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media/image15.svg" ContentType="image/svg+xml"/>
  <Override PartName="/ppt/media/image6.svg" ContentType="image/svg+xml"/>
  <Override PartName="/ppt/media/image67.svg" ContentType="image/svg+xml"/>
  <Override PartName="/ppt/media/image8.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
  </p:notesMasterIdLst>
  <p:handoutMasterIdLst>
    <p:handoutMasterId r:id="rId101"/>
  </p:handoutMasterIdLst>
  <p:sldIdLst>
    <p:sldId id="769" r:id="rId3"/>
    <p:sldId id="770" r:id="rId4"/>
    <p:sldId id="771" r:id="rId5"/>
    <p:sldId id="772" r:id="rId6"/>
    <p:sldId id="773" r:id="rId7"/>
    <p:sldId id="774" r:id="rId8"/>
    <p:sldId id="775" r:id="rId9"/>
    <p:sldId id="776" r:id="rId10"/>
    <p:sldId id="777" r:id="rId11"/>
    <p:sldId id="502" r:id="rId13"/>
    <p:sldId id="400" r:id="rId14"/>
    <p:sldId id="399" r:id="rId15"/>
    <p:sldId id="401" r:id="rId16"/>
    <p:sldId id="288" r:id="rId17"/>
    <p:sldId id="289" r:id="rId18"/>
    <p:sldId id="295" r:id="rId19"/>
    <p:sldId id="426" r:id="rId20"/>
    <p:sldId id="296" r:id="rId21"/>
    <p:sldId id="508" r:id="rId22"/>
    <p:sldId id="297" r:id="rId23"/>
    <p:sldId id="492" r:id="rId24"/>
    <p:sldId id="299" r:id="rId25"/>
    <p:sldId id="307" r:id="rId26"/>
    <p:sldId id="433" r:id="rId27"/>
    <p:sldId id="308" r:id="rId28"/>
    <p:sldId id="436" r:id="rId29"/>
    <p:sldId id="309" r:id="rId30"/>
    <p:sldId id="310" r:id="rId31"/>
    <p:sldId id="311" r:id="rId32"/>
    <p:sldId id="440" r:id="rId33"/>
    <p:sldId id="438" r:id="rId34"/>
    <p:sldId id="441" r:id="rId35"/>
    <p:sldId id="312" r:id="rId36"/>
    <p:sldId id="671" r:id="rId37"/>
    <p:sldId id="443" r:id="rId38"/>
    <p:sldId id="314" r:id="rId39"/>
    <p:sldId id="444" r:id="rId40"/>
    <p:sldId id="445" r:id="rId41"/>
    <p:sldId id="584" r:id="rId42"/>
    <p:sldId id="442" r:id="rId43"/>
    <p:sldId id="446" r:id="rId44"/>
    <p:sldId id="448" r:id="rId45"/>
    <p:sldId id="449" r:id="rId46"/>
    <p:sldId id="450" r:id="rId47"/>
    <p:sldId id="316" r:id="rId48"/>
    <p:sldId id="318" r:id="rId49"/>
    <p:sldId id="451" r:id="rId50"/>
    <p:sldId id="320" r:id="rId51"/>
    <p:sldId id="675" r:id="rId52"/>
    <p:sldId id="737" r:id="rId53"/>
    <p:sldId id="321" r:id="rId54"/>
    <p:sldId id="738" r:id="rId55"/>
    <p:sldId id="456" r:id="rId56"/>
    <p:sldId id="326" r:id="rId57"/>
    <p:sldId id="378" r:id="rId58"/>
    <p:sldId id="327" r:id="rId59"/>
    <p:sldId id="376" r:id="rId60"/>
    <p:sldId id="693" r:id="rId61"/>
    <p:sldId id="653" r:id="rId62"/>
    <p:sldId id="329" r:id="rId63"/>
    <p:sldId id="459" r:id="rId64"/>
    <p:sldId id="695" r:id="rId65"/>
    <p:sldId id="496" r:id="rId66"/>
    <p:sldId id="462" r:id="rId67"/>
    <p:sldId id="463" r:id="rId68"/>
    <p:sldId id="703" r:id="rId69"/>
    <p:sldId id="651" r:id="rId70"/>
    <p:sldId id="464" r:id="rId71"/>
    <p:sldId id="701" r:id="rId72"/>
    <p:sldId id="656" r:id="rId73"/>
    <p:sldId id="661" r:id="rId74"/>
    <p:sldId id="338" r:id="rId75"/>
    <p:sldId id="642" r:id="rId76"/>
    <p:sldId id="339" r:id="rId77"/>
    <p:sldId id="465" r:id="rId78"/>
    <p:sldId id="702" r:id="rId79"/>
    <p:sldId id="658" r:id="rId80"/>
    <p:sldId id="543" r:id="rId81"/>
    <p:sldId id="687" r:id="rId82"/>
    <p:sldId id="757" r:id="rId83"/>
    <p:sldId id="758" r:id="rId84"/>
    <p:sldId id="759" r:id="rId85"/>
    <p:sldId id="526" r:id="rId86"/>
    <p:sldId id="761" r:id="rId87"/>
    <p:sldId id="760" r:id="rId88"/>
    <p:sldId id="729" r:id="rId89"/>
    <p:sldId id="519" r:id="rId90"/>
    <p:sldId id="518" r:id="rId91"/>
    <p:sldId id="728" r:id="rId92"/>
    <p:sldId id="512" r:id="rId93"/>
    <p:sldId id="726" r:id="rId94"/>
    <p:sldId id="668" r:id="rId95"/>
    <p:sldId id="650" r:id="rId96"/>
    <p:sldId id="510" r:id="rId97"/>
    <p:sldId id="765" r:id="rId98"/>
    <p:sldId id="766" r:id="rId99"/>
    <p:sldId id="490" r:id="rId100"/>
  </p:sldIdLst>
  <p:sldSz cx="12192000" cy="6858000"/>
  <p:notesSz cx="6858000" cy="9144000"/>
  <p:custDataLst>
    <p:tags r:id="rId10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9" userDrawn="1">
          <p15:clr>
            <a:srgbClr val="A4A3A4"/>
          </p15:clr>
        </p15:guide>
        <p15:guide id="2" pos="383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a Vida Villanueva" initials="MVV" lastIdx="0" clrIdx="0"/>
  <p:cmAuthor id="2" name="sunqiang" initials="s" lastIdx="0" clrIdx="1"/>
  <p:cmAuthor id="3" name="JYB" initials="J" lastIdx="0" clrIdx="2"/>
  <p:cmAuthor id="4" name="yunlo" initials="y" lastIdx="0" clrIdx="3"/>
  <p:cmAuthor id="5" name="Administrator" initials="A" lastIdx="7" clrIdx="4"/>
  <p:cmAuthor id="6" name="宋洁然" initials="宋" lastIdx="0" clrIdx="5"/>
  <p:cmAuthor id="7" name="ming qiu" initials="m" lastIdx="0" clrIdx="6"/>
  <p:cmAuthor id="8" name="1206988966@qq.com" initials="1" lastIdx="0" clrIdx="7"/>
  <p:cmAuthor id="9" name="姜伟光" initials="姜" lastIdx="0" clrIdx="8"/>
  <p:cmAuthor id="10" name="xxh" initials="x" lastIdx="0" clrIdx="9"/>
  <p:cmAuthor id="11" name="潘润恺" initials="p" lastIdx="0" clrIdx="10"/>
  <p:cmAuthor id="12" name="123" initials="1" lastIdx="0" clrIdx="11"/>
  <p:cmAuthor id="13" name="59569" initials="5" lastIdx="0" clrIdx="12"/>
  <p:cmAuthor id="14" name="作者" initials="A" lastIdx="0" clrIdx="13"/>
  <p:cmAuthor id="15" name="WPS" initials="W" lastIdx="0" clrIdx="14"/>
  <p:cmAuthor id="16" name="WPS_1679281038" initials="W" lastIdx="0" clrIdx="15"/>
  <p:cmAuthor id="17" name="fl" initials="l" lastIdx="0" clrIdx="16"/>
  <p:cmAuthor id="18" name="Alf Cao" initials="A" lastIdx="0" clrIdx="17"/>
  <p:cmAuthor id="19" name="WH" initials="W" lastIdx="0" clrIdx="18"/>
  <p:cmAuthor id="20" name="朝前_YBv2qmIj" initials="authorId_491232632" lastIdx="0" clrIdx="19"/>
  <p:cmAuthor id="21" name="Banana" initials="B" lastIdx="1" clrIdx="20"/>
  <p:cmAuthor id="2000" name="呵呵你好" initials="authorId_517648184"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96F2"/>
    <a:srgbClr val="FFFFFF"/>
    <a:srgbClr val="FBCEC9"/>
    <a:srgbClr val="C9E7FF"/>
    <a:srgbClr val="4874CB"/>
    <a:srgbClr val="44546A"/>
    <a:srgbClr val="044AFA"/>
    <a:srgbClr val="61738A"/>
    <a:srgbClr val="F0F0F0"/>
    <a:srgbClr val="2C63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25" autoAdjust="0"/>
    <p:restoredTop sz="85948" autoAdjust="0"/>
  </p:normalViewPr>
  <p:slideViewPr>
    <p:cSldViewPr snapToGrid="0" showGuides="1">
      <p:cViewPr varScale="1">
        <p:scale>
          <a:sx n="95" d="100"/>
          <a:sy n="95" d="100"/>
        </p:scale>
        <p:origin x="972" y="96"/>
      </p:cViewPr>
      <p:guideLst>
        <p:guide orient="horz" pos="2209"/>
        <p:guide pos="3838"/>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6.xml"/><Relationship Id="rId98" Type="http://schemas.openxmlformats.org/officeDocument/2006/relationships/slide" Target="slides/slide95.xml"/><Relationship Id="rId97" Type="http://schemas.openxmlformats.org/officeDocument/2006/relationships/slide" Target="slides/slide94.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7.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6.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5.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notesMaster" Target="notesMasters/notesMaster1.xml"/><Relationship Id="rId11" Type="http://schemas.openxmlformats.org/officeDocument/2006/relationships/slide" Target="slides/slide9.xml"/><Relationship Id="rId106" Type="http://schemas.openxmlformats.org/officeDocument/2006/relationships/tags" Target="tags/tag311.xml"/><Relationship Id="rId105" Type="http://schemas.openxmlformats.org/officeDocument/2006/relationships/commentAuthors" Target="commentAuthors.xml"/><Relationship Id="rId104" Type="http://schemas.openxmlformats.org/officeDocument/2006/relationships/tableStyles" Target="tableStyles.xml"/><Relationship Id="rId103" Type="http://schemas.openxmlformats.org/officeDocument/2006/relationships/viewProps" Target="viewProps.xml"/><Relationship Id="rId102" Type="http://schemas.openxmlformats.org/officeDocument/2006/relationships/presProps" Target="presProps.xml"/><Relationship Id="rId101" Type="http://schemas.openxmlformats.org/officeDocument/2006/relationships/handoutMaster" Target="handoutMasters/handoutMaster1.xml"/><Relationship Id="rId100" Type="http://schemas.openxmlformats.org/officeDocument/2006/relationships/slide" Target="slides/slide97.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0.xml"/></Relationships>
</file>

<file path=ppt/notesSlides/_rels/notesSlide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1.xml"/></Relationships>
</file>

<file path=ppt/notesSlides/_rels/notesSlide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2.xml"/></Relationships>
</file>

<file path=ppt/notesSlides/_rels/notesSlide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3.xml"/></Relationships>
</file>

<file path=ppt/notesSlides/_rels/notesSlide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4.xml"/></Relationships>
</file>

<file path=ppt/notesSlides/_rels/notesSlide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5.xml"/></Relationships>
</file>

<file path=ppt/notesSlides/_rels/notesSlide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6.xml"/></Relationships>
</file>

<file path=ppt/notesSlides/_rels/notesSlide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7.xml"/></Relationships>
</file>

<file path=ppt/notesSlides/_rels/notesSlide6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8.xml"/></Relationships>
</file>

<file path=ppt/notesSlides/_rels/notesSlide7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9.xml"/></Relationships>
</file>

<file path=ppt/notesSlides/_rels/notesSlide7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0.xml"/></Relationships>
</file>

<file path=ppt/notesSlides/_rels/notesSlide7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1.xml"/></Relationships>
</file>

<file path=ppt/notesSlides/_rels/notesSlide7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2.xml"/></Relationships>
</file>

<file path=ppt/notesSlides/_rels/notesSlide7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3.xml"/></Relationships>
</file>

<file path=ppt/notesSlides/_rels/notesSlide7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4.xml"/></Relationships>
</file>

<file path=ppt/notesSlides/_rels/notesSlide7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5.xml"/></Relationships>
</file>

<file path=ppt/notesSlides/_rels/notesSlide7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6.xml"/></Relationships>
</file>

<file path=ppt/notesSlides/_rels/notesSlide7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7.xml"/></Relationships>
</file>

<file path=ppt/notesSlides/_rels/notesSlide7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8.xml"/></Relationships>
</file>

<file path=ppt/notesSlides/_rels/notesSlide8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9.xml"/></Relationships>
</file>

<file path=ppt/notesSlides/_rels/notesSlide8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0.xml"/></Relationships>
</file>

<file path=ppt/notesSlides/_rels/notesSlide8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2.xml"/></Relationships>
</file>

<file path=ppt/notesSlides/_rels/notesSlide8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3.xml"/></Relationships>
</file>

<file path=ppt/notesSlides/_rels/notesSlide8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4.xml"/></Relationships>
</file>

<file path=ppt/notesSlides/_rels/notesSlide8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5.xml"/></Relationships>
</file>

<file path=ppt/notesSlides/_rels/notesSlide8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一、数据来源 </a:t>
            </a:r>
            <a:endParaRPr lang="zh-CN" altLang="en-US"/>
          </a:p>
          <a:p>
            <a:r>
              <a:rPr lang="zh-CN" altLang="en-US"/>
              <a:t>本表数据一部分来自学校（机构）代码管理信息系统，一部分在本表填写，填写的指标数据来源于学校综合管理部门的行政记录，如：学校法人登记证书、学校设立审批文件、校长任职文件，也可参考学校基础设施建设相关资料等。</a:t>
            </a:r>
            <a:endParaRPr lang="zh-CN" altLang="en-US"/>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一、数据来源 </a:t>
            </a:r>
            <a:endParaRPr lang="zh-CN" altLang="en-US"/>
          </a:p>
          <a:p>
            <a:r>
              <a:rPr lang="zh-CN" altLang="en-US"/>
              <a:t>本表数据一部分来自学校（机构）代码管理信息系统，一部分在本表填写，填写的指标数据来源于学校综合管理部门的行政记录，如：学校法人登记证书、学校设立审批文件、校长任职文件，也可参考学校基础设施建设相关资料等。</a:t>
            </a:r>
            <a:endParaRPr lang="zh-CN" altLang="en-US"/>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87FBA69-B7CC-4FB5-995C-F38E4AC542A1}" type="slidenum">
              <a:rPr kumimoji="0" lang="zh-CN" altLang="en-US" sz="1200" b="0" i="0" u="none" strike="noStrike" kern="1200" cap="none" spc="0" normalizeH="0" baseline="0" noProof="0" smtClean="0">
                <a:ln>
                  <a:noFill/>
                </a:ln>
                <a:solidFill>
                  <a:prstClr val="black"/>
                </a:solidFill>
                <a:effectLst/>
                <a:uLnTx/>
                <a:uFillTx/>
                <a:latin typeface="Candara Light" panose="020E0502030303020204" charset="0"/>
                <a:cs typeface="+mn-cs"/>
              </a:rPr>
            </a:fld>
            <a:endParaRPr kumimoji="0" lang="zh-CN" altLang="en-US" sz="1200" b="0" i="0" u="none" strike="noStrike" kern="1200" cap="none" spc="0" normalizeH="0" baseline="0" noProof="0">
              <a:ln>
                <a:noFill/>
              </a:ln>
              <a:solidFill>
                <a:prstClr val="black"/>
              </a:solidFill>
              <a:effectLst/>
              <a:uLnTx/>
              <a:uFillTx/>
              <a:latin typeface="Candara Light" panose="020E0502030303020204" charset="0"/>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dirty="0"/>
              <a:t>1. </a:t>
            </a:r>
            <a:r>
              <a:rPr lang="zh-CN" altLang="en-US" dirty="0"/>
              <a:t>核实低龄高学历的学生。如：出现</a:t>
            </a:r>
            <a:r>
              <a:rPr lang="en-US" altLang="zh-CN" dirty="0"/>
              <a:t>18</a:t>
            </a:r>
            <a:r>
              <a:rPr lang="zh-CN" altLang="en-US" dirty="0"/>
              <a:t>岁以下博士研究生、</a:t>
            </a:r>
            <a:r>
              <a:rPr lang="en-US" altLang="zh-CN" dirty="0"/>
              <a:t>17</a:t>
            </a:r>
            <a:r>
              <a:rPr lang="zh-CN" altLang="en-US" dirty="0"/>
              <a:t>岁以下硕士研究生，应核实。</a:t>
            </a:r>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学校上报数据前，应对数据进行审核，按照调查制度要求统一填报口径</a:t>
            </a:r>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 </a:t>
            </a:r>
            <a:r>
              <a:rPr lang="zh-CN" altLang="en-US" dirty="0"/>
              <a:t>注意：第二学士学位与双学士学位不是一个概念。</a:t>
            </a:r>
            <a:endParaRPr lang="zh-CN" altLang="en-US" dirty="0"/>
          </a:p>
          <a:p>
            <a:endParaRPr lang="zh-CN" altLang="en-US" dirty="0"/>
          </a:p>
          <a:p>
            <a:r>
              <a:rPr lang="zh-CN" altLang="en-US" dirty="0"/>
              <a:t>注意：</a:t>
            </a:r>
            <a:r>
              <a:rPr lang="en-US" altLang="zh-CN" dirty="0"/>
              <a:t>“</a:t>
            </a:r>
            <a:r>
              <a:rPr lang="zh-CN" altLang="en-US" dirty="0"/>
              <a:t>分类考试</a:t>
            </a:r>
            <a:r>
              <a:rPr lang="en-US" altLang="zh-CN" dirty="0"/>
              <a:t>”</a:t>
            </a:r>
            <a:r>
              <a:rPr lang="zh-CN" altLang="en-US" dirty="0"/>
              <a:t>的学生需要按学生入学前所在学校接受的教育类型分别填写到</a:t>
            </a:r>
            <a:r>
              <a:rPr lang="en-US" altLang="zh-CN" dirty="0"/>
              <a:t>“</a:t>
            </a:r>
            <a:r>
              <a:rPr lang="zh-CN" altLang="en-US" dirty="0"/>
              <a:t>生源类别</a:t>
            </a:r>
            <a:r>
              <a:rPr lang="en-US" altLang="zh-CN" dirty="0"/>
              <a:t>”</a:t>
            </a:r>
            <a:r>
              <a:rPr lang="zh-CN" altLang="en-US" dirty="0"/>
              <a:t>相应的类别中。</a:t>
            </a:r>
            <a:r>
              <a:rPr lang="en-US" altLang="zh-CN" dirty="0"/>
              <a:t> </a:t>
            </a:r>
            <a:endParaRPr lang="en-US" altLang="zh-CN" dirty="0"/>
          </a:p>
          <a:p>
            <a:endParaRPr lang="en-US" altLang="zh-CN" dirty="0"/>
          </a:p>
          <a:p>
            <a:r>
              <a:rPr lang="zh-CN" altLang="en-US" dirty="0"/>
              <a:t>五年制高职学生分段填报：即前三年在中等职业教育阶段填报，转入高等职业教育专科阶段学习时在本表中填报。</a:t>
            </a:r>
            <a:endParaRPr lang="zh-CN" altLang="en-US" dirty="0"/>
          </a:p>
          <a:p>
            <a:endParaRPr lang="zh-CN" altLang="en-US" dirty="0"/>
          </a:p>
          <a:p>
            <a:r>
              <a:rPr lang="en-US" altLang="zh-CN" dirty="0"/>
              <a:t>1.</a:t>
            </a:r>
            <a:r>
              <a:rPr lang="zh-CN" altLang="en-US" dirty="0"/>
              <a:t>招生数不是招生计划数</a:t>
            </a:r>
            <a:r>
              <a:rPr lang="en-US" altLang="zh-CN" dirty="0"/>
              <a:t>,</a:t>
            </a:r>
            <a:r>
              <a:rPr lang="zh-CN" altLang="en-US" dirty="0"/>
              <a:t>也不是录取人数</a:t>
            </a:r>
            <a:r>
              <a:rPr lang="en-US" altLang="zh-CN" dirty="0"/>
              <a:t>;</a:t>
            </a:r>
            <a:r>
              <a:rPr lang="zh-CN" altLang="en-US" dirty="0"/>
              <a:t>为实际报到注册的新生数，不含放弃入学资格与保留入学资格的学生数。</a:t>
            </a:r>
            <a:endParaRPr lang="zh-CN" altLang="en-US" dirty="0"/>
          </a:p>
          <a:p>
            <a:r>
              <a:rPr lang="en-US" altLang="zh-CN" dirty="0"/>
              <a:t>2.</a:t>
            </a:r>
            <a:r>
              <a:rPr lang="zh-CN" altLang="en-US" dirty="0"/>
              <a:t>恢复入学资格的学生填写到招生数中。</a:t>
            </a:r>
            <a:endParaRPr lang="zh-CN" altLang="en-US" dirty="0"/>
          </a:p>
          <a:p>
            <a:endParaRPr lang="zh-CN" altLang="en-US" dirty="0"/>
          </a:p>
          <a:p>
            <a:r>
              <a:rPr lang="en-US" altLang="zh-CN" dirty="0"/>
              <a:t>1.</a:t>
            </a:r>
            <a:r>
              <a:rPr lang="zh-CN" altLang="en-US" dirty="0"/>
              <a:t>师范生要按照各省级教育行政部门下达的招生计划填报。</a:t>
            </a:r>
            <a:endParaRPr lang="zh-CN" altLang="en-US" dirty="0"/>
          </a:p>
          <a:p>
            <a:r>
              <a:rPr lang="en-US" altLang="zh-CN" dirty="0"/>
              <a:t>2.</a:t>
            </a:r>
            <a:r>
              <a:rPr lang="zh-CN" altLang="en-US" dirty="0"/>
              <a:t>非师范类专业也可以招收师范生。</a:t>
            </a:r>
            <a:r>
              <a:rPr lang="en-US" altLang="zh-CN" dirty="0"/>
              <a:t> </a:t>
            </a:r>
            <a:endParaRPr lang="zh-CN" altLang="en-US" sz="1200" dirty="0">
              <a:latin typeface="Arial" panose="020B0604020202020204" pitchFamily="34" charset="0"/>
              <a:cs typeface="Arial" panose="020B0604020202020204" pitchFamily="34" charset="0"/>
            </a:endParaRPr>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87FBA69-B7CC-4FB5-995C-F38E4AC542A1}" type="slidenum">
              <a:rPr kumimoji="0" lang="zh-CN" altLang="en-US" sz="1200" b="0" i="0" u="none" strike="noStrike" kern="1200" cap="none" spc="0" normalizeH="0" baseline="0" noProof="0" smtClean="0">
                <a:ln>
                  <a:noFill/>
                </a:ln>
                <a:solidFill>
                  <a:prstClr val="black"/>
                </a:solidFill>
                <a:effectLst/>
                <a:uLnTx/>
                <a:uFillTx/>
                <a:latin typeface="Candara Light" panose="020E0502030303020204" charset="0"/>
                <a:cs typeface="+mn-cs"/>
              </a:rPr>
            </a:fld>
            <a:endParaRPr kumimoji="0" lang="zh-CN" altLang="en-US" sz="1200" b="0" i="0" u="none" strike="noStrike" kern="1200" cap="none" spc="0" normalizeH="0" baseline="0" noProof="0">
              <a:ln>
                <a:noFill/>
              </a:ln>
              <a:solidFill>
                <a:prstClr val="black"/>
              </a:solidFill>
              <a:effectLst/>
              <a:uLnTx/>
              <a:uFillTx/>
              <a:latin typeface="Candara Light" panose="020E0502030303020204" charset="0"/>
              <a:cs typeface="+mn-cs"/>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87FBA69-B7CC-4FB5-995C-F38E4AC542A1}" type="slidenum">
              <a:rPr kumimoji="0" lang="zh-CN" altLang="en-US" sz="1200" b="0" i="0" u="none" strike="noStrike" kern="1200" cap="none" spc="0" normalizeH="0" baseline="0" noProof="0" smtClean="0">
                <a:ln>
                  <a:noFill/>
                </a:ln>
                <a:solidFill>
                  <a:prstClr val="black"/>
                </a:solidFill>
                <a:effectLst/>
                <a:uLnTx/>
                <a:uFillTx/>
                <a:latin typeface="Candara Light" panose="020E0502030303020204" charset="0"/>
                <a:cs typeface="+mn-cs"/>
              </a:rPr>
            </a:fld>
            <a:endParaRPr kumimoji="0" lang="zh-CN" altLang="en-US" sz="1200" b="0" i="0" u="none" strike="noStrike" kern="1200" cap="none" spc="0" normalizeH="0" baseline="0" noProof="0">
              <a:ln>
                <a:noFill/>
              </a:ln>
              <a:solidFill>
                <a:prstClr val="black"/>
              </a:solidFill>
              <a:effectLst/>
              <a:uLnTx/>
              <a:uFillTx/>
              <a:latin typeface="Candara Light" panose="020E0502030303020204" charset="0"/>
              <a:cs typeface="+mn-cs"/>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反馈原因不合理，教学岗银龄教师需取得教师资格证，反馈中未说明该外籍人员是否取得教师资格证。</a:t>
            </a:r>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勉强</a:t>
            </a:r>
            <a:r>
              <a:rPr lang="zh-CN" altLang="en-US" dirty="0">
                <a:cs typeface="Arial" panose="020B0604020202020204" pitchFamily="34" charset="0"/>
              </a:rPr>
              <a:t>成立</a:t>
            </a:r>
            <a:endParaRPr lang="zh-CN" altLang="en-US"/>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反馈原因不合理，专任教师变动表中，未体现校内变动减少。</a:t>
            </a:r>
            <a:endParaRPr lang="zh-CN" altLang="en-US"/>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87FBA69-B7CC-4FB5-995C-F38E4AC542A1}" type="slidenum">
              <a:rPr kumimoji="0" lang="zh-CN" altLang="en-US" sz="1200" b="0" i="0" u="none" strike="noStrike" kern="1200" cap="none" spc="0" normalizeH="0" baseline="0" noProof="0" smtClean="0">
                <a:ln>
                  <a:noFill/>
                </a:ln>
                <a:solidFill>
                  <a:prstClr val="black"/>
                </a:solidFill>
                <a:effectLst/>
                <a:uLnTx/>
                <a:uFillTx/>
                <a:latin typeface="Candara Light" panose="020E0502030303020204" charset="0"/>
                <a:cs typeface="+mn-cs"/>
              </a:rPr>
            </a:fld>
            <a:endParaRPr kumimoji="0" lang="zh-CN" altLang="en-US" sz="1200" b="0" i="0" u="none" strike="noStrike" kern="1200" cap="none" spc="0" normalizeH="0" baseline="0" noProof="0">
              <a:ln>
                <a:noFill/>
              </a:ln>
              <a:solidFill>
                <a:prstClr val="black"/>
              </a:solidFill>
              <a:effectLst/>
              <a:uLnTx/>
              <a:uFillTx/>
              <a:latin typeface="Candara Light" panose="020E0502030303020204" charset="0"/>
              <a:cs typeface="+mn-cs"/>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勉强</a:t>
            </a:r>
            <a:r>
              <a:rPr lang="zh-CN" altLang="en-US">
                <a:cs typeface="Arial" panose="020B0604020202020204" pitchFamily="34" charset="0"/>
              </a:rPr>
              <a:t>成立</a:t>
            </a:r>
            <a:endParaRPr lang="zh-CN" altLang="en-US"/>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反馈原因不合理，系统对培训对象人数未设置上限，即使超过1000人也可以正常填报。</a:t>
            </a:r>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87FBA69-B7CC-4FB5-995C-F38E4AC542A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image" Target="../media/image2.jpeg"/><Relationship Id="rId5" Type="http://schemas.openxmlformats.org/officeDocument/2006/relationships/image" Target="../media/image1.jpeg"/><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9" Type="http://schemas.openxmlformats.org/officeDocument/2006/relationships/image" Target="../media/image3.png"/><Relationship Id="rId8" Type="http://schemas.openxmlformats.org/officeDocument/2006/relationships/tags" Target="../tags/tag10.xml"/><Relationship Id="rId7" Type="http://schemas.openxmlformats.org/officeDocument/2006/relationships/tags" Target="../tags/tag9.xml"/><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16" name="日期占位符 15"/>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3"/>
            </p:custDataLst>
          </p:nvPr>
        </p:nvSpPr>
        <p:spPr/>
        <p:txBody>
          <a:bodyPr/>
          <a:lstStyle/>
          <a:p>
            <a:endParaRPr lang="zh-CN" altLang="en-US" dirty="0"/>
          </a:p>
        </p:txBody>
      </p:sp>
      <p:sp>
        <p:nvSpPr>
          <p:cNvPr id="18" name="灯片编号占位符 17"/>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dirty="0"/>
          </a:p>
        </p:txBody>
      </p:sp>
      <p:cxnSp>
        <p:nvCxnSpPr>
          <p:cNvPr id="33" name="直接连接符 32"/>
          <p:cNvCxnSpPr/>
          <p:nvPr userDrawn="1"/>
        </p:nvCxnSpPr>
        <p:spPr>
          <a:xfrm>
            <a:off x="1031875" y="3601720"/>
            <a:ext cx="9904095" cy="254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4" name="矩形 33"/>
          <p:cNvSpPr/>
          <p:nvPr userDrawn="1"/>
        </p:nvSpPr>
        <p:spPr>
          <a:xfrm>
            <a:off x="1784985" y="3557905"/>
            <a:ext cx="8493125" cy="76200"/>
          </a:xfrm>
          <a:prstGeom prst="rect">
            <a:avLst/>
          </a:prstGeom>
          <a:solidFill>
            <a:srgbClr val="137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pic>
        <p:nvPicPr>
          <p:cNvPr id="4" name="图片 3"/>
          <p:cNvPicPr>
            <a:picLocks noChangeAspect="1"/>
          </p:cNvPicPr>
          <p:nvPr userDrawn="1"/>
        </p:nvPicPr>
        <p:blipFill rotWithShape="1">
          <a:blip r:embed="rId5"/>
          <a:srcRect r="96850"/>
          <a:stretch>
            <a:fillRect/>
          </a:stretch>
        </p:blipFill>
        <p:spPr>
          <a:xfrm>
            <a:off x="-1" y="0"/>
            <a:ext cx="2886307" cy="1172817"/>
          </a:xfrm>
          <a:prstGeom prst="rect">
            <a:avLst/>
          </a:prstGeom>
        </p:spPr>
      </p:pic>
      <p:pic>
        <p:nvPicPr>
          <p:cNvPr id="5" name="Picture 4"/>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2886307" y="-1"/>
            <a:ext cx="9052414" cy="1172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4"/>
          <p:cNvPicPr>
            <a:picLocks noChangeAspect="1" noChangeArrowheads="1"/>
          </p:cNvPicPr>
          <p:nvPr userDrawn="1"/>
        </p:nvPicPr>
        <p:blipFill rotWithShape="1">
          <a:blip r:embed="rId6" cstate="print">
            <a:extLst>
              <a:ext uri="{28A0092B-C50C-407E-A947-70E740481C1C}">
                <a14:useLocalDpi xmlns:a14="http://schemas.microsoft.com/office/drawing/2010/main" val="0"/>
              </a:ext>
            </a:extLst>
          </a:blip>
          <a:srcRect l="82323"/>
          <a:stretch>
            <a:fillRect/>
          </a:stretch>
        </p:blipFill>
        <p:spPr bwMode="auto">
          <a:xfrm>
            <a:off x="10338099" y="-2"/>
            <a:ext cx="1853900" cy="1172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custDataLst>
              <p:tags r:id="rId2"/>
            </p:custDataLst>
          </p:nvPr>
        </p:nvSpPr>
        <p:spPr>
          <a:xfrm>
            <a:off x="608400" y="1490400"/>
            <a:ext cx="10969200" cy="4759200"/>
          </a:xfrm>
        </p:spPr>
        <p:txBody>
          <a:bodyPr vert="horz" lIns="90000" tIns="46800" rIns="90000" bIns="4680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
        <p:nvSpPr>
          <p:cNvPr id="8" name="标题 7"/>
          <p:cNvSpPr>
            <a:spLocks noGrp="1"/>
          </p:cNvSpPr>
          <p:nvPr>
            <p:ph type="title"/>
            <p:custDataLst>
              <p:tags r:id="rId6"/>
            </p:custDataLst>
          </p:nvPr>
        </p:nvSpPr>
        <p:spPr>
          <a:xfrm>
            <a:off x="3524885" y="395605"/>
            <a:ext cx="8115935" cy="705485"/>
          </a:xfrm>
        </p:spPr>
        <p:txBody>
          <a:bodyPr vert="horz" lIns="90000" tIns="46800" rIns="90000" bIns="46800" rtlCol="0" anchor="ctr" anchorCtr="0">
            <a:normAutofit/>
          </a:bodyPr>
          <a:lstStyle>
            <a:lvl1pPr>
              <a:defRPr kumimoji="0" lang="zh-CN" altLang="en-US" sz="3600" b="1" i="0" u="none" strike="noStrike" kern="1200" cap="none" spc="0" normalizeH="0" baseline="0" noProof="1" dirty="0" smtClean="0">
                <a:gradFill>
                  <a:gsLst>
                    <a:gs pos="0">
                      <a:srgbClr val="1597E0"/>
                    </a:gs>
                    <a:gs pos="50000">
                      <a:srgbClr val="0B53A0"/>
                    </a:gs>
                  </a:gsLst>
                  <a:lin ang="5400000" scaled="1"/>
                </a:gradFill>
                <a:effectLst>
                  <a:outerShdw blurRad="38100" dist="38100" dir="2700000" algn="tl">
                    <a:srgbClr val="000000">
                      <a:alpha val="43137"/>
                    </a:srgbClr>
                  </a:outerShdw>
                </a:effectLst>
                <a:latin typeface="微软雅黑" panose="020B0503020204020204" charset="-122"/>
                <a:ea typeface="微软雅黑" panose="020B0503020204020204" charset="-122"/>
                <a:cs typeface="+mn-cs"/>
                <a:sym typeface="+mn-ea"/>
              </a:defRPr>
            </a:lvl1pPr>
          </a:lstStyle>
          <a:p>
            <a:pPr lvl="0"/>
            <a:r>
              <a:rPr lang="zh-CN" altLang="en-US"/>
              <a:t>单击此处编辑母版标题样式</a:t>
            </a:r>
            <a:endParaRPr lang="zh-CN" altLang="en-US"/>
          </a:p>
        </p:txBody>
      </p:sp>
      <p:sp>
        <p:nvSpPr>
          <p:cNvPr id="20" name="redpptx.com-文本2"/>
          <p:cNvSpPr/>
          <p:nvPr userDrawn="1">
            <p:custDataLst>
              <p:tags r:id="rId7"/>
            </p:custDataLst>
          </p:nvPr>
        </p:nvSpPr>
        <p:spPr>
          <a:xfrm>
            <a:off x="3525083" y="1100965"/>
            <a:ext cx="8666917" cy="45719"/>
          </a:xfrm>
          <a:prstGeom prst="rect">
            <a:avLst/>
          </a:prstGeom>
          <a:solidFill>
            <a:srgbClr val="4372C4"/>
          </a:solidFill>
          <a:effectLst>
            <a:outerShdw blurRad="50800" dist="50800" dir="5400000" algn="ctr" rotWithShape="0">
              <a:srgbClr val="000000">
                <a:alpha val="12404"/>
              </a:srgbClr>
            </a:outerShdw>
          </a:effectLst>
        </p:spPr>
        <p:style>
          <a:lnRef idx="0">
            <a:srgbClr val="FFFFFF"/>
          </a:lnRef>
          <a:fillRef idx="1">
            <a:schemeClr val="accent1"/>
          </a:fillRef>
          <a:effectRef idx="0">
            <a:srgbClr val="FFFFFF"/>
          </a:effectRef>
          <a:fontRef idx="minor">
            <a:schemeClr val="lt1"/>
          </a:fontRef>
        </p:style>
        <p:txBody>
          <a:bodyPr rtlCol="0" anchor="ctr"/>
          <a:lstStyle/>
          <a:p>
            <a:pPr algn="ctr"/>
            <a:endParaRPr lang="zh-CN" altLang="en-US" sz="2000" b="1" dirty="0">
              <a:solidFill>
                <a:schemeClr val="bg1"/>
              </a:solidFill>
              <a:latin typeface="微软雅黑" panose="020B0503020204020204" charset="-122"/>
              <a:ea typeface="微软雅黑" panose="020B0503020204020204" charset="-122"/>
            </a:endParaRPr>
          </a:p>
        </p:txBody>
      </p:sp>
      <p:sp>
        <p:nvSpPr>
          <p:cNvPr id="7" name="平行四边形 6"/>
          <p:cNvSpPr/>
          <p:nvPr userDrawn="1"/>
        </p:nvSpPr>
        <p:spPr>
          <a:xfrm>
            <a:off x="-457201" y="345967"/>
            <a:ext cx="3871912" cy="800589"/>
          </a:xfrm>
          <a:prstGeom prst="parallelogram">
            <a:avLst>
              <a:gd name="adj" fmla="val 49609"/>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pic>
        <p:nvPicPr>
          <p:cNvPr id="9" name="Picture 8" descr="C:\接收文件\image_sj_fzghs.png"/>
          <p:cNvPicPr>
            <a:picLocks noChangeAspect="1" noChangeArrowheads="1"/>
          </p:cNvPicPr>
          <p:nvPr userDrawn="1">
            <p:custDataLst>
              <p:tags r:id="rId8"/>
            </p:custDataLst>
          </p:nvPr>
        </p:nvPicPr>
        <p:blipFill>
          <a:blip r:embed="rId9">
            <a:extLst>
              <a:ext uri="{28A0092B-C50C-407E-A947-70E740481C1C}">
                <a14:useLocalDpi xmlns:a14="http://schemas.microsoft.com/office/drawing/2010/main" val="0"/>
              </a:ext>
            </a:extLst>
          </a:blip>
          <a:srcRect/>
          <a:stretch>
            <a:fillRect/>
          </a:stretch>
        </p:blipFill>
        <p:spPr bwMode="auto">
          <a:xfrm>
            <a:off x="235130" y="529415"/>
            <a:ext cx="2538571" cy="498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04000"/>
            <a:ext cx="5342400" cy="4140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custDataLst>
              <p:tags r:id="rId5"/>
            </p:custDataLst>
          </p:nvPr>
        </p:nvSpPr>
        <p:spPr>
          <a:xfrm>
            <a:off x="6235750" y="1404000"/>
            <a:ext cx="5342400" cy="4140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397600"/>
            <a:ext cx="9799200" cy="1105200"/>
          </a:xfrm>
        </p:spPr>
        <p:txBody>
          <a:bodyPr vert="horz" lIns="90000" tIns="46800" rIns="90000" bIns="46800" rtlCol="0" anchor="t" anchorCtr="0">
            <a:normAutofit/>
          </a:bodyPr>
          <a:lstStyle>
            <a:lvl1pPr algn="ctr">
              <a:defRPr sz="6000"/>
            </a:lvl1pPr>
          </a:lstStyle>
          <a:p>
            <a:pPr lvl="0"/>
            <a:r>
              <a:rPr lang="zh-CN" altLang="en-US"/>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5040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无边框">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1" Type="http://schemas.openxmlformats.org/officeDocument/2006/relationships/theme" Target="../theme/theme1.xml"/><Relationship Id="rId20" Type="http://schemas.openxmlformats.org/officeDocument/2006/relationships/tags" Target="../tags/tag63.xml"/><Relationship Id="rId2" Type="http://schemas.openxmlformats.org/officeDocument/2006/relationships/slideLayout" Target="../slideLayouts/slideLayout2.xml"/><Relationship Id="rId19" Type="http://schemas.openxmlformats.org/officeDocument/2006/relationships/image" Target="../media/image4.png"/><Relationship Id="rId18" Type="http://schemas.openxmlformats.org/officeDocument/2006/relationships/tags" Target="../tags/tag62.xml"/><Relationship Id="rId17" Type="http://schemas.openxmlformats.org/officeDocument/2006/relationships/tags" Target="../tags/tag61.xml"/><Relationship Id="rId16" Type="http://schemas.openxmlformats.org/officeDocument/2006/relationships/tags" Target="../tags/tag60.xml"/><Relationship Id="rId15" Type="http://schemas.openxmlformats.org/officeDocument/2006/relationships/tags" Target="../tags/tag59.xml"/><Relationship Id="rId14" Type="http://schemas.openxmlformats.org/officeDocument/2006/relationships/tags" Target="../tags/tag58.xml"/><Relationship Id="rId13" Type="http://schemas.openxmlformats.org/officeDocument/2006/relationships/tags" Target="../tags/tag57.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3"/>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4"/>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5"/>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6"/>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7"/>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pic>
        <p:nvPicPr>
          <p:cNvPr id="9" name="图片 8"/>
          <p:cNvPicPr>
            <a:picLocks noChangeAspect="1"/>
          </p:cNvPicPr>
          <p:nvPr userDrawn="1">
            <p:custDataLst>
              <p:tags r:id="rId18"/>
            </p:custDataLst>
          </p:nvPr>
        </p:nvPicPr>
        <p:blipFill>
          <a:blip r:embed="rId19"/>
          <a:srcRect l="2559" t="1577"/>
          <a:stretch>
            <a:fillRect/>
          </a:stretch>
        </p:blipFill>
        <p:spPr>
          <a:xfrm>
            <a:off x="0" y="0"/>
            <a:ext cx="12192000" cy="6858000"/>
          </a:xfrm>
          <a:prstGeom prst="rect">
            <a:avLst/>
          </a:prstGeom>
        </p:spPr>
      </p:pic>
    </p:spTree>
    <p:custDataLst>
      <p:tags r:id="rId20"/>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ea"/>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tags" Target="../tags/tag64.xml"/></Relationships>
</file>

<file path=ppt/slides/_rels/slide2.xml.rels><?xml version="1.0" encoding="UTF-8" standalone="yes"?>
<Relationships xmlns="http://schemas.openxmlformats.org/package/2006/relationships"><Relationship Id="rId9" Type="http://schemas.openxmlformats.org/officeDocument/2006/relationships/tags" Target="../tags/tag75.xml"/><Relationship Id="rId8" Type="http://schemas.openxmlformats.org/officeDocument/2006/relationships/tags" Target="../tags/tag74.xml"/><Relationship Id="rId7" Type="http://schemas.openxmlformats.org/officeDocument/2006/relationships/tags" Target="../tags/tag73.xml"/><Relationship Id="rId6" Type="http://schemas.openxmlformats.org/officeDocument/2006/relationships/tags" Target="../tags/tag72.xml"/><Relationship Id="rId5" Type="http://schemas.openxmlformats.org/officeDocument/2006/relationships/tags" Target="../tags/tag71.xml"/><Relationship Id="rId4" Type="http://schemas.openxmlformats.org/officeDocument/2006/relationships/tags" Target="../tags/tag70.xml"/><Relationship Id="rId3" Type="http://schemas.openxmlformats.org/officeDocument/2006/relationships/tags" Target="../tags/tag69.xml"/><Relationship Id="rId2" Type="http://schemas.openxmlformats.org/officeDocument/2006/relationships/tags" Target="../tags/tag68.xml"/><Relationship Id="rId12" Type="http://schemas.openxmlformats.org/officeDocument/2006/relationships/slideLayout" Target="../slideLayouts/slideLayout6.xml"/><Relationship Id="rId11" Type="http://schemas.openxmlformats.org/officeDocument/2006/relationships/tags" Target="../tags/tag77.xml"/><Relationship Id="rId10" Type="http://schemas.openxmlformats.org/officeDocument/2006/relationships/tags" Target="../tags/tag76.xml"/><Relationship Id="rId1" Type="http://schemas.openxmlformats.org/officeDocument/2006/relationships/tags" Target="../tags/tag67.xml"/></Relationships>
</file>

<file path=ppt/slides/_rels/slide3.xml.rels><?xml version="1.0" encoding="UTF-8" standalone="yes"?>
<Relationships xmlns="http://schemas.openxmlformats.org/package/2006/relationships"><Relationship Id="rId7" Type="http://schemas.openxmlformats.org/officeDocument/2006/relationships/slideLayout" Target="../slideLayouts/slideLayout6.xml"/><Relationship Id="rId6" Type="http://schemas.openxmlformats.org/officeDocument/2006/relationships/tags" Target="../tags/tag81.xml"/><Relationship Id="rId5" Type="http://schemas.openxmlformats.org/officeDocument/2006/relationships/image" Target="../media/image6.svg"/><Relationship Id="rId4" Type="http://schemas.openxmlformats.org/officeDocument/2006/relationships/image" Target="../media/image5.png"/><Relationship Id="rId3" Type="http://schemas.openxmlformats.org/officeDocument/2006/relationships/tags" Target="../tags/tag80.xml"/><Relationship Id="rId2" Type="http://schemas.openxmlformats.org/officeDocument/2006/relationships/tags" Target="../tags/tag79.xml"/><Relationship Id="rId1" Type="http://schemas.openxmlformats.org/officeDocument/2006/relationships/tags" Target="../tags/tag78.xml"/></Relationships>
</file>

<file path=ppt/slides/_rels/slide4.xml.rels><?xml version="1.0" encoding="UTF-8" standalone="yes"?>
<Relationships xmlns="http://schemas.openxmlformats.org/package/2006/relationships"><Relationship Id="rId9" Type="http://schemas.openxmlformats.org/officeDocument/2006/relationships/tags" Target="../tags/tag90.xml"/><Relationship Id="rId8" Type="http://schemas.openxmlformats.org/officeDocument/2006/relationships/tags" Target="../tags/tag89.xml"/><Relationship Id="rId7" Type="http://schemas.openxmlformats.org/officeDocument/2006/relationships/tags" Target="../tags/tag88.xml"/><Relationship Id="rId6" Type="http://schemas.openxmlformats.org/officeDocument/2006/relationships/tags" Target="../tags/tag87.xml"/><Relationship Id="rId5" Type="http://schemas.openxmlformats.org/officeDocument/2006/relationships/tags" Target="../tags/tag86.xml"/><Relationship Id="rId4" Type="http://schemas.openxmlformats.org/officeDocument/2006/relationships/tags" Target="../tags/tag85.xml"/><Relationship Id="rId3" Type="http://schemas.openxmlformats.org/officeDocument/2006/relationships/tags" Target="../tags/tag84.xml"/><Relationship Id="rId2" Type="http://schemas.openxmlformats.org/officeDocument/2006/relationships/tags" Target="../tags/tag83.xml"/><Relationship Id="rId19" Type="http://schemas.openxmlformats.org/officeDocument/2006/relationships/slideLayout" Target="../slideLayouts/slideLayout6.xml"/><Relationship Id="rId18" Type="http://schemas.openxmlformats.org/officeDocument/2006/relationships/tags" Target="../tags/tag99.xml"/><Relationship Id="rId17" Type="http://schemas.openxmlformats.org/officeDocument/2006/relationships/tags" Target="../tags/tag98.xml"/><Relationship Id="rId16" Type="http://schemas.openxmlformats.org/officeDocument/2006/relationships/tags" Target="../tags/tag97.xml"/><Relationship Id="rId15" Type="http://schemas.openxmlformats.org/officeDocument/2006/relationships/tags" Target="../tags/tag96.xml"/><Relationship Id="rId14" Type="http://schemas.openxmlformats.org/officeDocument/2006/relationships/tags" Target="../tags/tag95.xml"/><Relationship Id="rId13" Type="http://schemas.openxmlformats.org/officeDocument/2006/relationships/tags" Target="../tags/tag94.xml"/><Relationship Id="rId12" Type="http://schemas.openxmlformats.org/officeDocument/2006/relationships/tags" Target="../tags/tag93.xml"/><Relationship Id="rId11" Type="http://schemas.openxmlformats.org/officeDocument/2006/relationships/tags" Target="../tags/tag92.xml"/><Relationship Id="rId10" Type="http://schemas.openxmlformats.org/officeDocument/2006/relationships/tags" Target="../tags/tag91.xml"/><Relationship Id="rId1" Type="http://schemas.openxmlformats.org/officeDocument/2006/relationships/tags" Target="../tags/tag8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00.xml"/><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01.xml"/></Relationships>
</file>

<file path=ppt/slides/_rels/slide8.xml.rels><?xml version="1.0" encoding="UTF-8" standalone="yes"?>
<Relationships xmlns="http://schemas.openxmlformats.org/package/2006/relationships"><Relationship Id="rId9" Type="http://schemas.openxmlformats.org/officeDocument/2006/relationships/tags" Target="../tags/tag110.xml"/><Relationship Id="rId8" Type="http://schemas.openxmlformats.org/officeDocument/2006/relationships/tags" Target="../tags/tag109.xml"/><Relationship Id="rId7" Type="http://schemas.openxmlformats.org/officeDocument/2006/relationships/tags" Target="../tags/tag108.xml"/><Relationship Id="rId6" Type="http://schemas.openxmlformats.org/officeDocument/2006/relationships/tags" Target="../tags/tag107.xml"/><Relationship Id="rId5" Type="http://schemas.openxmlformats.org/officeDocument/2006/relationships/tags" Target="../tags/tag106.xml"/><Relationship Id="rId4" Type="http://schemas.openxmlformats.org/officeDocument/2006/relationships/tags" Target="../tags/tag105.xml"/><Relationship Id="rId3" Type="http://schemas.openxmlformats.org/officeDocument/2006/relationships/tags" Target="../tags/tag104.xml"/><Relationship Id="rId23" Type="http://schemas.openxmlformats.org/officeDocument/2006/relationships/slideLayout" Target="../slideLayouts/slideLayout6.xml"/><Relationship Id="rId22" Type="http://schemas.openxmlformats.org/officeDocument/2006/relationships/tags" Target="../tags/tag123.xml"/><Relationship Id="rId21" Type="http://schemas.openxmlformats.org/officeDocument/2006/relationships/tags" Target="../tags/tag122.xml"/><Relationship Id="rId20" Type="http://schemas.openxmlformats.org/officeDocument/2006/relationships/tags" Target="../tags/tag121.xml"/><Relationship Id="rId2" Type="http://schemas.openxmlformats.org/officeDocument/2006/relationships/tags" Target="../tags/tag103.xml"/><Relationship Id="rId19" Type="http://schemas.openxmlformats.org/officeDocument/2006/relationships/tags" Target="../tags/tag120.xml"/><Relationship Id="rId18" Type="http://schemas.openxmlformats.org/officeDocument/2006/relationships/tags" Target="../tags/tag119.xml"/><Relationship Id="rId17" Type="http://schemas.openxmlformats.org/officeDocument/2006/relationships/tags" Target="../tags/tag118.xml"/><Relationship Id="rId16" Type="http://schemas.openxmlformats.org/officeDocument/2006/relationships/tags" Target="../tags/tag117.xml"/><Relationship Id="rId15" Type="http://schemas.openxmlformats.org/officeDocument/2006/relationships/tags" Target="../tags/tag116.xml"/><Relationship Id="rId14" Type="http://schemas.openxmlformats.org/officeDocument/2006/relationships/tags" Target="../tags/tag115.xml"/><Relationship Id="rId13" Type="http://schemas.openxmlformats.org/officeDocument/2006/relationships/tags" Target="../tags/tag114.xml"/><Relationship Id="rId12" Type="http://schemas.openxmlformats.org/officeDocument/2006/relationships/tags" Target="../tags/tag113.xml"/><Relationship Id="rId11" Type="http://schemas.openxmlformats.org/officeDocument/2006/relationships/tags" Target="../tags/tag112.xml"/><Relationship Id="rId10" Type="http://schemas.openxmlformats.org/officeDocument/2006/relationships/tags" Target="../tags/tag111.xml"/><Relationship Id="rId1" Type="http://schemas.openxmlformats.org/officeDocument/2006/relationships/tags" Target="../tags/tag102.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6.xml"/><Relationship Id="rId2" Type="http://schemas.openxmlformats.org/officeDocument/2006/relationships/tags" Target="../tags/tag125.xml"/><Relationship Id="rId1" Type="http://schemas.openxmlformats.org/officeDocument/2006/relationships/tags" Target="../tags/tag124.xml"/></Relationships>
</file>

<file path=ppt/slides/_rels/slide10.xml.rels><?xml version="1.0" encoding="UTF-8" standalone="yes"?>
<Relationships xmlns="http://schemas.openxmlformats.org/package/2006/relationships"><Relationship Id="rId7" Type="http://schemas.openxmlformats.org/officeDocument/2006/relationships/slideLayout" Target="../slideLayouts/slideLayout6.xml"/><Relationship Id="rId6" Type="http://schemas.openxmlformats.org/officeDocument/2006/relationships/tags" Target="../tags/tag129.xml"/><Relationship Id="rId5" Type="http://schemas.openxmlformats.org/officeDocument/2006/relationships/image" Target="../media/image8.svg"/><Relationship Id="rId4" Type="http://schemas.openxmlformats.org/officeDocument/2006/relationships/image" Target="../media/image5.png"/><Relationship Id="rId3" Type="http://schemas.openxmlformats.org/officeDocument/2006/relationships/tags" Target="../tags/tag128.xml"/><Relationship Id="rId2" Type="http://schemas.openxmlformats.org/officeDocument/2006/relationships/tags" Target="../tags/tag127.xml"/><Relationship Id="rId1" Type="http://schemas.openxmlformats.org/officeDocument/2006/relationships/tags" Target="../tags/tag126.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6.xml"/><Relationship Id="rId2" Type="http://schemas.openxmlformats.org/officeDocument/2006/relationships/tags" Target="../tags/tag131.xml"/><Relationship Id="rId1" Type="http://schemas.openxmlformats.org/officeDocument/2006/relationships/tags" Target="../tags/tag130.xml"/></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6.xml"/><Relationship Id="rId3" Type="http://schemas.openxmlformats.org/officeDocument/2006/relationships/tags" Target="../tags/tag133.xml"/><Relationship Id="rId2" Type="http://schemas.openxmlformats.org/officeDocument/2006/relationships/image" Target="../media/image9.png"/><Relationship Id="rId1" Type="http://schemas.openxmlformats.org/officeDocument/2006/relationships/tags" Target="../tags/tag132.xml"/></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6.xml"/><Relationship Id="rId3" Type="http://schemas.openxmlformats.org/officeDocument/2006/relationships/tags" Target="../tags/tag135.xml"/><Relationship Id="rId2" Type="http://schemas.openxmlformats.org/officeDocument/2006/relationships/image" Target="../media/image10.png"/><Relationship Id="rId1" Type="http://schemas.openxmlformats.org/officeDocument/2006/relationships/tags" Target="../tags/tag134.xml"/></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5.xml"/><Relationship Id="rId7" Type="http://schemas.openxmlformats.org/officeDocument/2006/relationships/slideLayout" Target="../slideLayouts/slideLayout6.xml"/><Relationship Id="rId6" Type="http://schemas.openxmlformats.org/officeDocument/2006/relationships/tags" Target="../tags/tag137.xml"/><Relationship Id="rId5" Type="http://schemas.openxmlformats.org/officeDocument/2006/relationships/image" Target="../media/image12.png"/><Relationship Id="rId4" Type="http://schemas.openxmlformats.org/officeDocument/2006/relationships/hyperlink" Target="https://www.stats.gov.cn/sj/tjbz/tjyqhdmhcxhfdm/2023/11/01/09/110109105.html" TargetMode="External"/><Relationship Id="rId3" Type="http://schemas.openxmlformats.org/officeDocument/2006/relationships/hyperlink" Target="http://www.moe.gov.cn/jyb_xxgk/moe_1777/moe_1779/201709/t20170901_312956.html" TargetMode="External"/><Relationship Id="rId2" Type="http://schemas.openxmlformats.org/officeDocument/2006/relationships/image" Target="../media/image11.png"/><Relationship Id="rId1" Type="http://schemas.openxmlformats.org/officeDocument/2006/relationships/tags" Target="../tags/tag136.xml"/></Relationships>
</file>

<file path=ppt/slides/_rels/slide15.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6.xml"/><Relationship Id="rId5" Type="http://schemas.openxmlformats.org/officeDocument/2006/relationships/tags" Target="../tags/tag139.xml"/><Relationship Id="rId4" Type="http://schemas.openxmlformats.org/officeDocument/2006/relationships/tags" Target="../tags/tag138.xml"/><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image" Target="../media/image13.pn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6.xml"/><Relationship Id="rId3" Type="http://schemas.openxmlformats.org/officeDocument/2006/relationships/tags" Target="../tags/tag141.xml"/><Relationship Id="rId2" Type="http://schemas.openxmlformats.org/officeDocument/2006/relationships/tags" Target="../tags/tag140.xml"/><Relationship Id="rId1" Type="http://schemas.openxmlformats.org/officeDocument/2006/relationships/image" Target="../media/image16.pn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6.xml"/><Relationship Id="rId3" Type="http://schemas.openxmlformats.org/officeDocument/2006/relationships/tags" Target="../tags/tag143.xml"/><Relationship Id="rId2" Type="http://schemas.openxmlformats.org/officeDocument/2006/relationships/tags" Target="../tags/tag142.xml"/><Relationship Id="rId1" Type="http://schemas.openxmlformats.org/officeDocument/2006/relationships/image" Target="../media/image17.png"/></Relationships>
</file>

<file path=ppt/slides/_rels/slide18.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6.xml"/><Relationship Id="rId4" Type="http://schemas.openxmlformats.org/officeDocument/2006/relationships/tags" Target="../tags/tag145.xml"/><Relationship Id="rId3" Type="http://schemas.openxmlformats.org/officeDocument/2006/relationships/image" Target="../media/image19.png"/><Relationship Id="rId2" Type="http://schemas.openxmlformats.org/officeDocument/2006/relationships/tags" Target="../tags/tag144.xml"/><Relationship Id="rId1" Type="http://schemas.openxmlformats.org/officeDocument/2006/relationships/image" Target="../media/image18.pn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6.xml"/><Relationship Id="rId3" Type="http://schemas.openxmlformats.org/officeDocument/2006/relationships/tags" Target="../tags/tag147.xml"/><Relationship Id="rId2" Type="http://schemas.openxmlformats.org/officeDocument/2006/relationships/tags" Target="../tags/tag146.xml"/><Relationship Id="rId1" Type="http://schemas.openxmlformats.org/officeDocument/2006/relationships/image" Target="../media/image16.png"/></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6.xml"/><Relationship Id="rId4" Type="http://schemas.openxmlformats.org/officeDocument/2006/relationships/tags" Target="../tags/tag149.xml"/><Relationship Id="rId3" Type="http://schemas.openxmlformats.org/officeDocument/2006/relationships/hyperlink" Target="https://www.gov.cn/ztzl/kjfzgh/content_883712.htm" TargetMode="External"/><Relationship Id="rId2" Type="http://schemas.openxmlformats.org/officeDocument/2006/relationships/image" Target="../media/image20.png"/><Relationship Id="rId1" Type="http://schemas.openxmlformats.org/officeDocument/2006/relationships/tags" Target="../tags/tag148.xml"/></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6.xml"/><Relationship Id="rId3" Type="http://schemas.openxmlformats.org/officeDocument/2006/relationships/tags" Target="../tags/tag151.xml"/><Relationship Id="rId2" Type="http://schemas.openxmlformats.org/officeDocument/2006/relationships/tags" Target="../tags/tag150.xml"/><Relationship Id="rId1" Type="http://schemas.openxmlformats.org/officeDocument/2006/relationships/image" Target="../media/image17.png"/></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6.xml"/><Relationship Id="rId3" Type="http://schemas.openxmlformats.org/officeDocument/2006/relationships/tags" Target="../tags/tag153.xml"/><Relationship Id="rId2" Type="http://schemas.openxmlformats.org/officeDocument/2006/relationships/image" Target="../media/image21.png"/><Relationship Id="rId1" Type="http://schemas.openxmlformats.org/officeDocument/2006/relationships/tags" Target="../tags/tag152.xml"/></Relationships>
</file>

<file path=ppt/slides/_rels/slide23.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6.xml"/><Relationship Id="rId4" Type="http://schemas.openxmlformats.org/officeDocument/2006/relationships/tags" Target="../tags/tag155.xml"/><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tags" Target="../tags/tag154.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5.xml"/><Relationship Id="rId7" Type="http://schemas.openxmlformats.org/officeDocument/2006/relationships/slideLayout" Target="../slideLayouts/slideLayout6.xml"/><Relationship Id="rId6" Type="http://schemas.openxmlformats.org/officeDocument/2006/relationships/tags" Target="../tags/tag157.xml"/><Relationship Id="rId5" Type="http://schemas.openxmlformats.org/officeDocument/2006/relationships/hyperlink" Target="http://114.255.111.180/xxgk2020/fdzdgknr/rcrs_4225/jnrc/202510/t20251016_560419.html" TargetMode="External"/><Relationship Id="rId4" Type="http://schemas.openxmlformats.org/officeDocument/2006/relationships/tags" Target="../tags/tag156.xml"/><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24.png"/></Relationships>
</file>

<file path=ppt/slides/_rels/slide25.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6.xml"/><Relationship Id="rId4" Type="http://schemas.openxmlformats.org/officeDocument/2006/relationships/tags" Target="../tags/tag159.xml"/><Relationship Id="rId3" Type="http://schemas.openxmlformats.org/officeDocument/2006/relationships/image" Target="../media/image28.png"/><Relationship Id="rId2" Type="http://schemas.openxmlformats.org/officeDocument/2006/relationships/tags" Target="../tags/tag158.xml"/><Relationship Id="rId1" Type="http://schemas.openxmlformats.org/officeDocument/2006/relationships/image" Target="../media/image27.png"/></Relationships>
</file>

<file path=ppt/slides/_rels/slide26.xml.rels><?xml version="1.0" encoding="UTF-8" standalone="yes"?>
<Relationships xmlns="http://schemas.openxmlformats.org/package/2006/relationships"><Relationship Id="rId7" Type="http://schemas.openxmlformats.org/officeDocument/2006/relationships/notesSlide" Target="../notesSlides/notesSlide17.xml"/><Relationship Id="rId6" Type="http://schemas.openxmlformats.org/officeDocument/2006/relationships/slideLayout" Target="../slideLayouts/slideLayout6.xml"/><Relationship Id="rId5" Type="http://schemas.openxmlformats.org/officeDocument/2006/relationships/tags" Target="../tags/tag161.xml"/><Relationship Id="rId4" Type="http://schemas.openxmlformats.org/officeDocument/2006/relationships/tags" Target="../tags/tag160.xml"/><Relationship Id="rId3" Type="http://schemas.openxmlformats.org/officeDocument/2006/relationships/hyperlink" Target="http://www.moe.gov.cn/srcsite/A07/moe_743/202208/t20220816_653132.html" TargetMode="External"/><Relationship Id="rId2" Type="http://schemas.openxmlformats.org/officeDocument/2006/relationships/image" Target="../media/image30.png"/><Relationship Id="rId1" Type="http://schemas.openxmlformats.org/officeDocument/2006/relationships/image" Target="../media/image29.png"/></Relationships>
</file>

<file path=ppt/slides/_rels/slide27.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slideLayout" Target="../slideLayouts/slideLayout6.xml"/><Relationship Id="rId4" Type="http://schemas.openxmlformats.org/officeDocument/2006/relationships/tags" Target="../tags/tag163.xml"/><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tags" Target="../tags/tag162.xml"/></Relationships>
</file>

<file path=ppt/slides/_rels/slide28.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6.xml"/><Relationship Id="rId4" Type="http://schemas.openxmlformats.org/officeDocument/2006/relationships/tags" Target="../tags/tag165.xml"/><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tags" Target="../tags/tag164.xml"/></Relationships>
</file>

<file path=ppt/slides/_rels/slide29.xml.rels><?xml version="1.0" encoding="UTF-8" standalone="yes"?>
<Relationships xmlns="http://schemas.openxmlformats.org/package/2006/relationships"><Relationship Id="rId7" Type="http://schemas.openxmlformats.org/officeDocument/2006/relationships/notesSlide" Target="../notesSlides/notesSlide20.xml"/><Relationship Id="rId6" Type="http://schemas.openxmlformats.org/officeDocument/2006/relationships/slideLayout" Target="../slideLayouts/slideLayout6.xml"/><Relationship Id="rId5" Type="http://schemas.openxmlformats.org/officeDocument/2006/relationships/tags" Target="../tags/tag167.xml"/><Relationship Id="rId4" Type="http://schemas.openxmlformats.org/officeDocument/2006/relationships/hyperlink" Target="http://www.moe.gov.cn/srcsite/A22/moe_826/201609/t20160914_281117.html" TargetMode="External"/><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tags" Target="../tags/tag166.xml"/></Relationships>
</file>

<file path=ppt/slides/_rels/slide30.xml.rels><?xml version="1.0" encoding="UTF-8" standalone="yes"?>
<Relationships xmlns="http://schemas.openxmlformats.org/package/2006/relationships"><Relationship Id="rId7" Type="http://schemas.openxmlformats.org/officeDocument/2006/relationships/notesSlide" Target="../notesSlides/notesSlide21.xml"/><Relationship Id="rId6" Type="http://schemas.openxmlformats.org/officeDocument/2006/relationships/slideLayout" Target="../slideLayouts/slideLayout6.xml"/><Relationship Id="rId5" Type="http://schemas.openxmlformats.org/officeDocument/2006/relationships/tags" Target="../tags/tag170.xml"/><Relationship Id="rId4" Type="http://schemas.openxmlformats.org/officeDocument/2006/relationships/image" Target="../media/image38.png"/><Relationship Id="rId3" Type="http://schemas.openxmlformats.org/officeDocument/2006/relationships/image" Target="../media/image37.png"/><Relationship Id="rId2" Type="http://schemas.openxmlformats.org/officeDocument/2006/relationships/tags" Target="../tags/tag169.xml"/><Relationship Id="rId1" Type="http://schemas.openxmlformats.org/officeDocument/2006/relationships/tags" Target="../tags/tag168.xml"/></Relationships>
</file>

<file path=ppt/slides/_rels/slide31.xml.rels><?xml version="1.0" encoding="UTF-8" standalone="yes"?>
<Relationships xmlns="http://schemas.openxmlformats.org/package/2006/relationships"><Relationship Id="rId8" Type="http://schemas.openxmlformats.org/officeDocument/2006/relationships/notesSlide" Target="../notesSlides/notesSlide22.xml"/><Relationship Id="rId7" Type="http://schemas.openxmlformats.org/officeDocument/2006/relationships/slideLayout" Target="../slideLayouts/slideLayout6.xml"/><Relationship Id="rId6" Type="http://schemas.openxmlformats.org/officeDocument/2006/relationships/tags" Target="../tags/tag172.xml"/><Relationship Id="rId5" Type="http://schemas.openxmlformats.org/officeDocument/2006/relationships/image" Target="../media/image39.png"/><Relationship Id="rId4" Type="http://schemas.openxmlformats.org/officeDocument/2006/relationships/hyperlink" Target="http://www.moe.gov.cn/srcsite/A15/moe_778/s3114/201403/t20140327_167125.html" TargetMode="External"/><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tags" Target="../tags/tag171.xml"/></Relationships>
</file>

<file path=ppt/slides/_rels/slide32.xml.rels><?xml version="1.0" encoding="UTF-8" standalone="yes"?>
<Relationships xmlns="http://schemas.openxmlformats.org/package/2006/relationships"><Relationship Id="rId9" Type="http://schemas.openxmlformats.org/officeDocument/2006/relationships/notesSlide" Target="../notesSlides/notesSlide23.xml"/><Relationship Id="rId8" Type="http://schemas.openxmlformats.org/officeDocument/2006/relationships/slideLayout" Target="../slideLayouts/slideLayout6.xml"/><Relationship Id="rId7" Type="http://schemas.openxmlformats.org/officeDocument/2006/relationships/tags" Target="../tags/tag174.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hyperlink" Target="http://www.moe.gov.cn/jyb_xxgk/s5743/s5744/A22/202310/t20231009_1084652.html" TargetMode="External"/><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tags" Target="../tags/tag173.xml"/></Relationships>
</file>

<file path=ppt/slides/_rels/slide33.xml.rels><?xml version="1.0" encoding="UTF-8" standalone="yes"?>
<Relationships xmlns="http://schemas.openxmlformats.org/package/2006/relationships"><Relationship Id="rId6" Type="http://schemas.openxmlformats.org/officeDocument/2006/relationships/notesSlide" Target="../notesSlides/notesSlide24.xml"/><Relationship Id="rId5" Type="http://schemas.openxmlformats.org/officeDocument/2006/relationships/slideLayout" Target="../slideLayouts/slideLayout6.xml"/><Relationship Id="rId4" Type="http://schemas.openxmlformats.org/officeDocument/2006/relationships/tags" Target="../tags/tag176.xml"/><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tags" Target="../tags/tag175.xml"/></Relationships>
</file>

<file path=ppt/slides/_rels/slide34.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6.xml"/><Relationship Id="rId2" Type="http://schemas.openxmlformats.org/officeDocument/2006/relationships/image" Target="../media/image44.png"/><Relationship Id="rId1" Type="http://schemas.openxmlformats.org/officeDocument/2006/relationships/tags" Target="../tags/tag177.xml"/></Relationships>
</file>

<file path=ppt/slides/_rels/slide35.xml.rels><?xml version="1.0" encoding="UTF-8" standalone="yes"?>
<Relationships xmlns="http://schemas.openxmlformats.org/package/2006/relationships"><Relationship Id="rId8" Type="http://schemas.openxmlformats.org/officeDocument/2006/relationships/notesSlide" Target="../notesSlides/notesSlide26.xml"/><Relationship Id="rId7" Type="http://schemas.openxmlformats.org/officeDocument/2006/relationships/slideLayout" Target="../slideLayouts/slideLayout6.xml"/><Relationship Id="rId6" Type="http://schemas.openxmlformats.org/officeDocument/2006/relationships/tags" Target="../tags/tag179.xml"/><Relationship Id="rId5" Type="http://schemas.openxmlformats.org/officeDocument/2006/relationships/hyperlink" Target="http://www.moe.gov.cn/srcsite/A02/s5911/moe_621/201511/t20151119_220038.html" TargetMode="External"/><Relationship Id="rId4" Type="http://schemas.openxmlformats.org/officeDocument/2006/relationships/hyperlink" Target="https://www.gov.cn/zhengce/content/2014-09/04/content_9065.htm" TargetMode="External"/><Relationship Id="rId3" Type="http://schemas.openxmlformats.org/officeDocument/2006/relationships/tags" Target="../tags/tag178.xml"/><Relationship Id="rId2" Type="http://schemas.openxmlformats.org/officeDocument/2006/relationships/image" Target="../media/image46.png"/><Relationship Id="rId1" Type="http://schemas.openxmlformats.org/officeDocument/2006/relationships/image" Target="../media/image45.png"/></Relationships>
</file>

<file path=ppt/slides/_rels/slide36.xml.rels><?xml version="1.0" encoding="UTF-8" standalone="yes"?>
<Relationships xmlns="http://schemas.openxmlformats.org/package/2006/relationships"><Relationship Id="rId8" Type="http://schemas.openxmlformats.org/officeDocument/2006/relationships/notesSlide" Target="../notesSlides/notesSlide27.xml"/><Relationship Id="rId7" Type="http://schemas.openxmlformats.org/officeDocument/2006/relationships/slideLayout" Target="../slideLayouts/slideLayout6.xml"/><Relationship Id="rId6" Type="http://schemas.openxmlformats.org/officeDocument/2006/relationships/tags" Target="../tags/tag181.xml"/><Relationship Id="rId5" Type="http://schemas.openxmlformats.org/officeDocument/2006/relationships/image" Target="../media/image47.png"/><Relationship Id="rId4" Type="http://schemas.openxmlformats.org/officeDocument/2006/relationships/hyperlink" Target="http://www.moe.gov.cn/srcsite/A15/moe_776/s3258/201305/t20130508_152732.html" TargetMode="External"/><Relationship Id="rId3" Type="http://schemas.openxmlformats.org/officeDocument/2006/relationships/tags" Target="../tags/tag180.xml"/><Relationship Id="rId2" Type="http://schemas.openxmlformats.org/officeDocument/2006/relationships/image" Target="../media/image46.png"/><Relationship Id="rId1" Type="http://schemas.openxmlformats.org/officeDocument/2006/relationships/image" Target="../media/image45.png"/></Relationships>
</file>

<file path=ppt/slides/_rels/slide37.xml.rels><?xml version="1.0" encoding="UTF-8" standalone="yes"?>
<Relationships xmlns="http://schemas.openxmlformats.org/package/2006/relationships"><Relationship Id="rId6" Type="http://schemas.openxmlformats.org/officeDocument/2006/relationships/notesSlide" Target="../notesSlides/notesSlide28.xml"/><Relationship Id="rId5" Type="http://schemas.openxmlformats.org/officeDocument/2006/relationships/slideLayout" Target="../slideLayouts/slideLayout6.xml"/><Relationship Id="rId4" Type="http://schemas.openxmlformats.org/officeDocument/2006/relationships/tags" Target="../tags/tag183.xml"/><Relationship Id="rId3" Type="http://schemas.openxmlformats.org/officeDocument/2006/relationships/tags" Target="../tags/tag182.xml"/><Relationship Id="rId2" Type="http://schemas.openxmlformats.org/officeDocument/2006/relationships/image" Target="../media/image46.png"/><Relationship Id="rId1" Type="http://schemas.openxmlformats.org/officeDocument/2006/relationships/image" Target="../media/image45.png"/></Relationships>
</file>

<file path=ppt/slides/_rels/slide38.xml.rels><?xml version="1.0" encoding="UTF-8" standalone="yes"?>
<Relationships xmlns="http://schemas.openxmlformats.org/package/2006/relationships"><Relationship Id="rId6" Type="http://schemas.openxmlformats.org/officeDocument/2006/relationships/notesSlide" Target="../notesSlides/notesSlide29.xml"/><Relationship Id="rId5" Type="http://schemas.openxmlformats.org/officeDocument/2006/relationships/slideLayout" Target="../slideLayouts/slideLayout6.xml"/><Relationship Id="rId4" Type="http://schemas.openxmlformats.org/officeDocument/2006/relationships/tags" Target="../tags/tag185.xml"/><Relationship Id="rId3" Type="http://schemas.openxmlformats.org/officeDocument/2006/relationships/tags" Target="../tags/tag184.xml"/><Relationship Id="rId2" Type="http://schemas.openxmlformats.org/officeDocument/2006/relationships/image" Target="../media/image46.png"/><Relationship Id="rId1" Type="http://schemas.openxmlformats.org/officeDocument/2006/relationships/image" Target="../media/image45.png"/></Relationships>
</file>

<file path=ppt/slides/_rels/slide39.xml.rels><?xml version="1.0" encoding="UTF-8" standalone="yes"?>
<Relationships xmlns="http://schemas.openxmlformats.org/package/2006/relationships"><Relationship Id="rId6" Type="http://schemas.openxmlformats.org/officeDocument/2006/relationships/notesSlide" Target="../notesSlides/notesSlide30.xml"/><Relationship Id="rId5" Type="http://schemas.openxmlformats.org/officeDocument/2006/relationships/slideLayout" Target="../slideLayouts/slideLayout6.xml"/><Relationship Id="rId4" Type="http://schemas.openxmlformats.org/officeDocument/2006/relationships/tags" Target="../tags/tag187.xml"/><Relationship Id="rId3" Type="http://schemas.openxmlformats.org/officeDocument/2006/relationships/tags" Target="../tags/tag186.xml"/><Relationship Id="rId2" Type="http://schemas.openxmlformats.org/officeDocument/2006/relationships/image" Target="../media/image46.png"/><Relationship Id="rId1" Type="http://schemas.openxmlformats.org/officeDocument/2006/relationships/image" Target="../media/image45.png"/></Relationships>
</file>

<file path=ppt/slides/_rels/slide40.xml.rels><?xml version="1.0" encoding="UTF-8" standalone="yes"?>
<Relationships xmlns="http://schemas.openxmlformats.org/package/2006/relationships"><Relationship Id="rId6" Type="http://schemas.openxmlformats.org/officeDocument/2006/relationships/notesSlide" Target="../notesSlides/notesSlide31.xml"/><Relationship Id="rId5" Type="http://schemas.openxmlformats.org/officeDocument/2006/relationships/slideLayout" Target="../slideLayouts/slideLayout6.xml"/><Relationship Id="rId4" Type="http://schemas.openxmlformats.org/officeDocument/2006/relationships/tags" Target="../tags/tag189.xml"/><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tags" Target="../tags/tag188.xml"/></Relationships>
</file>

<file path=ppt/slides/_rels/slide41.xml.rels><?xml version="1.0" encoding="UTF-8" standalone="yes"?>
<Relationships xmlns="http://schemas.openxmlformats.org/package/2006/relationships"><Relationship Id="rId6" Type="http://schemas.openxmlformats.org/officeDocument/2006/relationships/notesSlide" Target="../notesSlides/notesSlide32.xml"/><Relationship Id="rId5" Type="http://schemas.openxmlformats.org/officeDocument/2006/relationships/slideLayout" Target="../slideLayouts/slideLayout6.xml"/><Relationship Id="rId4" Type="http://schemas.openxmlformats.org/officeDocument/2006/relationships/tags" Target="../tags/tag191.xml"/><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tags" Target="../tags/tag190.xml"/></Relationships>
</file>

<file path=ppt/slides/_rels/slide42.xml.rels><?xml version="1.0" encoding="UTF-8" standalone="yes"?>
<Relationships xmlns="http://schemas.openxmlformats.org/package/2006/relationships"><Relationship Id="rId6" Type="http://schemas.openxmlformats.org/officeDocument/2006/relationships/notesSlide" Target="../notesSlides/notesSlide33.xml"/><Relationship Id="rId5" Type="http://schemas.openxmlformats.org/officeDocument/2006/relationships/slideLayout" Target="../slideLayouts/slideLayout6.xml"/><Relationship Id="rId4" Type="http://schemas.openxmlformats.org/officeDocument/2006/relationships/tags" Target="../tags/tag193.xml"/><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tags" Target="../tags/tag192.xml"/></Relationships>
</file>

<file path=ppt/slides/_rels/slide43.xml.rels><?xml version="1.0" encoding="UTF-8" standalone="yes"?>
<Relationships xmlns="http://schemas.openxmlformats.org/package/2006/relationships"><Relationship Id="rId7" Type="http://schemas.openxmlformats.org/officeDocument/2006/relationships/notesSlide" Target="../notesSlides/notesSlide34.xml"/><Relationship Id="rId6" Type="http://schemas.openxmlformats.org/officeDocument/2006/relationships/slideLayout" Target="../slideLayouts/slideLayout6.xml"/><Relationship Id="rId5" Type="http://schemas.openxmlformats.org/officeDocument/2006/relationships/tags" Target="../tags/tag195.xml"/><Relationship Id="rId4" Type="http://schemas.openxmlformats.org/officeDocument/2006/relationships/image" Target="../media/image51.png"/><Relationship Id="rId3" Type="http://schemas.openxmlformats.org/officeDocument/2006/relationships/image" Target="../media/image52.png"/><Relationship Id="rId2" Type="http://schemas.openxmlformats.org/officeDocument/2006/relationships/image" Target="../media/image50.png"/><Relationship Id="rId1" Type="http://schemas.openxmlformats.org/officeDocument/2006/relationships/tags" Target="../tags/tag194.xml"/></Relationships>
</file>

<file path=ppt/slides/_rels/slide44.xml.rels><?xml version="1.0" encoding="UTF-8" standalone="yes"?>
<Relationships xmlns="http://schemas.openxmlformats.org/package/2006/relationships"><Relationship Id="rId9" Type="http://schemas.openxmlformats.org/officeDocument/2006/relationships/slideLayout" Target="../slideLayouts/slideLayout6.xml"/><Relationship Id="rId8" Type="http://schemas.openxmlformats.org/officeDocument/2006/relationships/tags" Target="../tags/tag197.xml"/><Relationship Id="rId7" Type="http://schemas.openxmlformats.org/officeDocument/2006/relationships/hyperlink" Target="http://www.moe.gov.cn/s78/A07/A07_sjhj/201305/t20130517_152087.html" TargetMode="External"/><Relationship Id="rId6" Type="http://schemas.openxmlformats.org/officeDocument/2006/relationships/hyperlink" Target="http://www.moe.gov.cn/srcsite/A07/moe_950/201005/t20100513_108633.html" TargetMode="External"/><Relationship Id="rId5" Type="http://schemas.openxmlformats.org/officeDocument/2006/relationships/hyperlink" Target="http://www.moe.gov.cn/srcsite/A15/moe_776/s3258/201305/t20130508_152732.html" TargetMode="External"/><Relationship Id="rId4" Type="http://schemas.openxmlformats.org/officeDocument/2006/relationships/hyperlink" Target="http://www.moe.gov.cn/srcsite/A15/moe_778/s3114/201403/t20140327_167125.html" TargetMode="External"/><Relationship Id="rId3" Type="http://schemas.openxmlformats.org/officeDocument/2006/relationships/image" Target="../media/image51.png"/><Relationship Id="rId2" Type="http://schemas.openxmlformats.org/officeDocument/2006/relationships/image" Target="../media/image50.png"/><Relationship Id="rId10" Type="http://schemas.openxmlformats.org/officeDocument/2006/relationships/notesSlide" Target="../notesSlides/notesSlide35.xml"/><Relationship Id="rId1" Type="http://schemas.openxmlformats.org/officeDocument/2006/relationships/tags" Target="../tags/tag196.xml"/></Relationships>
</file>

<file path=ppt/slides/_rels/slide45.xml.rels><?xml version="1.0" encoding="UTF-8" standalone="yes"?>
<Relationships xmlns="http://schemas.openxmlformats.org/package/2006/relationships"><Relationship Id="rId7" Type="http://schemas.openxmlformats.org/officeDocument/2006/relationships/notesSlide" Target="../notesSlides/notesSlide36.xml"/><Relationship Id="rId6" Type="http://schemas.openxmlformats.org/officeDocument/2006/relationships/slideLayout" Target="../slideLayouts/slideLayout6.xml"/><Relationship Id="rId5" Type="http://schemas.openxmlformats.org/officeDocument/2006/relationships/tags" Target="../tags/tag199.xml"/><Relationship Id="rId4" Type="http://schemas.openxmlformats.org/officeDocument/2006/relationships/image" Target="../media/image55.png"/><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tags" Target="../tags/tag198.xml"/></Relationships>
</file>

<file path=ppt/slides/_rels/slide46.xml.rels><?xml version="1.0" encoding="UTF-8" standalone="yes"?>
<Relationships xmlns="http://schemas.openxmlformats.org/package/2006/relationships"><Relationship Id="rId5" Type="http://schemas.openxmlformats.org/officeDocument/2006/relationships/notesSlide" Target="../notesSlides/notesSlide37.xml"/><Relationship Id="rId4" Type="http://schemas.openxmlformats.org/officeDocument/2006/relationships/slideLayout" Target="../slideLayouts/slideLayout6.xml"/><Relationship Id="rId3" Type="http://schemas.openxmlformats.org/officeDocument/2006/relationships/tags" Target="../tags/tag201.xml"/><Relationship Id="rId2" Type="http://schemas.openxmlformats.org/officeDocument/2006/relationships/image" Target="../media/image56.png"/><Relationship Id="rId1" Type="http://schemas.openxmlformats.org/officeDocument/2006/relationships/tags" Target="../tags/tag200.xml"/></Relationships>
</file>

<file path=ppt/slides/_rels/slide47.xml.rels><?xml version="1.0" encoding="UTF-8" standalone="yes"?>
<Relationships xmlns="http://schemas.openxmlformats.org/package/2006/relationships"><Relationship Id="rId5" Type="http://schemas.openxmlformats.org/officeDocument/2006/relationships/notesSlide" Target="../notesSlides/notesSlide38.xml"/><Relationship Id="rId4" Type="http://schemas.openxmlformats.org/officeDocument/2006/relationships/slideLayout" Target="../slideLayouts/slideLayout6.xml"/><Relationship Id="rId3" Type="http://schemas.openxmlformats.org/officeDocument/2006/relationships/tags" Target="../tags/tag203.xml"/><Relationship Id="rId2" Type="http://schemas.openxmlformats.org/officeDocument/2006/relationships/tags" Target="../tags/tag202.xml"/><Relationship Id="rId1" Type="http://schemas.openxmlformats.org/officeDocument/2006/relationships/image" Target="../media/image57.png"/></Relationships>
</file>

<file path=ppt/slides/_rels/slide48.xml.rels><?xml version="1.0" encoding="UTF-8" standalone="yes"?>
<Relationships xmlns="http://schemas.openxmlformats.org/package/2006/relationships"><Relationship Id="rId6" Type="http://schemas.openxmlformats.org/officeDocument/2006/relationships/notesSlide" Target="../notesSlides/notesSlide39.xml"/><Relationship Id="rId5" Type="http://schemas.openxmlformats.org/officeDocument/2006/relationships/slideLayout" Target="../slideLayouts/slideLayout6.xml"/><Relationship Id="rId4" Type="http://schemas.openxmlformats.org/officeDocument/2006/relationships/tags" Target="../tags/tag205.xml"/><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tags" Target="../tags/tag204.xml"/></Relationships>
</file>

<file path=ppt/slides/_rels/slide49.xml.rels><?xml version="1.0" encoding="UTF-8" standalone="yes"?>
<Relationships xmlns="http://schemas.openxmlformats.org/package/2006/relationships"><Relationship Id="rId6" Type="http://schemas.openxmlformats.org/officeDocument/2006/relationships/notesSlide" Target="../notesSlides/notesSlide40.xml"/><Relationship Id="rId5" Type="http://schemas.openxmlformats.org/officeDocument/2006/relationships/slideLayout" Target="../slideLayouts/slideLayout6.xml"/><Relationship Id="rId4" Type="http://schemas.openxmlformats.org/officeDocument/2006/relationships/tags" Target="../tags/tag207.xml"/><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tags" Target="../tags/tag206.xml"/></Relationships>
</file>

<file path=ppt/slides/_rels/slide50.xml.rels><?xml version="1.0" encoding="UTF-8" standalone="yes"?>
<Relationships xmlns="http://schemas.openxmlformats.org/package/2006/relationships"><Relationship Id="rId5" Type="http://schemas.openxmlformats.org/officeDocument/2006/relationships/notesSlide" Target="../notesSlides/notesSlide41.xml"/><Relationship Id="rId4" Type="http://schemas.openxmlformats.org/officeDocument/2006/relationships/slideLayout" Target="../slideLayouts/slideLayout6.xml"/><Relationship Id="rId3" Type="http://schemas.openxmlformats.org/officeDocument/2006/relationships/tags" Target="../tags/tag209.xml"/><Relationship Id="rId2" Type="http://schemas.openxmlformats.org/officeDocument/2006/relationships/image" Target="../media/image60.png"/><Relationship Id="rId1" Type="http://schemas.openxmlformats.org/officeDocument/2006/relationships/tags" Target="../tags/tag208.xml"/></Relationships>
</file>

<file path=ppt/slides/_rels/slide51.xml.rels><?xml version="1.0" encoding="UTF-8" standalone="yes"?>
<Relationships xmlns="http://schemas.openxmlformats.org/package/2006/relationships"><Relationship Id="rId5" Type="http://schemas.openxmlformats.org/officeDocument/2006/relationships/notesSlide" Target="../notesSlides/notesSlide42.xml"/><Relationship Id="rId4" Type="http://schemas.openxmlformats.org/officeDocument/2006/relationships/slideLayout" Target="../slideLayouts/slideLayout6.xml"/><Relationship Id="rId3" Type="http://schemas.openxmlformats.org/officeDocument/2006/relationships/tags" Target="../tags/tag211.xml"/><Relationship Id="rId2" Type="http://schemas.openxmlformats.org/officeDocument/2006/relationships/image" Target="../media/image61.png"/><Relationship Id="rId1" Type="http://schemas.openxmlformats.org/officeDocument/2006/relationships/tags" Target="../tags/tag210.xml"/></Relationships>
</file>

<file path=ppt/slides/_rels/slide52.xml.rels><?xml version="1.0" encoding="UTF-8" standalone="yes"?>
<Relationships xmlns="http://schemas.openxmlformats.org/package/2006/relationships"><Relationship Id="rId6" Type="http://schemas.openxmlformats.org/officeDocument/2006/relationships/notesSlide" Target="../notesSlides/notesSlide43.xml"/><Relationship Id="rId5" Type="http://schemas.openxmlformats.org/officeDocument/2006/relationships/slideLayout" Target="../slideLayouts/slideLayout6.xml"/><Relationship Id="rId4" Type="http://schemas.openxmlformats.org/officeDocument/2006/relationships/tags" Target="../tags/tag213.xml"/><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tags" Target="../tags/tag212.xml"/></Relationships>
</file>

<file path=ppt/slides/_rels/slide53.xml.rels><?xml version="1.0" encoding="UTF-8" standalone="yes"?>
<Relationships xmlns="http://schemas.openxmlformats.org/package/2006/relationships"><Relationship Id="rId5" Type="http://schemas.openxmlformats.org/officeDocument/2006/relationships/notesSlide" Target="../notesSlides/notesSlide44.xml"/><Relationship Id="rId4" Type="http://schemas.openxmlformats.org/officeDocument/2006/relationships/slideLayout" Target="../slideLayouts/slideLayout6.xml"/><Relationship Id="rId3" Type="http://schemas.openxmlformats.org/officeDocument/2006/relationships/tags" Target="../tags/tag215.xml"/><Relationship Id="rId2" Type="http://schemas.openxmlformats.org/officeDocument/2006/relationships/image" Target="../media/image63.png"/><Relationship Id="rId1" Type="http://schemas.openxmlformats.org/officeDocument/2006/relationships/tags" Target="../tags/tag214.xml"/></Relationships>
</file>

<file path=ppt/slides/_rels/slide54.xml.rels><?xml version="1.0" encoding="UTF-8" standalone="yes"?>
<Relationships xmlns="http://schemas.openxmlformats.org/package/2006/relationships"><Relationship Id="rId8" Type="http://schemas.openxmlformats.org/officeDocument/2006/relationships/notesSlide" Target="../notesSlides/notesSlide45.xml"/><Relationship Id="rId7" Type="http://schemas.openxmlformats.org/officeDocument/2006/relationships/slideLayout" Target="../slideLayouts/slideLayout6.xml"/><Relationship Id="rId6" Type="http://schemas.openxmlformats.org/officeDocument/2006/relationships/tags" Target="../tags/tag217.xml"/><Relationship Id="rId5" Type="http://schemas.openxmlformats.org/officeDocument/2006/relationships/hyperlink" Target="http://www.moe.gov.cn/jyb_xxgk/gk_gbgg/moe_0/moe_1443/moe_1497/tnull_23287.html" TargetMode="External"/><Relationship Id="rId4" Type="http://schemas.openxmlformats.org/officeDocument/2006/relationships/hyperlink" Target="https://flk.npc.gov.cn/detail2.html?ZmY4MDgwODE2ZjNlOTc4NDAxNmY0MWU0YzA5YjAxNGI" TargetMode="External"/><Relationship Id="rId3" Type="http://schemas.openxmlformats.org/officeDocument/2006/relationships/hyperlink" Target="http://www.moe.gov.cn/jyb_sjzl/sjzl_zcfg/zcfg_jyfl/tnull_1314.html" TargetMode="External"/><Relationship Id="rId2" Type="http://schemas.openxmlformats.org/officeDocument/2006/relationships/image" Target="../media/image64.png"/><Relationship Id="rId1" Type="http://schemas.openxmlformats.org/officeDocument/2006/relationships/tags" Target="../tags/tag216.xml"/></Relationships>
</file>

<file path=ppt/slides/_rels/slide55.xml.rels><?xml version="1.0" encoding="UTF-8" standalone="yes"?>
<Relationships xmlns="http://schemas.openxmlformats.org/package/2006/relationships"><Relationship Id="rId6" Type="http://schemas.openxmlformats.org/officeDocument/2006/relationships/notesSlide" Target="../notesSlides/notesSlide46.xml"/><Relationship Id="rId5" Type="http://schemas.openxmlformats.org/officeDocument/2006/relationships/slideLayout" Target="../slideLayouts/slideLayout6.xml"/><Relationship Id="rId4" Type="http://schemas.openxmlformats.org/officeDocument/2006/relationships/tags" Target="../tags/tag219.xml"/><Relationship Id="rId3" Type="http://schemas.openxmlformats.org/officeDocument/2006/relationships/hyperlink" Target="http://www.moe.gov.cn/jyb_xxgk/gk_gbgg/moe_0/moe_1443/moe_1497/tnull_23287.html" TargetMode="External"/><Relationship Id="rId2" Type="http://schemas.openxmlformats.org/officeDocument/2006/relationships/image" Target="../media/image64.png"/><Relationship Id="rId1" Type="http://schemas.openxmlformats.org/officeDocument/2006/relationships/tags" Target="../tags/tag218.xml"/></Relationships>
</file>

<file path=ppt/slides/_rels/slide56.xml.rels><?xml version="1.0" encoding="UTF-8" standalone="yes"?>
<Relationships xmlns="http://schemas.openxmlformats.org/package/2006/relationships"><Relationship Id="rId7" Type="http://schemas.openxmlformats.org/officeDocument/2006/relationships/notesSlide" Target="../notesSlides/notesSlide47.xml"/><Relationship Id="rId6" Type="http://schemas.openxmlformats.org/officeDocument/2006/relationships/slideLayout" Target="../slideLayouts/slideLayout6.xml"/><Relationship Id="rId5" Type="http://schemas.openxmlformats.org/officeDocument/2006/relationships/tags" Target="../tags/tag221.xml"/><Relationship Id="rId4" Type="http://schemas.openxmlformats.org/officeDocument/2006/relationships/hyperlink" Target="https://flk.npc.gov.cn/detail2.html?ZmY4MDgwODE2ZjNlOTc4NDAxNmY0MWU0YzA5YjAxNGI" TargetMode="External"/><Relationship Id="rId3" Type="http://schemas.openxmlformats.org/officeDocument/2006/relationships/hyperlink" Target="http://www.moe.gov.cn/jyb_sjzl/sjzl_zcfg/zcfg_jyfl/tnull_1314.html" TargetMode="External"/><Relationship Id="rId2" Type="http://schemas.openxmlformats.org/officeDocument/2006/relationships/image" Target="../media/image64.png"/><Relationship Id="rId1" Type="http://schemas.openxmlformats.org/officeDocument/2006/relationships/tags" Target="../tags/tag220.xml"/></Relationships>
</file>

<file path=ppt/slides/_rels/slide57.xml.rels><?xml version="1.0" encoding="UTF-8" standalone="yes"?>
<Relationships xmlns="http://schemas.openxmlformats.org/package/2006/relationships"><Relationship Id="rId5" Type="http://schemas.openxmlformats.org/officeDocument/2006/relationships/notesSlide" Target="../notesSlides/notesSlide48.xml"/><Relationship Id="rId4" Type="http://schemas.openxmlformats.org/officeDocument/2006/relationships/slideLayout" Target="../slideLayouts/slideLayout6.xml"/><Relationship Id="rId3" Type="http://schemas.openxmlformats.org/officeDocument/2006/relationships/tags" Target="../tags/tag223.xml"/><Relationship Id="rId2" Type="http://schemas.openxmlformats.org/officeDocument/2006/relationships/image" Target="../media/image64.png"/><Relationship Id="rId1" Type="http://schemas.openxmlformats.org/officeDocument/2006/relationships/tags" Target="../tags/tag222.xml"/></Relationships>
</file>

<file path=ppt/slides/_rels/slide58.xml.rels><?xml version="1.0" encoding="UTF-8" standalone="yes"?>
<Relationships xmlns="http://schemas.openxmlformats.org/package/2006/relationships"><Relationship Id="rId5" Type="http://schemas.openxmlformats.org/officeDocument/2006/relationships/notesSlide" Target="../notesSlides/notesSlide49.xml"/><Relationship Id="rId4" Type="http://schemas.openxmlformats.org/officeDocument/2006/relationships/slideLayout" Target="../slideLayouts/slideLayout6.xml"/><Relationship Id="rId3" Type="http://schemas.openxmlformats.org/officeDocument/2006/relationships/tags" Target="../tags/tag225.xml"/><Relationship Id="rId2" Type="http://schemas.openxmlformats.org/officeDocument/2006/relationships/image" Target="../media/image64.png"/><Relationship Id="rId1" Type="http://schemas.openxmlformats.org/officeDocument/2006/relationships/tags" Target="../tags/tag224.xml"/></Relationships>
</file>

<file path=ppt/slides/_rels/slide59.xml.rels><?xml version="1.0" encoding="UTF-8" standalone="yes"?>
<Relationships xmlns="http://schemas.openxmlformats.org/package/2006/relationships"><Relationship Id="rId8" Type="http://schemas.openxmlformats.org/officeDocument/2006/relationships/notesSlide" Target="../notesSlides/notesSlide50.xml"/><Relationship Id="rId7" Type="http://schemas.openxmlformats.org/officeDocument/2006/relationships/slideLayout" Target="../slideLayouts/slideLayout6.xml"/><Relationship Id="rId6" Type="http://schemas.openxmlformats.org/officeDocument/2006/relationships/tags" Target="../tags/tag228.xml"/><Relationship Id="rId5" Type="http://schemas.openxmlformats.org/officeDocument/2006/relationships/image" Target="../media/image67.svg"/><Relationship Id="rId4" Type="http://schemas.openxmlformats.org/officeDocument/2006/relationships/image" Target="../media/image66.png"/><Relationship Id="rId3" Type="http://schemas.openxmlformats.org/officeDocument/2006/relationships/tags" Target="../tags/tag227.xml"/><Relationship Id="rId2" Type="http://schemas.openxmlformats.org/officeDocument/2006/relationships/image" Target="../media/image65.png"/><Relationship Id="rId1" Type="http://schemas.openxmlformats.org/officeDocument/2006/relationships/tags" Target="../tags/tag226.xml"/></Relationships>
</file>

<file path=ppt/slides/_rels/slide60.xml.rels><?xml version="1.0" encoding="UTF-8" standalone="yes"?>
<Relationships xmlns="http://schemas.openxmlformats.org/package/2006/relationships"><Relationship Id="rId5" Type="http://schemas.openxmlformats.org/officeDocument/2006/relationships/notesSlide" Target="../notesSlides/notesSlide51.xml"/><Relationship Id="rId4" Type="http://schemas.openxmlformats.org/officeDocument/2006/relationships/slideLayout" Target="../slideLayouts/slideLayout6.xml"/><Relationship Id="rId3" Type="http://schemas.openxmlformats.org/officeDocument/2006/relationships/tags" Target="../tags/tag230.xml"/><Relationship Id="rId2" Type="http://schemas.openxmlformats.org/officeDocument/2006/relationships/tags" Target="../tags/tag229.xml"/><Relationship Id="rId1" Type="http://schemas.openxmlformats.org/officeDocument/2006/relationships/image" Target="../media/image68.png"/></Relationships>
</file>

<file path=ppt/slides/_rels/slide61.xml.rels><?xml version="1.0" encoding="UTF-8" standalone="yes"?>
<Relationships xmlns="http://schemas.openxmlformats.org/package/2006/relationships"><Relationship Id="rId6" Type="http://schemas.openxmlformats.org/officeDocument/2006/relationships/notesSlide" Target="../notesSlides/notesSlide52.xml"/><Relationship Id="rId5" Type="http://schemas.openxmlformats.org/officeDocument/2006/relationships/slideLayout" Target="../slideLayouts/slideLayout6.xml"/><Relationship Id="rId4" Type="http://schemas.openxmlformats.org/officeDocument/2006/relationships/tags" Target="../tags/tag232.xml"/><Relationship Id="rId3" Type="http://schemas.openxmlformats.org/officeDocument/2006/relationships/image" Target="../media/image70.png"/><Relationship Id="rId2" Type="http://schemas.openxmlformats.org/officeDocument/2006/relationships/tags" Target="../tags/tag231.xml"/><Relationship Id="rId1" Type="http://schemas.openxmlformats.org/officeDocument/2006/relationships/image" Target="../media/image69.png"/></Relationships>
</file>

<file path=ppt/slides/_rels/slide62.xml.rels><?xml version="1.0" encoding="UTF-8" standalone="yes"?>
<Relationships xmlns="http://schemas.openxmlformats.org/package/2006/relationships"><Relationship Id="rId6" Type="http://schemas.openxmlformats.org/officeDocument/2006/relationships/notesSlide" Target="../notesSlides/notesSlide53.xml"/><Relationship Id="rId5" Type="http://schemas.openxmlformats.org/officeDocument/2006/relationships/slideLayout" Target="../slideLayouts/slideLayout6.xml"/><Relationship Id="rId4" Type="http://schemas.openxmlformats.org/officeDocument/2006/relationships/tags" Target="../tags/tag234.xml"/><Relationship Id="rId3" Type="http://schemas.openxmlformats.org/officeDocument/2006/relationships/tags" Target="../tags/tag233.xml"/><Relationship Id="rId2" Type="http://schemas.openxmlformats.org/officeDocument/2006/relationships/image" Target="../media/image72.png"/><Relationship Id="rId1" Type="http://schemas.openxmlformats.org/officeDocument/2006/relationships/image" Target="../media/image71.png"/></Relationships>
</file>

<file path=ppt/slides/_rels/slide63.xml.rels><?xml version="1.0" encoding="UTF-8" standalone="yes"?>
<Relationships xmlns="http://schemas.openxmlformats.org/package/2006/relationships"><Relationship Id="rId5" Type="http://schemas.openxmlformats.org/officeDocument/2006/relationships/notesSlide" Target="../notesSlides/notesSlide54.xml"/><Relationship Id="rId4" Type="http://schemas.openxmlformats.org/officeDocument/2006/relationships/slideLayout" Target="../slideLayouts/slideLayout6.xml"/><Relationship Id="rId3" Type="http://schemas.openxmlformats.org/officeDocument/2006/relationships/tags" Target="../tags/tag236.xml"/><Relationship Id="rId2" Type="http://schemas.openxmlformats.org/officeDocument/2006/relationships/image" Target="../media/image73.png"/><Relationship Id="rId1" Type="http://schemas.openxmlformats.org/officeDocument/2006/relationships/tags" Target="../tags/tag235.xml"/></Relationships>
</file>

<file path=ppt/slides/_rels/slide64.xml.rels><?xml version="1.0" encoding="UTF-8" standalone="yes"?>
<Relationships xmlns="http://schemas.openxmlformats.org/package/2006/relationships"><Relationship Id="rId6" Type="http://schemas.openxmlformats.org/officeDocument/2006/relationships/notesSlide" Target="../notesSlides/notesSlide55.xml"/><Relationship Id="rId5" Type="http://schemas.openxmlformats.org/officeDocument/2006/relationships/slideLayout" Target="../slideLayouts/slideLayout6.xml"/><Relationship Id="rId4" Type="http://schemas.openxmlformats.org/officeDocument/2006/relationships/tags" Target="../tags/tag238.xml"/><Relationship Id="rId3" Type="http://schemas.openxmlformats.org/officeDocument/2006/relationships/hyperlink" Target="http://www.moe.gov.cn/srcsite/A07/moe_953/201906/t20190618_386287.html" TargetMode="External"/><Relationship Id="rId2" Type="http://schemas.openxmlformats.org/officeDocument/2006/relationships/image" Target="../media/image74.png"/><Relationship Id="rId1" Type="http://schemas.openxmlformats.org/officeDocument/2006/relationships/tags" Target="../tags/tag237.xml"/></Relationships>
</file>

<file path=ppt/slides/_rels/slide65.xml.rels><?xml version="1.0" encoding="UTF-8" standalone="yes"?>
<Relationships xmlns="http://schemas.openxmlformats.org/package/2006/relationships"><Relationship Id="rId5" Type="http://schemas.openxmlformats.org/officeDocument/2006/relationships/notesSlide" Target="../notesSlides/notesSlide56.xml"/><Relationship Id="rId4" Type="http://schemas.openxmlformats.org/officeDocument/2006/relationships/slideLayout" Target="../slideLayouts/slideLayout6.xml"/><Relationship Id="rId3" Type="http://schemas.openxmlformats.org/officeDocument/2006/relationships/tags" Target="../tags/tag240.xml"/><Relationship Id="rId2" Type="http://schemas.openxmlformats.org/officeDocument/2006/relationships/image" Target="../media/image75.png"/><Relationship Id="rId1" Type="http://schemas.openxmlformats.org/officeDocument/2006/relationships/tags" Target="../tags/tag239.xml"/></Relationships>
</file>

<file path=ppt/slides/_rels/slide66.xml.rels><?xml version="1.0" encoding="UTF-8" standalone="yes"?>
<Relationships xmlns="http://schemas.openxmlformats.org/package/2006/relationships"><Relationship Id="rId5" Type="http://schemas.openxmlformats.org/officeDocument/2006/relationships/notesSlide" Target="../notesSlides/notesSlide57.xml"/><Relationship Id="rId4" Type="http://schemas.openxmlformats.org/officeDocument/2006/relationships/slideLayout" Target="../slideLayouts/slideLayout6.xml"/><Relationship Id="rId3" Type="http://schemas.openxmlformats.org/officeDocument/2006/relationships/tags" Target="../tags/tag242.xml"/><Relationship Id="rId2" Type="http://schemas.openxmlformats.org/officeDocument/2006/relationships/tags" Target="../tags/tag241.xml"/><Relationship Id="rId1" Type="http://schemas.openxmlformats.org/officeDocument/2006/relationships/image" Target="../media/image76.png"/></Relationships>
</file>

<file path=ppt/slides/_rels/slide67.xml.rels><?xml version="1.0" encoding="UTF-8" standalone="yes"?>
<Relationships xmlns="http://schemas.openxmlformats.org/package/2006/relationships"><Relationship Id="rId7" Type="http://schemas.openxmlformats.org/officeDocument/2006/relationships/notesSlide" Target="../notesSlides/notesSlide58.xml"/><Relationship Id="rId6" Type="http://schemas.openxmlformats.org/officeDocument/2006/relationships/slideLayout" Target="../slideLayouts/slideLayout6.xml"/><Relationship Id="rId5" Type="http://schemas.openxmlformats.org/officeDocument/2006/relationships/tags" Target="../tags/tag245.xml"/><Relationship Id="rId4" Type="http://schemas.openxmlformats.org/officeDocument/2006/relationships/image" Target="../media/image67.svg"/><Relationship Id="rId3" Type="http://schemas.openxmlformats.org/officeDocument/2006/relationships/image" Target="../media/image66.png"/><Relationship Id="rId2" Type="http://schemas.openxmlformats.org/officeDocument/2006/relationships/tags" Target="../tags/tag244.xml"/><Relationship Id="rId1" Type="http://schemas.openxmlformats.org/officeDocument/2006/relationships/tags" Target="../tags/tag243.xml"/></Relationships>
</file>

<file path=ppt/slides/_rels/slide68.xml.rels><?xml version="1.0" encoding="UTF-8" standalone="yes"?>
<Relationships xmlns="http://schemas.openxmlformats.org/package/2006/relationships"><Relationship Id="rId6" Type="http://schemas.openxmlformats.org/officeDocument/2006/relationships/notesSlide" Target="../notesSlides/notesSlide59.xml"/><Relationship Id="rId5" Type="http://schemas.openxmlformats.org/officeDocument/2006/relationships/slideLayout" Target="../slideLayouts/slideLayout6.xml"/><Relationship Id="rId4" Type="http://schemas.openxmlformats.org/officeDocument/2006/relationships/tags" Target="../tags/tag247.xml"/><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tags" Target="../tags/tag246.xml"/></Relationships>
</file>

<file path=ppt/slides/_rels/slide69.xml.rels><?xml version="1.0" encoding="UTF-8" standalone="yes"?>
<Relationships xmlns="http://schemas.openxmlformats.org/package/2006/relationships"><Relationship Id="rId6" Type="http://schemas.openxmlformats.org/officeDocument/2006/relationships/notesSlide" Target="../notesSlides/notesSlide60.xml"/><Relationship Id="rId5" Type="http://schemas.openxmlformats.org/officeDocument/2006/relationships/slideLayout" Target="../slideLayouts/slideLayout6.xml"/><Relationship Id="rId4" Type="http://schemas.openxmlformats.org/officeDocument/2006/relationships/tags" Target="../tags/tag249.xml"/><Relationship Id="rId3" Type="http://schemas.openxmlformats.org/officeDocument/2006/relationships/image" Target="../media/image77.png"/><Relationship Id="rId2" Type="http://schemas.openxmlformats.org/officeDocument/2006/relationships/image" Target="../media/image79.png"/><Relationship Id="rId1" Type="http://schemas.openxmlformats.org/officeDocument/2006/relationships/tags" Target="../tags/tag248.xml"/></Relationships>
</file>

<file path=ppt/slides/_rels/slide70.xml.rels><?xml version="1.0" encoding="UTF-8" standalone="yes"?>
<Relationships xmlns="http://schemas.openxmlformats.org/package/2006/relationships"><Relationship Id="rId7" Type="http://schemas.openxmlformats.org/officeDocument/2006/relationships/notesSlide" Target="../notesSlides/notesSlide61.xml"/><Relationship Id="rId6" Type="http://schemas.openxmlformats.org/officeDocument/2006/relationships/slideLayout" Target="../slideLayouts/slideLayout6.xml"/><Relationship Id="rId5" Type="http://schemas.openxmlformats.org/officeDocument/2006/relationships/tags" Target="../tags/tag252.xml"/><Relationship Id="rId4" Type="http://schemas.openxmlformats.org/officeDocument/2006/relationships/image" Target="../media/image67.svg"/><Relationship Id="rId3" Type="http://schemas.openxmlformats.org/officeDocument/2006/relationships/image" Target="../media/image66.png"/><Relationship Id="rId2" Type="http://schemas.openxmlformats.org/officeDocument/2006/relationships/tags" Target="../tags/tag251.xml"/><Relationship Id="rId1" Type="http://schemas.openxmlformats.org/officeDocument/2006/relationships/tags" Target="../tags/tag250.xml"/></Relationships>
</file>

<file path=ppt/slides/_rels/slide71.xml.rels><?xml version="1.0" encoding="UTF-8" standalone="yes"?>
<Relationships xmlns="http://schemas.openxmlformats.org/package/2006/relationships"><Relationship Id="rId7" Type="http://schemas.openxmlformats.org/officeDocument/2006/relationships/notesSlide" Target="../notesSlides/notesSlide62.xml"/><Relationship Id="rId6" Type="http://schemas.openxmlformats.org/officeDocument/2006/relationships/slideLayout" Target="../slideLayouts/slideLayout6.xml"/><Relationship Id="rId5" Type="http://schemas.openxmlformats.org/officeDocument/2006/relationships/tags" Target="../tags/tag255.xml"/><Relationship Id="rId4" Type="http://schemas.openxmlformats.org/officeDocument/2006/relationships/image" Target="../media/image67.svg"/><Relationship Id="rId3" Type="http://schemas.openxmlformats.org/officeDocument/2006/relationships/image" Target="../media/image66.png"/><Relationship Id="rId2" Type="http://schemas.openxmlformats.org/officeDocument/2006/relationships/tags" Target="../tags/tag254.xml"/><Relationship Id="rId1" Type="http://schemas.openxmlformats.org/officeDocument/2006/relationships/tags" Target="../tags/tag253.xml"/></Relationships>
</file>

<file path=ppt/slides/_rels/slide72.xml.rels><?xml version="1.0" encoding="UTF-8" standalone="yes"?>
<Relationships xmlns="http://schemas.openxmlformats.org/package/2006/relationships"><Relationship Id="rId5" Type="http://schemas.openxmlformats.org/officeDocument/2006/relationships/notesSlide" Target="../notesSlides/notesSlide63.xml"/><Relationship Id="rId4" Type="http://schemas.openxmlformats.org/officeDocument/2006/relationships/slideLayout" Target="../slideLayouts/slideLayout6.xml"/><Relationship Id="rId3" Type="http://schemas.openxmlformats.org/officeDocument/2006/relationships/tags" Target="../tags/tag257.xml"/><Relationship Id="rId2" Type="http://schemas.openxmlformats.org/officeDocument/2006/relationships/image" Target="../media/image80.png"/><Relationship Id="rId1" Type="http://schemas.openxmlformats.org/officeDocument/2006/relationships/tags" Target="../tags/tag256.xml"/></Relationships>
</file>

<file path=ppt/slides/_rels/slide73.xml.rels><?xml version="1.0" encoding="UTF-8" standalone="yes"?>
<Relationships xmlns="http://schemas.openxmlformats.org/package/2006/relationships"><Relationship Id="rId6" Type="http://schemas.openxmlformats.org/officeDocument/2006/relationships/notesSlide" Target="../notesSlides/notesSlide64.xml"/><Relationship Id="rId5" Type="http://schemas.openxmlformats.org/officeDocument/2006/relationships/slideLayout" Target="../slideLayouts/slideLayout6.xml"/><Relationship Id="rId4" Type="http://schemas.openxmlformats.org/officeDocument/2006/relationships/tags" Target="../tags/tag260.xml"/><Relationship Id="rId3" Type="http://schemas.openxmlformats.org/officeDocument/2006/relationships/tags" Target="../tags/tag259.xml"/><Relationship Id="rId2" Type="http://schemas.openxmlformats.org/officeDocument/2006/relationships/image" Target="../media/image81.png"/><Relationship Id="rId1" Type="http://schemas.openxmlformats.org/officeDocument/2006/relationships/tags" Target="../tags/tag258.xml"/></Relationships>
</file>

<file path=ppt/slides/_rels/slide74.xml.rels><?xml version="1.0" encoding="UTF-8" standalone="yes"?>
<Relationships xmlns="http://schemas.openxmlformats.org/package/2006/relationships"><Relationship Id="rId5" Type="http://schemas.openxmlformats.org/officeDocument/2006/relationships/notesSlide" Target="../notesSlides/notesSlide65.xml"/><Relationship Id="rId4" Type="http://schemas.openxmlformats.org/officeDocument/2006/relationships/slideLayout" Target="../slideLayouts/slideLayout6.xml"/><Relationship Id="rId3" Type="http://schemas.openxmlformats.org/officeDocument/2006/relationships/tags" Target="../tags/tag262.xml"/><Relationship Id="rId2" Type="http://schemas.openxmlformats.org/officeDocument/2006/relationships/image" Target="../media/image82.png"/><Relationship Id="rId1" Type="http://schemas.openxmlformats.org/officeDocument/2006/relationships/tags" Target="../tags/tag261.xml"/></Relationships>
</file>

<file path=ppt/slides/_rels/slide75.xml.rels><?xml version="1.0" encoding="UTF-8" standalone="yes"?>
<Relationships xmlns="http://schemas.openxmlformats.org/package/2006/relationships"><Relationship Id="rId6" Type="http://schemas.openxmlformats.org/officeDocument/2006/relationships/notesSlide" Target="../notesSlides/notesSlide66.xml"/><Relationship Id="rId5" Type="http://schemas.openxmlformats.org/officeDocument/2006/relationships/slideLayout" Target="../slideLayouts/slideLayout6.xml"/><Relationship Id="rId4" Type="http://schemas.openxmlformats.org/officeDocument/2006/relationships/tags" Target="../tags/tag264.xml"/><Relationship Id="rId3" Type="http://schemas.openxmlformats.org/officeDocument/2006/relationships/tags" Target="../tags/tag263.xml"/><Relationship Id="rId2" Type="http://schemas.openxmlformats.org/officeDocument/2006/relationships/image" Target="../media/image84.png"/><Relationship Id="rId1" Type="http://schemas.openxmlformats.org/officeDocument/2006/relationships/image" Target="../media/image83.png"/></Relationships>
</file>

<file path=ppt/slides/_rels/slide76.xml.rels><?xml version="1.0" encoding="UTF-8" standalone="yes"?>
<Relationships xmlns="http://schemas.openxmlformats.org/package/2006/relationships"><Relationship Id="rId5" Type="http://schemas.openxmlformats.org/officeDocument/2006/relationships/notesSlide" Target="../notesSlides/notesSlide67.xml"/><Relationship Id="rId4" Type="http://schemas.openxmlformats.org/officeDocument/2006/relationships/slideLayout" Target="../slideLayouts/slideLayout6.xml"/><Relationship Id="rId3" Type="http://schemas.openxmlformats.org/officeDocument/2006/relationships/tags" Target="../tags/tag266.xml"/><Relationship Id="rId2" Type="http://schemas.openxmlformats.org/officeDocument/2006/relationships/image" Target="../media/image85.png"/><Relationship Id="rId1" Type="http://schemas.openxmlformats.org/officeDocument/2006/relationships/tags" Target="../tags/tag265.xml"/></Relationships>
</file>

<file path=ppt/slides/_rels/slide77.xml.rels><?xml version="1.0" encoding="UTF-8" standalone="yes"?>
<Relationships xmlns="http://schemas.openxmlformats.org/package/2006/relationships"><Relationship Id="rId6" Type="http://schemas.openxmlformats.org/officeDocument/2006/relationships/notesSlide" Target="../notesSlides/notesSlide68.xml"/><Relationship Id="rId5" Type="http://schemas.openxmlformats.org/officeDocument/2006/relationships/slideLayout" Target="../slideLayouts/slideLayout6.xml"/><Relationship Id="rId4" Type="http://schemas.openxmlformats.org/officeDocument/2006/relationships/tags" Target="../tags/tag268.xml"/><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tags" Target="../tags/tag267.xml"/></Relationships>
</file>

<file path=ppt/slides/_rels/slide78.xml.rels><?xml version="1.0" encoding="UTF-8" standalone="yes"?>
<Relationships xmlns="http://schemas.openxmlformats.org/package/2006/relationships"><Relationship Id="rId5" Type="http://schemas.openxmlformats.org/officeDocument/2006/relationships/notesSlide" Target="../notesSlides/notesSlide69.xml"/><Relationship Id="rId4" Type="http://schemas.openxmlformats.org/officeDocument/2006/relationships/slideLayout" Target="../slideLayouts/slideLayout6.xml"/><Relationship Id="rId3" Type="http://schemas.openxmlformats.org/officeDocument/2006/relationships/tags" Target="../tags/tag270.xml"/><Relationship Id="rId2" Type="http://schemas.openxmlformats.org/officeDocument/2006/relationships/image" Target="../media/image88.png"/><Relationship Id="rId1" Type="http://schemas.openxmlformats.org/officeDocument/2006/relationships/tags" Target="../tags/tag269.xml"/></Relationships>
</file>

<file path=ppt/slides/_rels/slide79.xml.rels><?xml version="1.0" encoding="UTF-8" standalone="yes"?>
<Relationships xmlns="http://schemas.openxmlformats.org/package/2006/relationships"><Relationship Id="rId5" Type="http://schemas.openxmlformats.org/officeDocument/2006/relationships/notesSlide" Target="../notesSlides/notesSlide70.xml"/><Relationship Id="rId4" Type="http://schemas.openxmlformats.org/officeDocument/2006/relationships/slideLayout" Target="../slideLayouts/slideLayout6.xml"/><Relationship Id="rId3" Type="http://schemas.openxmlformats.org/officeDocument/2006/relationships/tags" Target="../tags/tag272.xml"/><Relationship Id="rId2" Type="http://schemas.openxmlformats.org/officeDocument/2006/relationships/image" Target="../media/image88.png"/><Relationship Id="rId1" Type="http://schemas.openxmlformats.org/officeDocument/2006/relationships/tags" Target="../tags/tag271.xml"/></Relationships>
</file>

<file path=ppt/slides/_rels/slide80.xml.rels><?xml version="1.0" encoding="UTF-8" standalone="yes"?>
<Relationships xmlns="http://schemas.openxmlformats.org/package/2006/relationships"><Relationship Id="rId6" Type="http://schemas.openxmlformats.org/officeDocument/2006/relationships/notesSlide" Target="../notesSlides/notesSlide71.xml"/><Relationship Id="rId5" Type="http://schemas.openxmlformats.org/officeDocument/2006/relationships/slideLayout" Target="../slideLayouts/slideLayout6.xml"/><Relationship Id="rId4" Type="http://schemas.openxmlformats.org/officeDocument/2006/relationships/tags" Target="../tags/tag274.xml"/><Relationship Id="rId3" Type="http://schemas.openxmlformats.org/officeDocument/2006/relationships/hyperlink" Target="https://www.gov.cn/zhengce/zhengceku/2020-01/13/5468601/files/df6457640df947c1bcd351e02675e9e9.pdf" TargetMode="External"/><Relationship Id="rId2" Type="http://schemas.openxmlformats.org/officeDocument/2006/relationships/image" Target="../media/image89.png"/><Relationship Id="rId1" Type="http://schemas.openxmlformats.org/officeDocument/2006/relationships/tags" Target="../tags/tag273.xml"/></Relationships>
</file>

<file path=ppt/slides/_rels/slide81.xml.rels><?xml version="1.0" encoding="UTF-8" standalone="yes"?>
<Relationships xmlns="http://schemas.openxmlformats.org/package/2006/relationships"><Relationship Id="rId6" Type="http://schemas.openxmlformats.org/officeDocument/2006/relationships/notesSlide" Target="../notesSlides/notesSlide72.xml"/><Relationship Id="rId5" Type="http://schemas.openxmlformats.org/officeDocument/2006/relationships/slideLayout" Target="../slideLayouts/slideLayout6.xml"/><Relationship Id="rId4" Type="http://schemas.openxmlformats.org/officeDocument/2006/relationships/tags" Target="../tags/tag276.xml"/><Relationship Id="rId3" Type="http://schemas.openxmlformats.org/officeDocument/2006/relationships/hyperlink" Target="https://www.gov.cn/zhengce/zhengceku/2020-01/13/5468601/files/df6457640df947c1bcd351e02675e9e9.pdf" TargetMode="External"/><Relationship Id="rId2" Type="http://schemas.openxmlformats.org/officeDocument/2006/relationships/image" Target="../media/image89.png"/><Relationship Id="rId1" Type="http://schemas.openxmlformats.org/officeDocument/2006/relationships/tags" Target="../tags/tag275.xml"/></Relationships>
</file>

<file path=ppt/slides/_rels/slide82.xml.rels><?xml version="1.0" encoding="UTF-8" standalone="yes"?>
<Relationships xmlns="http://schemas.openxmlformats.org/package/2006/relationships"><Relationship Id="rId7" Type="http://schemas.openxmlformats.org/officeDocument/2006/relationships/notesSlide" Target="../notesSlides/notesSlide73.xml"/><Relationship Id="rId6" Type="http://schemas.openxmlformats.org/officeDocument/2006/relationships/slideLayout" Target="../slideLayouts/slideLayout6.xml"/><Relationship Id="rId5" Type="http://schemas.openxmlformats.org/officeDocument/2006/relationships/tags" Target="../tags/tag279.xml"/><Relationship Id="rId4" Type="http://schemas.openxmlformats.org/officeDocument/2006/relationships/hyperlink" Target="https://www.gov.cn/zhengce/zhengceku/2020-01/13/5468601/files/df6457640df947c1bcd351e02675e9e9.pdf" TargetMode="External"/><Relationship Id="rId3" Type="http://schemas.openxmlformats.org/officeDocument/2006/relationships/tags" Target="../tags/tag278.xml"/><Relationship Id="rId2" Type="http://schemas.openxmlformats.org/officeDocument/2006/relationships/image" Target="../media/image89.png"/><Relationship Id="rId1" Type="http://schemas.openxmlformats.org/officeDocument/2006/relationships/tags" Target="../tags/tag277.xml"/></Relationships>
</file>

<file path=ppt/slides/_rels/slide83.xml.rels><?xml version="1.0" encoding="UTF-8" standalone="yes"?>
<Relationships xmlns="http://schemas.openxmlformats.org/package/2006/relationships"><Relationship Id="rId6" Type="http://schemas.openxmlformats.org/officeDocument/2006/relationships/notesSlide" Target="../notesSlides/notesSlide74.xml"/><Relationship Id="rId5" Type="http://schemas.openxmlformats.org/officeDocument/2006/relationships/slideLayout" Target="../slideLayouts/slideLayout6.xml"/><Relationship Id="rId4" Type="http://schemas.openxmlformats.org/officeDocument/2006/relationships/tags" Target="../tags/tag281.xml"/><Relationship Id="rId3" Type="http://schemas.openxmlformats.org/officeDocument/2006/relationships/hyperlink" Target="https://www.gov.cn/zhengce/zhengceku/2018-12/31/5433277/files/45e83aa59f4e4adfbea229454a569038.pdf" TargetMode="External"/><Relationship Id="rId2" Type="http://schemas.openxmlformats.org/officeDocument/2006/relationships/image" Target="../media/image90.png"/><Relationship Id="rId1" Type="http://schemas.openxmlformats.org/officeDocument/2006/relationships/tags" Target="../tags/tag280.xml"/></Relationships>
</file>

<file path=ppt/slides/_rels/slide84.xml.rels><?xml version="1.0" encoding="UTF-8" standalone="yes"?>
<Relationships xmlns="http://schemas.openxmlformats.org/package/2006/relationships"><Relationship Id="rId6" Type="http://schemas.openxmlformats.org/officeDocument/2006/relationships/notesSlide" Target="../notesSlides/notesSlide75.xml"/><Relationship Id="rId5" Type="http://schemas.openxmlformats.org/officeDocument/2006/relationships/slideLayout" Target="../slideLayouts/slideLayout6.xml"/><Relationship Id="rId4" Type="http://schemas.openxmlformats.org/officeDocument/2006/relationships/tags" Target="../tags/tag283.xml"/><Relationship Id="rId3" Type="http://schemas.openxmlformats.org/officeDocument/2006/relationships/hyperlink" Target="https://www.gov.cn/zhengce/zhengceku/2018-12/31/5433277/files/45e83aa59f4e4adfbea229454a569038.pdf" TargetMode="External"/><Relationship Id="rId2" Type="http://schemas.openxmlformats.org/officeDocument/2006/relationships/image" Target="../media/image90.png"/><Relationship Id="rId1" Type="http://schemas.openxmlformats.org/officeDocument/2006/relationships/tags" Target="../tags/tag282.xml"/></Relationships>
</file>

<file path=ppt/slides/_rels/slide85.xml.rels><?xml version="1.0" encoding="UTF-8" standalone="yes"?>
<Relationships xmlns="http://schemas.openxmlformats.org/package/2006/relationships"><Relationship Id="rId5" Type="http://schemas.openxmlformats.org/officeDocument/2006/relationships/notesSlide" Target="../notesSlides/notesSlide76.xml"/><Relationship Id="rId4" Type="http://schemas.openxmlformats.org/officeDocument/2006/relationships/slideLayout" Target="../slideLayouts/slideLayout6.xml"/><Relationship Id="rId3" Type="http://schemas.openxmlformats.org/officeDocument/2006/relationships/tags" Target="../tags/tag285.xml"/><Relationship Id="rId2" Type="http://schemas.openxmlformats.org/officeDocument/2006/relationships/image" Target="../media/image90.png"/><Relationship Id="rId1" Type="http://schemas.openxmlformats.org/officeDocument/2006/relationships/tags" Target="../tags/tag284.xml"/></Relationships>
</file>

<file path=ppt/slides/_rels/slide86.xml.rels><?xml version="1.0" encoding="UTF-8" standalone="yes"?>
<Relationships xmlns="http://schemas.openxmlformats.org/package/2006/relationships"><Relationship Id="rId5" Type="http://schemas.openxmlformats.org/officeDocument/2006/relationships/notesSlide" Target="../notesSlides/notesSlide77.xml"/><Relationship Id="rId4" Type="http://schemas.openxmlformats.org/officeDocument/2006/relationships/slideLayout" Target="../slideLayouts/slideLayout6.xml"/><Relationship Id="rId3" Type="http://schemas.openxmlformats.org/officeDocument/2006/relationships/tags" Target="../tags/tag287.xml"/><Relationship Id="rId2" Type="http://schemas.openxmlformats.org/officeDocument/2006/relationships/image" Target="../media/image91.png"/><Relationship Id="rId1" Type="http://schemas.openxmlformats.org/officeDocument/2006/relationships/tags" Target="../tags/tag286.xml"/></Relationships>
</file>

<file path=ppt/slides/_rels/slide87.xml.rels><?xml version="1.0" encoding="UTF-8" standalone="yes"?>
<Relationships xmlns="http://schemas.openxmlformats.org/package/2006/relationships"><Relationship Id="rId5" Type="http://schemas.openxmlformats.org/officeDocument/2006/relationships/notesSlide" Target="../notesSlides/notesSlide78.xml"/><Relationship Id="rId4" Type="http://schemas.openxmlformats.org/officeDocument/2006/relationships/slideLayout" Target="../slideLayouts/slideLayout6.xml"/><Relationship Id="rId3" Type="http://schemas.openxmlformats.org/officeDocument/2006/relationships/tags" Target="../tags/tag289.xml"/><Relationship Id="rId2" Type="http://schemas.openxmlformats.org/officeDocument/2006/relationships/image" Target="../media/image91.png"/><Relationship Id="rId1" Type="http://schemas.openxmlformats.org/officeDocument/2006/relationships/tags" Target="../tags/tag288.xml"/></Relationships>
</file>

<file path=ppt/slides/_rels/slide88.xml.rels><?xml version="1.0" encoding="UTF-8" standalone="yes"?>
<Relationships xmlns="http://schemas.openxmlformats.org/package/2006/relationships"><Relationship Id="rId5" Type="http://schemas.openxmlformats.org/officeDocument/2006/relationships/notesSlide" Target="../notesSlides/notesSlide79.xml"/><Relationship Id="rId4" Type="http://schemas.openxmlformats.org/officeDocument/2006/relationships/slideLayout" Target="../slideLayouts/slideLayout6.xml"/><Relationship Id="rId3" Type="http://schemas.openxmlformats.org/officeDocument/2006/relationships/tags" Target="../tags/tag291.xml"/><Relationship Id="rId2" Type="http://schemas.openxmlformats.org/officeDocument/2006/relationships/image" Target="../media/image91.png"/><Relationship Id="rId1" Type="http://schemas.openxmlformats.org/officeDocument/2006/relationships/tags" Target="../tags/tag290.xml"/></Relationships>
</file>

<file path=ppt/slides/_rels/slide89.xml.rels><?xml version="1.0" encoding="UTF-8" standalone="yes"?>
<Relationships xmlns="http://schemas.openxmlformats.org/package/2006/relationships"><Relationship Id="rId5" Type="http://schemas.openxmlformats.org/officeDocument/2006/relationships/notesSlide" Target="../notesSlides/notesSlide80.xml"/><Relationship Id="rId4" Type="http://schemas.openxmlformats.org/officeDocument/2006/relationships/slideLayout" Target="../slideLayouts/slideLayout6.xml"/><Relationship Id="rId3" Type="http://schemas.openxmlformats.org/officeDocument/2006/relationships/tags" Target="../tags/tag293.xml"/><Relationship Id="rId2" Type="http://schemas.openxmlformats.org/officeDocument/2006/relationships/tags" Target="../tags/tag292.xml"/><Relationship Id="rId1" Type="http://schemas.openxmlformats.org/officeDocument/2006/relationships/image" Target="../media/image92.png"/></Relationships>
</file>

<file path=ppt/slides/_rels/slide90.xml.rels><?xml version="1.0" encoding="UTF-8" standalone="yes"?>
<Relationships xmlns="http://schemas.openxmlformats.org/package/2006/relationships"><Relationship Id="rId6" Type="http://schemas.openxmlformats.org/officeDocument/2006/relationships/notesSlide" Target="../notesSlides/notesSlide81.xml"/><Relationship Id="rId5" Type="http://schemas.openxmlformats.org/officeDocument/2006/relationships/slideLayout" Target="../slideLayouts/slideLayout6.xml"/><Relationship Id="rId4" Type="http://schemas.openxmlformats.org/officeDocument/2006/relationships/tags" Target="../tags/tag295.xml"/><Relationship Id="rId3" Type="http://schemas.openxmlformats.org/officeDocument/2006/relationships/tags" Target="../tags/tag294.xml"/><Relationship Id="rId2" Type="http://schemas.openxmlformats.org/officeDocument/2006/relationships/image" Target="../media/image94.png"/><Relationship Id="rId1" Type="http://schemas.openxmlformats.org/officeDocument/2006/relationships/image" Target="../media/image93.png"/></Relationships>
</file>

<file path=ppt/slides/_rels/slide91.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tags" Target="../tags/tag296.xml"/><Relationship Id="rId2" Type="http://schemas.openxmlformats.org/officeDocument/2006/relationships/image" Target="../media/image94.png"/><Relationship Id="rId1" Type="http://schemas.openxmlformats.org/officeDocument/2006/relationships/image" Target="../media/image93.png"/></Relationships>
</file>

<file path=ppt/slides/_rels/slide92.xml.rels><?xml version="1.0" encoding="UTF-8" standalone="yes"?>
<Relationships xmlns="http://schemas.openxmlformats.org/package/2006/relationships"><Relationship Id="rId5" Type="http://schemas.openxmlformats.org/officeDocument/2006/relationships/notesSlide" Target="../notesSlides/notesSlide82.xml"/><Relationship Id="rId4" Type="http://schemas.openxmlformats.org/officeDocument/2006/relationships/slideLayout" Target="../slideLayouts/slideLayout6.xml"/><Relationship Id="rId3" Type="http://schemas.openxmlformats.org/officeDocument/2006/relationships/tags" Target="../tags/tag298.xml"/><Relationship Id="rId2" Type="http://schemas.openxmlformats.org/officeDocument/2006/relationships/tags" Target="../tags/tag297.xml"/><Relationship Id="rId1" Type="http://schemas.openxmlformats.org/officeDocument/2006/relationships/image" Target="../media/image95.png"/></Relationships>
</file>

<file path=ppt/slides/_rels/slide93.xml.rels><?xml version="1.0" encoding="UTF-8" standalone="yes"?>
<Relationships xmlns="http://schemas.openxmlformats.org/package/2006/relationships"><Relationship Id="rId5" Type="http://schemas.openxmlformats.org/officeDocument/2006/relationships/notesSlide" Target="../notesSlides/notesSlide83.xml"/><Relationship Id="rId4" Type="http://schemas.openxmlformats.org/officeDocument/2006/relationships/slideLayout" Target="../slideLayouts/slideLayout6.xml"/><Relationship Id="rId3" Type="http://schemas.openxmlformats.org/officeDocument/2006/relationships/tags" Target="../tags/tag300.xml"/><Relationship Id="rId2" Type="http://schemas.openxmlformats.org/officeDocument/2006/relationships/image" Target="../media/image96.png"/><Relationship Id="rId1" Type="http://schemas.openxmlformats.org/officeDocument/2006/relationships/tags" Target="../tags/tag299.xml"/></Relationships>
</file>

<file path=ppt/slides/_rels/slide94.xml.rels><?xml version="1.0" encoding="UTF-8" standalone="yes"?>
<Relationships xmlns="http://schemas.openxmlformats.org/package/2006/relationships"><Relationship Id="rId5" Type="http://schemas.openxmlformats.org/officeDocument/2006/relationships/notesSlide" Target="../notesSlides/notesSlide84.xml"/><Relationship Id="rId4" Type="http://schemas.openxmlformats.org/officeDocument/2006/relationships/slideLayout" Target="../slideLayouts/slideLayout6.xml"/><Relationship Id="rId3" Type="http://schemas.openxmlformats.org/officeDocument/2006/relationships/tags" Target="../tags/tag302.xml"/><Relationship Id="rId2" Type="http://schemas.openxmlformats.org/officeDocument/2006/relationships/image" Target="../media/image97.png"/><Relationship Id="rId1" Type="http://schemas.openxmlformats.org/officeDocument/2006/relationships/tags" Target="../tags/tag301.xml"/></Relationships>
</file>

<file path=ppt/slides/_rels/slide95.xml.rels><?xml version="1.0" encoding="UTF-8" standalone="yes"?>
<Relationships xmlns="http://schemas.openxmlformats.org/package/2006/relationships"><Relationship Id="rId6" Type="http://schemas.openxmlformats.org/officeDocument/2006/relationships/notesSlide" Target="../notesSlides/notesSlide85.xml"/><Relationship Id="rId5" Type="http://schemas.openxmlformats.org/officeDocument/2006/relationships/slideLayout" Target="../slideLayouts/slideLayout6.xml"/><Relationship Id="rId4" Type="http://schemas.openxmlformats.org/officeDocument/2006/relationships/tags" Target="../tags/tag304.xml"/><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tags" Target="../tags/tag303.xml"/></Relationships>
</file>

<file path=ppt/slides/_rels/slide96.xml.rels><?xml version="1.0" encoding="UTF-8" standalone="yes"?>
<Relationships xmlns="http://schemas.openxmlformats.org/package/2006/relationships"><Relationship Id="rId6" Type="http://schemas.openxmlformats.org/officeDocument/2006/relationships/notesSlide" Target="../notesSlides/notesSlide86.xml"/><Relationship Id="rId5" Type="http://schemas.openxmlformats.org/officeDocument/2006/relationships/slideLayout" Target="../slideLayouts/slideLayout6.xml"/><Relationship Id="rId4" Type="http://schemas.openxmlformats.org/officeDocument/2006/relationships/tags" Target="../tags/tag306.xml"/><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tags" Target="../tags/tag305.xml"/></Relationships>
</file>

<file path=ppt/slides/_rels/slide97.xml.rels><?xml version="1.0" encoding="UTF-8" standalone="yes"?>
<Relationships xmlns="http://schemas.openxmlformats.org/package/2006/relationships"><Relationship Id="rId7" Type="http://schemas.openxmlformats.org/officeDocument/2006/relationships/slideLayout" Target="../slideLayouts/slideLayout6.xml"/><Relationship Id="rId6" Type="http://schemas.openxmlformats.org/officeDocument/2006/relationships/tags" Target="../tags/tag310.xml"/><Relationship Id="rId5" Type="http://schemas.openxmlformats.org/officeDocument/2006/relationships/image" Target="../media/image8.svg"/><Relationship Id="rId4" Type="http://schemas.openxmlformats.org/officeDocument/2006/relationships/image" Target="../media/image5.png"/><Relationship Id="rId3" Type="http://schemas.openxmlformats.org/officeDocument/2006/relationships/tags" Target="../tags/tag309.xml"/><Relationship Id="rId2" Type="http://schemas.openxmlformats.org/officeDocument/2006/relationships/tags" Target="../tags/tag308.xml"/><Relationship Id="rId1" Type="http://schemas.openxmlformats.org/officeDocument/2006/relationships/tags" Target="../tags/tag307.xml"/></Relationships>
</file>

<file path=ppt/slides/slide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内容占位符 1"/>
          <p:cNvSpPr>
            <a:spLocks noGrp="1"/>
          </p:cNvSpPr>
          <p:nvPr>
            <p:ph idx="4294967295"/>
            <p:custDataLst>
              <p:tags r:id="rId1"/>
            </p:custDataLst>
          </p:nvPr>
        </p:nvSpPr>
        <p:spPr>
          <a:xfrm>
            <a:off x="0" y="1490345"/>
            <a:ext cx="10968990" cy="4759325"/>
          </a:xfrm>
        </p:spPr>
        <p:txBody>
          <a:bodyPr/>
          <a:lstStyle/>
          <a:p>
            <a:pPr marL="0" indent="0" algn="ctr">
              <a:buNone/>
            </a:pPr>
            <a:r>
              <a:rPr lang="zh-CN" altLang="en-US" sz="3200" b="1" dirty="0">
                <a:solidFill>
                  <a:schemeClr val="accent1"/>
                </a:solidFill>
                <a:effectLst>
                  <a:outerShdw blurRad="38100" dist="25400" dir="5400000" algn="ctr" rotWithShape="0">
                    <a:srgbClr val="6E747A">
                      <a:alpha val="43000"/>
                    </a:srgbClr>
                  </a:outerShdw>
                </a:effectLst>
                <a:latin typeface="方正公文小标宋" panose="02000500000000000000" charset="-122"/>
                <a:ea typeface="方正公文小标宋" panose="02000500000000000000" charset="-122"/>
                <a:cs typeface="方正公文小标宋" panose="02000500000000000000" charset="-122"/>
                <a:sym typeface="+mn-ea"/>
              </a:rPr>
              <a:t>高等教育事业统计培训</a:t>
            </a:r>
            <a:endParaRPr lang="zh-CN" altLang="en-US" sz="3200" b="1" dirty="0">
              <a:solidFill>
                <a:schemeClr val="accent1"/>
              </a:solidFill>
              <a:effectLst>
                <a:outerShdw blurRad="38100" dist="25400" dir="5400000" algn="ctr" rotWithShape="0">
                  <a:srgbClr val="6E747A">
                    <a:alpha val="43000"/>
                  </a:srgbClr>
                </a:outerShdw>
              </a:effectLst>
              <a:latin typeface="方正公文小标宋" panose="02000500000000000000" charset="-122"/>
              <a:ea typeface="方正公文小标宋" panose="02000500000000000000" charset="-122"/>
              <a:cs typeface="方正公文小标宋" panose="02000500000000000000" charset="-122"/>
              <a:sym typeface="+mn-ea"/>
            </a:endParaRPr>
          </a:p>
        </p:txBody>
      </p:sp>
      <p:sp>
        <p:nvSpPr>
          <p:cNvPr id="6" name="文本框 5"/>
          <p:cNvSpPr txBox="1"/>
          <p:nvPr/>
        </p:nvSpPr>
        <p:spPr>
          <a:xfrm>
            <a:off x="1577340" y="2136775"/>
            <a:ext cx="9037320" cy="1337945"/>
          </a:xfrm>
          <a:prstGeom prst="rect">
            <a:avLst/>
          </a:prstGeom>
          <a:noFill/>
        </p:spPr>
        <p:txBody>
          <a:bodyPr wrap="square" rtlCol="0" anchor="t">
            <a:spAutoFit/>
          </a:bodyPr>
          <a:lstStyle/>
          <a:p>
            <a:pPr algn="ctr">
              <a:lnSpc>
                <a:spcPct val="150000"/>
              </a:lnSpc>
            </a:pPr>
            <a:r>
              <a:rPr lang="zh-CN" altLang="en-US" sz="5400" b="1" dirty="0">
                <a:solidFill>
                  <a:schemeClr val="accent1">
                    <a:lumMod val="75000"/>
                  </a:schemeClr>
                </a:solidFill>
                <a:latin typeface="微软雅黑" panose="020B0503020204020204" charset="-122"/>
                <a:ea typeface="微软雅黑" panose="020B0503020204020204" charset="-122"/>
                <a:cs typeface="方正公文小标宋" panose="02000500000000000000" charset="-122"/>
                <a:sym typeface="+mn-ea"/>
              </a:rPr>
              <a:t>教育事业综合统计调查制度</a:t>
            </a:r>
            <a:endParaRPr lang="zh-CN" altLang="en-US" sz="5400" b="1" dirty="0">
              <a:solidFill>
                <a:schemeClr val="accent1">
                  <a:lumMod val="75000"/>
                </a:schemeClr>
              </a:solidFill>
              <a:latin typeface="微软雅黑" panose="020B0503020204020204" charset="-122"/>
              <a:ea typeface="微软雅黑" panose="020B0503020204020204" charset="-122"/>
              <a:cs typeface="方正公文小标宋" panose="02000500000000000000" charset="-122"/>
              <a:sym typeface="+mn-ea"/>
            </a:endParaRPr>
          </a:p>
        </p:txBody>
      </p:sp>
      <p:sp>
        <p:nvSpPr>
          <p:cNvPr id="10" name="署名"/>
          <p:cNvSpPr>
            <a:spLocks noGrp="1"/>
          </p:cNvSpPr>
          <p:nvPr>
            <p:custDataLst>
              <p:tags r:id="rId2"/>
            </p:custDataLst>
          </p:nvPr>
        </p:nvSpPr>
        <p:spPr>
          <a:xfrm>
            <a:off x="2545080" y="5109210"/>
            <a:ext cx="7101840" cy="990600"/>
          </a:xfrm>
          <a:prstGeom prst="rect">
            <a:avLst/>
          </a:prstGeom>
        </p:spPr>
        <p:txBody>
          <a:bodyPr vert="horz" wrap="square" lIns="90000" tIns="46800" rIns="90000" bIns="46800" rtlCol="0">
            <a:noAutofit/>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zh-CN" altLang="en-US" b="1" dirty="0">
                <a:solidFill>
                  <a:schemeClr val="accent1">
                    <a:lumMod val="75000"/>
                  </a:schemeClr>
                </a:solidFill>
                <a:latin typeface="微软雅黑" panose="020B0503020204020204" charset="-122"/>
                <a:ea typeface="微软雅黑" panose="020B0503020204020204" charset="-122"/>
                <a:cs typeface="微软雅黑" panose="020B0503020204020204" charset="-122"/>
              </a:rPr>
              <a:t>河南省教育厅</a:t>
            </a:r>
            <a:endParaRPr lang="zh-CN" altLang="en-US" b="1" dirty="0">
              <a:solidFill>
                <a:schemeClr val="accent1">
                  <a:lumMod val="75000"/>
                </a:schemeClr>
              </a:solidFill>
              <a:latin typeface="微软雅黑" panose="020B0503020204020204" charset="-122"/>
              <a:ea typeface="微软雅黑" panose="020B0503020204020204" charset="-122"/>
              <a:cs typeface="微软雅黑" panose="020B0503020204020204" charset="-122"/>
            </a:endParaRPr>
          </a:p>
          <a:p>
            <a:pPr marL="0" indent="0" algn="ctr">
              <a:lnSpc>
                <a:spcPct val="120000"/>
              </a:lnSpc>
              <a:buNone/>
            </a:pPr>
            <a:r>
              <a:rPr lang="zh-CN" altLang="en-US" b="1" dirty="0">
                <a:solidFill>
                  <a:schemeClr val="accent1">
                    <a:lumMod val="75000"/>
                  </a:schemeClr>
                </a:solidFill>
                <a:latin typeface="微软雅黑" panose="020B0503020204020204" charset="-122"/>
                <a:ea typeface="微软雅黑" panose="020B0503020204020204" charset="-122"/>
                <a:cs typeface="微软雅黑" panose="020B0503020204020204" charset="-122"/>
              </a:rPr>
              <a:t>202</a:t>
            </a:r>
            <a:r>
              <a:rPr lang="en-US" altLang="zh-CN" b="1" dirty="0">
                <a:solidFill>
                  <a:schemeClr val="accent1">
                    <a:lumMod val="75000"/>
                  </a:schemeClr>
                </a:solidFill>
                <a:latin typeface="微软雅黑" panose="020B0503020204020204" charset="-122"/>
                <a:ea typeface="微软雅黑" panose="020B0503020204020204" charset="-122"/>
                <a:cs typeface="微软雅黑" panose="020B0503020204020204" charset="-122"/>
              </a:rPr>
              <a:t>6</a:t>
            </a:r>
            <a:r>
              <a:rPr lang="zh-CN" altLang="en-US" b="1" dirty="0">
                <a:solidFill>
                  <a:schemeClr val="accent1">
                    <a:lumMod val="75000"/>
                  </a:schemeClr>
                </a:solidFill>
                <a:latin typeface="微软雅黑" panose="020B0503020204020204" charset="-122"/>
                <a:ea typeface="微软雅黑" panose="020B0503020204020204" charset="-122"/>
                <a:cs typeface="微软雅黑" panose="020B0503020204020204" charset="-122"/>
              </a:rPr>
              <a:t>年</a:t>
            </a:r>
            <a:r>
              <a:rPr lang="zh-CN" altLang="en-US" b="1" dirty="0">
                <a:solidFill>
                  <a:schemeClr val="accent1">
                    <a:lumMod val="75000"/>
                  </a:schemeClr>
                </a:solidFill>
                <a:uFillTx/>
                <a:latin typeface="微软雅黑" panose="020B0503020204020204" charset="-122"/>
                <a:ea typeface="微软雅黑" panose="020B0503020204020204" charset="-122"/>
                <a:cs typeface="微软雅黑" panose="020B0503020204020204" charset="-122"/>
              </a:rPr>
              <a:t>9</a:t>
            </a:r>
            <a:r>
              <a:rPr lang="zh-CN" altLang="en-US" b="1" dirty="0">
                <a:solidFill>
                  <a:schemeClr val="accent1">
                    <a:lumMod val="75000"/>
                  </a:schemeClr>
                </a:solidFill>
                <a:latin typeface="微软雅黑" panose="020B0503020204020204" charset="-122"/>
                <a:ea typeface="微软雅黑" panose="020B0503020204020204" charset="-122"/>
                <a:cs typeface="微软雅黑" panose="020B0503020204020204" charset="-122"/>
              </a:rPr>
              <a:t>月</a:t>
            </a:r>
            <a:endParaRPr lang="zh-CN" altLang="en-US" b="1" dirty="0">
              <a:solidFill>
                <a:schemeClr val="accent1">
                  <a:lumMod val="75000"/>
                </a:schemeClr>
              </a:solidFill>
              <a:latin typeface="微软雅黑" panose="020B0503020204020204" charset="-122"/>
              <a:ea typeface="微软雅黑" panose="020B0503020204020204" charset="-122"/>
              <a:cs typeface="微软雅黑" panose="020B0503020204020204" charset="-122"/>
            </a:endParaRPr>
          </a:p>
        </p:txBody>
      </p:sp>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a:lstStyle/>
          <a:p>
            <a:r>
              <a:rPr lang="zh-CN" altLang="en-US" dirty="0"/>
              <a:t>目录</a:t>
            </a:r>
            <a:endParaRPr lang="zh-CN" altLang="en-US" dirty="0"/>
          </a:p>
        </p:txBody>
      </p:sp>
      <p:sp>
        <p:nvSpPr>
          <p:cNvPr id="30" name="矩形 29"/>
          <p:cNvSpPr/>
          <p:nvPr>
            <p:custDataLst>
              <p:tags r:id="rId2"/>
            </p:custDataLst>
          </p:nvPr>
        </p:nvSpPr>
        <p:spPr>
          <a:xfrm>
            <a:off x="5398" y="2109788"/>
            <a:ext cx="12181840" cy="3688080"/>
          </a:xfrm>
          <a:prstGeom prst="rect">
            <a:avLst/>
          </a:prstGeom>
          <a:solidFill>
            <a:schemeClr val="accent1">
              <a:alpha val="1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sp>
        <p:nvSpPr>
          <p:cNvPr id="3" name="矩形 2"/>
          <p:cNvSpPr/>
          <p:nvPr>
            <p:custDataLst>
              <p:tags r:id="rId3"/>
            </p:custDataLst>
          </p:nvPr>
        </p:nvSpPr>
        <p:spPr>
          <a:xfrm>
            <a:off x="318" y="2283778"/>
            <a:ext cx="12191365" cy="3339465"/>
          </a:xfrm>
          <a:prstGeom prst="rect">
            <a:avLst/>
          </a:prstGeom>
          <a:gradFill>
            <a:gsLst>
              <a:gs pos="13000">
                <a:schemeClr val="accent1">
                  <a:alpha val="100000"/>
                </a:schemeClr>
              </a:gs>
              <a:gs pos="100000">
                <a:schemeClr val="accent1">
                  <a:lumMod val="60000"/>
                  <a:lumOff val="40000"/>
                  <a:alpha val="100000"/>
                </a:schemeClr>
              </a:gs>
            </a:gsLst>
            <a:lin ang="13500000" scaled="0"/>
          </a:gradFill>
          <a:ln>
            <a:no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cxnSp>
        <p:nvCxnSpPr>
          <p:cNvPr id="4" name="直接连接符 3"/>
          <p:cNvCxnSpPr/>
          <p:nvPr>
            <p:custDataLst>
              <p:tags r:id="rId4"/>
            </p:custDataLst>
          </p:nvPr>
        </p:nvCxnSpPr>
        <p:spPr>
          <a:xfrm>
            <a:off x="6252668" y="2518090"/>
            <a:ext cx="0" cy="2871470"/>
          </a:xfrm>
          <a:prstGeom prst="line">
            <a:avLst/>
          </a:prstGeom>
          <a:ln cap="rnd">
            <a:solidFill>
              <a:srgbClr val="FFFFFF">
                <a:alpha val="33000"/>
              </a:srgbClr>
            </a:solidFill>
            <a:round/>
          </a:ln>
        </p:spPr>
        <p:style>
          <a:lnRef idx="2">
            <a:schemeClr val="accent1"/>
          </a:lnRef>
          <a:fillRef idx="0">
            <a:srgbClr val="FFFFFF"/>
          </a:fillRef>
          <a:effectRef idx="0">
            <a:srgbClr val="FFFFFF"/>
          </a:effectRef>
          <a:fontRef idx="minor">
            <a:schemeClr val="tx1"/>
          </a:fontRef>
        </p:style>
      </p:cxnSp>
      <p:sp>
        <p:nvSpPr>
          <p:cNvPr id="73" name="文本框 72"/>
          <p:cNvSpPr txBox="1"/>
          <p:nvPr>
            <p:custDataLst>
              <p:tags r:id="rId5"/>
            </p:custDataLst>
          </p:nvPr>
        </p:nvSpPr>
        <p:spPr>
          <a:xfrm>
            <a:off x="2307633" y="3958918"/>
            <a:ext cx="2078355" cy="1125855"/>
          </a:xfrm>
          <a:prstGeom prst="rect">
            <a:avLst/>
          </a:prstGeom>
          <a:noFill/>
        </p:spPr>
        <p:txBody>
          <a:bodyPr wrap="square" lIns="0" tIns="0" rIns="0" bIns="0" rtlCol="0">
            <a:noAutofit/>
          </a:bodyPr>
          <a:lstStyle/>
          <a:p>
            <a:pPr indent="0" algn="ctr" fontAlgn="auto">
              <a:lnSpc>
                <a:spcPct val="140000"/>
              </a:lnSpc>
            </a:pPr>
            <a:r>
              <a:rPr lang="zh-CN" altLang="en-US" sz="2000" b="1" kern="0" dirty="0">
                <a:ln>
                  <a:noFill/>
                  <a:prstDash val="sysDot"/>
                </a:ln>
                <a:solidFill>
                  <a:srgbClr val="FFFFFF"/>
                </a:solidFill>
                <a:latin typeface="微软雅黑" panose="020B0503020204020204" charset="-122"/>
                <a:ea typeface="微软雅黑" panose="020B0503020204020204" charset="-122"/>
                <a:sym typeface="+mn-ea"/>
              </a:rPr>
              <a:t>总体介绍</a:t>
            </a:r>
            <a:endParaRPr lang="zh-CN" altLang="en-US" sz="2000" b="1" kern="0" dirty="0">
              <a:ln>
                <a:noFill/>
                <a:prstDash val="sysDot"/>
              </a:ln>
              <a:solidFill>
                <a:srgbClr val="FFFFFF"/>
              </a:solidFill>
              <a:latin typeface="微软雅黑" panose="020B0503020204020204" charset="-122"/>
              <a:ea typeface="微软雅黑" panose="020B0503020204020204" charset="-122"/>
              <a:sym typeface="+mn-ea"/>
            </a:endParaRPr>
          </a:p>
        </p:txBody>
      </p:sp>
      <p:sp>
        <p:nvSpPr>
          <p:cNvPr id="43" name="序号"/>
          <p:cNvSpPr txBox="1"/>
          <p:nvPr>
            <p:custDataLst>
              <p:tags r:id="rId6"/>
            </p:custDataLst>
          </p:nvPr>
        </p:nvSpPr>
        <p:spPr>
          <a:xfrm>
            <a:off x="2307633" y="2823538"/>
            <a:ext cx="2078355" cy="745490"/>
          </a:xfrm>
          <a:prstGeom prst="rect">
            <a:avLst/>
          </a:prstGeom>
          <a:noFill/>
        </p:spPr>
        <p:txBody>
          <a:bodyPr wrap="none" lIns="0" tIns="0" rIns="0" bIns="0" rtlCol="0" anchor="b" anchorCtr="0">
            <a:normAutofit fontScale="97500" lnSpcReduction="20000"/>
          </a:bodyPr>
          <a:lstStyle/>
          <a:p>
            <a:pPr algn="ctr"/>
            <a:r>
              <a:rPr lang="en-US" sz="4800" b="1">
                <a:solidFill>
                  <a:srgbClr val="FFFFFF"/>
                </a:solidFill>
                <a:latin typeface="微软雅黑" panose="020B0503020204020204" charset="-122"/>
                <a:ea typeface="微软雅黑" panose="020B0503020204020204" charset="-122"/>
                <a:cs typeface="+mn-lt"/>
              </a:rPr>
              <a:t>01</a:t>
            </a:r>
            <a:endParaRPr lang="en-US" sz="4800" b="1">
              <a:solidFill>
                <a:srgbClr val="FFFFFF"/>
              </a:solidFill>
              <a:latin typeface="微软雅黑" panose="020B0503020204020204" charset="-122"/>
              <a:ea typeface="微软雅黑" panose="020B0503020204020204" charset="-122"/>
              <a:cs typeface="+mn-lt"/>
            </a:endParaRPr>
          </a:p>
        </p:txBody>
      </p:sp>
      <p:cxnSp>
        <p:nvCxnSpPr>
          <p:cNvPr id="13" name="直接连接符 12"/>
          <p:cNvCxnSpPr/>
          <p:nvPr>
            <p:custDataLst>
              <p:tags r:id="rId7"/>
            </p:custDataLst>
          </p:nvPr>
        </p:nvCxnSpPr>
        <p:spPr>
          <a:xfrm>
            <a:off x="3093128" y="3733493"/>
            <a:ext cx="508000" cy="0"/>
          </a:xfrm>
          <a:prstGeom prst="line">
            <a:avLst/>
          </a:prstGeom>
          <a:ln w="38100" cap="rnd">
            <a:solidFill>
              <a:srgbClr val="FFFFFF"/>
            </a:solidFill>
            <a:round/>
          </a:ln>
        </p:spPr>
        <p:style>
          <a:lnRef idx="2">
            <a:schemeClr val="accent1"/>
          </a:lnRef>
          <a:fillRef idx="0">
            <a:srgbClr val="FFFFFF"/>
          </a:fillRef>
          <a:effectRef idx="0">
            <a:srgbClr val="FFFFFF"/>
          </a:effectRef>
          <a:fontRef idx="minor">
            <a:schemeClr val="tx1"/>
          </a:fontRef>
        </p:style>
      </p:cxnSp>
      <p:sp>
        <p:nvSpPr>
          <p:cNvPr id="17" name="文本框 16"/>
          <p:cNvSpPr txBox="1"/>
          <p:nvPr>
            <p:custDataLst>
              <p:tags r:id="rId8"/>
            </p:custDataLst>
          </p:nvPr>
        </p:nvSpPr>
        <p:spPr>
          <a:xfrm>
            <a:off x="8115430" y="3958918"/>
            <a:ext cx="2078355" cy="1125855"/>
          </a:xfrm>
          <a:prstGeom prst="rect">
            <a:avLst/>
          </a:prstGeom>
          <a:noFill/>
        </p:spPr>
        <p:txBody>
          <a:bodyPr wrap="square" lIns="0" tIns="0" rIns="0" bIns="0" rtlCol="0">
            <a:noAutofit/>
          </a:bodyPr>
          <a:lstStyle/>
          <a:p>
            <a:pPr indent="0" algn="ctr" fontAlgn="auto">
              <a:lnSpc>
                <a:spcPct val="140000"/>
              </a:lnSpc>
            </a:pPr>
            <a:r>
              <a:rPr lang="zh-CN" altLang="en-US" sz="2000" b="1" kern="0" dirty="0">
                <a:ln>
                  <a:noFill/>
                  <a:prstDash val="sysDot"/>
                </a:ln>
                <a:solidFill>
                  <a:srgbClr val="FFFFFF"/>
                </a:solidFill>
                <a:latin typeface="微软雅黑" panose="020B0503020204020204" charset="-122"/>
                <a:ea typeface="微软雅黑" panose="020B0503020204020204" charset="-122"/>
                <a:sym typeface="+mn-ea"/>
              </a:rPr>
              <a:t>逐表讲解</a:t>
            </a:r>
            <a:endParaRPr lang="zh-CN" altLang="en-US" sz="2000" b="1" kern="0" dirty="0">
              <a:ln>
                <a:noFill/>
                <a:prstDash val="sysDot"/>
              </a:ln>
              <a:solidFill>
                <a:srgbClr val="FFFFFF"/>
              </a:solidFill>
              <a:latin typeface="微软雅黑" panose="020B0503020204020204" charset="-122"/>
              <a:ea typeface="微软雅黑" panose="020B0503020204020204" charset="-122"/>
              <a:sym typeface="+mn-ea"/>
            </a:endParaRPr>
          </a:p>
        </p:txBody>
      </p:sp>
      <p:sp>
        <p:nvSpPr>
          <p:cNvPr id="18" name="序号"/>
          <p:cNvSpPr txBox="1"/>
          <p:nvPr>
            <p:custDataLst>
              <p:tags r:id="rId9"/>
            </p:custDataLst>
          </p:nvPr>
        </p:nvSpPr>
        <p:spPr>
          <a:xfrm>
            <a:off x="8115430" y="2823538"/>
            <a:ext cx="2078355" cy="745490"/>
          </a:xfrm>
          <a:prstGeom prst="rect">
            <a:avLst/>
          </a:prstGeom>
          <a:noFill/>
        </p:spPr>
        <p:txBody>
          <a:bodyPr wrap="none" lIns="0" tIns="0" rIns="0" bIns="0" rtlCol="0" anchor="b" anchorCtr="0">
            <a:normAutofit fontScale="90000"/>
          </a:bodyPr>
          <a:lstStyle/>
          <a:p>
            <a:pPr algn="ctr"/>
            <a:r>
              <a:rPr lang="en-US" sz="4800" b="1">
                <a:solidFill>
                  <a:srgbClr val="FFFFFF"/>
                </a:solidFill>
                <a:latin typeface="微软雅黑" panose="020B0503020204020204" charset="-122"/>
                <a:ea typeface="微软雅黑" panose="020B0503020204020204" charset="-122"/>
                <a:cs typeface="+mn-lt"/>
              </a:rPr>
              <a:t>02</a:t>
            </a:r>
            <a:endParaRPr lang="en-US" sz="4800" b="1">
              <a:solidFill>
                <a:srgbClr val="FFFFFF"/>
              </a:solidFill>
              <a:latin typeface="微软雅黑" panose="020B0503020204020204" charset="-122"/>
              <a:ea typeface="微软雅黑" panose="020B0503020204020204" charset="-122"/>
              <a:cs typeface="+mn-lt"/>
            </a:endParaRPr>
          </a:p>
        </p:txBody>
      </p:sp>
      <p:cxnSp>
        <p:nvCxnSpPr>
          <p:cNvPr id="19" name="直接连接符 18"/>
          <p:cNvCxnSpPr/>
          <p:nvPr>
            <p:custDataLst>
              <p:tags r:id="rId10"/>
            </p:custDataLst>
          </p:nvPr>
        </p:nvCxnSpPr>
        <p:spPr>
          <a:xfrm>
            <a:off x="8900290" y="3733493"/>
            <a:ext cx="508000" cy="0"/>
          </a:xfrm>
          <a:prstGeom prst="line">
            <a:avLst/>
          </a:prstGeom>
          <a:ln w="38100" cap="rnd">
            <a:solidFill>
              <a:srgbClr val="FFFFFF"/>
            </a:solidFill>
            <a:round/>
          </a:ln>
        </p:spPr>
        <p:style>
          <a:lnRef idx="2">
            <a:schemeClr val="accent1"/>
          </a:lnRef>
          <a:fillRef idx="0">
            <a:srgbClr val="FFFFFF"/>
          </a:fillRef>
          <a:effectRef idx="0">
            <a:srgbClr val="FFFFFF"/>
          </a:effectRef>
          <a:fontRef idx="minor">
            <a:schemeClr val="tx1"/>
          </a:fontRef>
        </p:style>
      </p:cxnSp>
    </p:spTree>
    <p:custDataLst>
      <p:tags r:id="rId1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a:p>
            <a:endParaRPr lang="zh-CN" altLang="en-US"/>
          </a:p>
        </p:txBody>
      </p:sp>
      <p:sp>
        <p:nvSpPr>
          <p:cNvPr id="32" name="矩形 31"/>
          <p:cNvSpPr/>
          <p:nvPr>
            <p:custDataLst>
              <p:tags r:id="rId2"/>
            </p:custDataLst>
          </p:nvPr>
        </p:nvSpPr>
        <p:spPr>
          <a:xfrm>
            <a:off x="318" y="2283778"/>
            <a:ext cx="12191365" cy="1457216"/>
          </a:xfrm>
          <a:prstGeom prst="rect">
            <a:avLst/>
          </a:prstGeom>
          <a:gradFill>
            <a:gsLst>
              <a:gs pos="13000">
                <a:schemeClr val="accent1">
                  <a:alpha val="100000"/>
                </a:schemeClr>
              </a:gs>
              <a:gs pos="100000">
                <a:schemeClr val="accent1">
                  <a:lumMod val="60000"/>
                  <a:lumOff val="40000"/>
                  <a:alpha val="100000"/>
                </a:schemeClr>
              </a:gs>
            </a:gsLst>
            <a:lin ang="13500000" scaled="0"/>
          </a:gradFill>
          <a:ln>
            <a:no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sp>
        <p:nvSpPr>
          <p:cNvPr id="20" name="文本框 6"/>
          <p:cNvSpPr txBox="1"/>
          <p:nvPr>
            <p:custDataLst>
              <p:tags r:id="rId3"/>
            </p:custDataLst>
          </p:nvPr>
        </p:nvSpPr>
        <p:spPr>
          <a:xfrm>
            <a:off x="955040" y="2529205"/>
            <a:ext cx="10461625" cy="1014730"/>
          </a:xfrm>
          <a:prstGeom prst="rect">
            <a:avLst/>
          </a:prstGeom>
          <a:noFill/>
        </p:spPr>
        <p:txBody>
          <a:bodyPr vert="horz" wrap="square" rtlCol="0">
            <a:spAutoFit/>
          </a:bodyPr>
          <a:lstStyle/>
          <a:p>
            <a:r>
              <a:rPr lang="zh-CN" altLang="en-US" sz="6000" b="1" dirty="0">
                <a:solidFill>
                  <a:schemeClr val="bg1"/>
                </a:solidFill>
                <a:latin typeface="微软雅黑" panose="020B0503020204020204" charset="-122"/>
                <a:ea typeface="微软雅黑" panose="020B0503020204020204" charset="-122"/>
              </a:rPr>
              <a:t>0</a:t>
            </a:r>
            <a:r>
              <a:rPr lang="en-US" altLang="zh-CN" sz="6000" b="1" dirty="0">
                <a:solidFill>
                  <a:schemeClr val="bg1"/>
                </a:solidFill>
                <a:latin typeface="微软雅黑" panose="020B0503020204020204" charset="-122"/>
                <a:ea typeface="微软雅黑" panose="020B0503020204020204" charset="-122"/>
                <a:cs typeface="Arial" panose="020B0604020202020204" pitchFamily="34" charset="0"/>
              </a:rPr>
              <a:t>1 </a:t>
            </a:r>
            <a:r>
              <a:rPr lang="zh-CN" altLang="en-US" sz="6000" b="1" dirty="0">
                <a:solidFill>
                  <a:schemeClr val="bg1"/>
                </a:solidFill>
                <a:latin typeface="微软雅黑" panose="020B0503020204020204" charset="-122"/>
                <a:ea typeface="微软雅黑" panose="020B0503020204020204" charset="-122"/>
                <a:cs typeface="Arial" panose="020B0604020202020204" pitchFamily="34" charset="0"/>
              </a:rPr>
              <a:t>总体介绍</a:t>
            </a:r>
            <a:endParaRPr lang="zh-CN" altLang="en-US">
              <a:latin typeface="微软雅黑" panose="020B0503020204020204" charset="-122"/>
              <a:ea typeface="微软雅黑" panose="020B0503020204020204" charset="-122"/>
            </a:endParaRPr>
          </a:p>
        </p:txBody>
      </p:sp>
      <p:pic>
        <p:nvPicPr>
          <p:cNvPr id="31" name="图形 50"/>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805786" y="6143342"/>
            <a:ext cx="187891" cy="187891"/>
          </a:xfrm>
          <a:prstGeom prst="rect">
            <a:avLst/>
          </a:prstGeom>
        </p:spPr>
      </p:pic>
    </p:spTree>
    <p:custDataLst>
      <p:tags r:id="rId6"/>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9FB"/>
        </a:solidFill>
        <a:effectLst/>
      </p:bgPr>
    </p:bg>
    <p:spTree>
      <p:nvGrpSpPr>
        <p:cNvPr id="1" name=""/>
        <p:cNvGrpSpPr/>
        <p:nvPr/>
      </p:nvGrpSpPr>
      <p:grpSpPr/>
      <p:sp>
        <p:nvSpPr>
          <p:cNvPr id="41" name="标题 40"/>
          <p:cNvSpPr>
            <a:spLocks noGrp="1"/>
          </p:cNvSpPr>
          <p:nvPr>
            <p:ph type="title"/>
            <p:custDataLst>
              <p:tags r:id="rId1"/>
            </p:custDataLst>
          </p:nvPr>
        </p:nvSpPr>
        <p:spPr/>
        <p:txBody>
          <a:bodyPr>
            <a:normAutofit/>
          </a:bodyPr>
          <a:p>
            <a:r>
              <a:rPr lang="zh-CN" altLang="en-US"/>
              <a:t>总体介绍</a:t>
            </a:r>
            <a:endParaRPr lang="zh-CN" altLang="en-US"/>
          </a:p>
        </p:txBody>
      </p:sp>
      <p:sp>
        <p:nvSpPr>
          <p:cNvPr id="2" name="Rectangle 1"/>
          <p:cNvSpPr/>
          <p:nvPr/>
        </p:nvSpPr>
        <p:spPr>
          <a:xfrm>
            <a:off x="318" y="0"/>
            <a:ext cx="12191695" cy="73152"/>
          </a:xfrm>
          <a:prstGeom prst="rect">
            <a:avLst/>
          </a:prstGeom>
          <a:solidFill>
            <a:srgbClr val="1E3C7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p>
        </p:txBody>
      </p:sp>
      <p:sp>
        <p:nvSpPr>
          <p:cNvPr id="3" name="Rectangle 2"/>
          <p:cNvSpPr/>
          <p:nvPr/>
        </p:nvSpPr>
        <p:spPr>
          <a:xfrm>
            <a:off x="548958" y="502920"/>
            <a:ext cx="73152" cy="502920"/>
          </a:xfrm>
          <a:prstGeom prst="rect">
            <a:avLst/>
          </a:prstGeom>
          <a:solidFill>
            <a:srgbClr val="C41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p>
        </p:txBody>
      </p:sp>
      <p:sp>
        <p:nvSpPr>
          <p:cNvPr id="7" name="Rectangle 6"/>
          <p:cNvSpPr/>
          <p:nvPr/>
        </p:nvSpPr>
        <p:spPr>
          <a:xfrm>
            <a:off x="548958" y="1417320"/>
            <a:ext cx="11091672" cy="13716"/>
          </a:xfrm>
          <a:prstGeom prst="rect">
            <a:avLst/>
          </a:prstGeom>
          <a:solidFill>
            <a:srgbClr val="1E3C7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p>
        </p:txBody>
      </p:sp>
      <p:sp>
        <p:nvSpPr>
          <p:cNvPr id="10" name="TextBox 9"/>
          <p:cNvSpPr txBox="1"/>
          <p:nvPr/>
        </p:nvSpPr>
        <p:spPr>
          <a:xfrm>
            <a:off x="548958" y="1828800"/>
            <a:ext cx="2743200" cy="1828800"/>
          </a:xfrm>
          <a:prstGeom prst="rect">
            <a:avLst/>
          </a:prstGeom>
          <a:noFill/>
        </p:spPr>
        <p:txBody>
          <a:bodyPr wrap="square" anchor="t"/>
          <a:lstStyle/>
          <a:p>
            <a:pPr algn="l" defTabSz="457200">
              <a:lnSpc>
                <a:spcPct val="130000"/>
              </a:lnSpc>
              <a:spcAft>
                <a:spcPts val="400"/>
              </a:spcAft>
            </a:pPr>
            <a:r>
              <a:rPr sz="12000" b="1">
                <a:solidFill>
                  <a:srgbClr val="E0E6F0"/>
                </a:solidFill>
                <a:latin typeface="Arial" panose="020B0604020202020204"/>
              </a:rPr>
              <a:t>01</a:t>
            </a:r>
            <a:endParaRPr sz="12000" b="1">
              <a:solidFill>
                <a:srgbClr val="E0E6F0"/>
              </a:solidFill>
              <a:latin typeface="Arial" panose="020B0604020202020204"/>
            </a:endParaRPr>
          </a:p>
        </p:txBody>
      </p:sp>
      <p:sp>
        <p:nvSpPr>
          <p:cNvPr id="11" name="TextBox 10"/>
          <p:cNvSpPr txBox="1"/>
          <p:nvPr>
            <p:custDataLst>
              <p:tags r:id="rId2"/>
            </p:custDataLst>
          </p:nvPr>
        </p:nvSpPr>
        <p:spPr>
          <a:xfrm>
            <a:off x="3657918" y="1682750"/>
            <a:ext cx="640080" cy="457200"/>
          </a:xfrm>
          <a:prstGeom prst="rect">
            <a:avLst/>
          </a:prstGeom>
          <a:noFill/>
        </p:spPr>
        <p:txBody>
          <a:bodyPr wrap="square" anchor="t"/>
          <a:lstStyle/>
          <a:p>
            <a:pPr algn="l" defTabSz="457200">
              <a:lnSpc>
                <a:spcPct val="130000"/>
              </a:lnSpc>
              <a:spcAft>
                <a:spcPts val="400"/>
              </a:spcAft>
            </a:pPr>
            <a:r>
              <a:rPr sz="3200" b="1">
                <a:solidFill>
                  <a:srgbClr val="C41E3A"/>
                </a:solidFill>
                <a:latin typeface="Arial" panose="020B0604020202020204"/>
              </a:rPr>
              <a:t>01</a:t>
            </a:r>
            <a:endParaRPr sz="3200" b="1">
              <a:solidFill>
                <a:srgbClr val="C41E3A"/>
              </a:solidFill>
              <a:latin typeface="Arial" panose="020B0604020202020204"/>
            </a:endParaRPr>
          </a:p>
        </p:txBody>
      </p:sp>
      <p:sp>
        <p:nvSpPr>
          <p:cNvPr id="12" name="TextBox 11"/>
          <p:cNvSpPr txBox="1"/>
          <p:nvPr>
            <p:custDataLst>
              <p:tags r:id="rId3"/>
            </p:custDataLst>
          </p:nvPr>
        </p:nvSpPr>
        <p:spPr>
          <a:xfrm>
            <a:off x="4298315" y="1586865"/>
            <a:ext cx="5060315" cy="607695"/>
          </a:xfrm>
          <a:prstGeom prst="rect">
            <a:avLst/>
          </a:prstGeom>
          <a:noFill/>
        </p:spPr>
        <p:txBody>
          <a:bodyPr wrap="square" anchor="t"/>
          <a:lstStyle/>
          <a:p>
            <a:pPr algn="l" defTabSz="457200">
              <a:lnSpc>
                <a:spcPct val="130000"/>
              </a:lnSpc>
              <a:spcAft>
                <a:spcPts val="400"/>
              </a:spcAft>
            </a:pPr>
            <a:r>
              <a:rPr sz="2800" b="1">
                <a:solidFill>
                  <a:srgbClr val="1E3C72"/>
                </a:solidFill>
                <a:latin typeface="微软雅黑" panose="020B0503020204020204" charset="-122"/>
              </a:rPr>
              <a:t>培训背景与意义</a:t>
            </a:r>
            <a:endParaRPr sz="2800" b="1">
              <a:solidFill>
                <a:srgbClr val="1E3C72"/>
              </a:solidFill>
              <a:latin typeface="微软雅黑" panose="020B0503020204020204" charset="-122"/>
            </a:endParaRPr>
          </a:p>
        </p:txBody>
      </p:sp>
      <p:sp>
        <p:nvSpPr>
          <p:cNvPr id="13" name="TextBox 12"/>
          <p:cNvSpPr txBox="1"/>
          <p:nvPr>
            <p:custDataLst>
              <p:tags r:id="rId4"/>
            </p:custDataLst>
          </p:nvPr>
        </p:nvSpPr>
        <p:spPr>
          <a:xfrm>
            <a:off x="4298315" y="2194560"/>
            <a:ext cx="4314825" cy="320040"/>
          </a:xfrm>
          <a:prstGeom prst="rect">
            <a:avLst/>
          </a:prstGeom>
          <a:noFill/>
        </p:spPr>
        <p:txBody>
          <a:bodyPr wrap="square" anchor="t"/>
          <a:lstStyle/>
          <a:p>
            <a:pPr algn="l" defTabSz="457200">
              <a:lnSpc>
                <a:spcPct val="130000"/>
              </a:lnSpc>
              <a:spcAft>
                <a:spcPts val="400"/>
              </a:spcAft>
            </a:pPr>
            <a:r>
              <a:rPr sz="1600" b="0">
                <a:solidFill>
                  <a:schemeClr val="tx1"/>
                </a:solidFill>
                <a:latin typeface="微软雅黑" panose="020B0503020204020204" charset="-122"/>
              </a:rPr>
              <a:t>为什么要做教育事业统计</a:t>
            </a:r>
            <a:endParaRPr sz="1600" b="0">
              <a:solidFill>
                <a:schemeClr val="tx1"/>
              </a:solidFill>
              <a:latin typeface="微软雅黑" panose="020B0503020204020204" charset="-122"/>
            </a:endParaRPr>
          </a:p>
        </p:txBody>
      </p:sp>
      <p:sp>
        <p:nvSpPr>
          <p:cNvPr id="14" name="Rectangle 13"/>
          <p:cNvSpPr/>
          <p:nvPr>
            <p:custDataLst>
              <p:tags r:id="rId5"/>
            </p:custDataLst>
          </p:nvPr>
        </p:nvSpPr>
        <p:spPr>
          <a:xfrm>
            <a:off x="3657918" y="2697480"/>
            <a:ext cx="3840480" cy="9144"/>
          </a:xfrm>
          <a:prstGeom prst="rect">
            <a:avLst/>
          </a:prstGeom>
          <a:solidFill>
            <a:srgbClr val="D8DE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p>
        </p:txBody>
      </p:sp>
      <p:sp>
        <p:nvSpPr>
          <p:cNvPr id="15" name="TextBox 14"/>
          <p:cNvSpPr txBox="1"/>
          <p:nvPr>
            <p:custDataLst>
              <p:tags r:id="rId6"/>
            </p:custDataLst>
          </p:nvPr>
        </p:nvSpPr>
        <p:spPr>
          <a:xfrm>
            <a:off x="3657918" y="2880360"/>
            <a:ext cx="640080" cy="457200"/>
          </a:xfrm>
          <a:prstGeom prst="rect">
            <a:avLst/>
          </a:prstGeom>
          <a:noFill/>
        </p:spPr>
        <p:txBody>
          <a:bodyPr wrap="square" anchor="t"/>
          <a:lstStyle/>
          <a:p>
            <a:pPr algn="l" defTabSz="457200">
              <a:lnSpc>
                <a:spcPct val="130000"/>
              </a:lnSpc>
              <a:spcAft>
                <a:spcPts val="400"/>
              </a:spcAft>
            </a:pPr>
            <a:r>
              <a:rPr sz="3200" b="1">
                <a:solidFill>
                  <a:srgbClr val="C41E3A"/>
                </a:solidFill>
                <a:latin typeface="Arial" panose="020B0604020202020204"/>
              </a:rPr>
              <a:t>02</a:t>
            </a:r>
            <a:endParaRPr sz="3200" b="1">
              <a:solidFill>
                <a:srgbClr val="C41E3A"/>
              </a:solidFill>
              <a:latin typeface="Arial" panose="020B0604020202020204"/>
            </a:endParaRPr>
          </a:p>
        </p:txBody>
      </p:sp>
      <p:sp>
        <p:nvSpPr>
          <p:cNvPr id="16" name="TextBox 15"/>
          <p:cNvSpPr txBox="1"/>
          <p:nvPr>
            <p:custDataLst>
              <p:tags r:id="rId7"/>
            </p:custDataLst>
          </p:nvPr>
        </p:nvSpPr>
        <p:spPr>
          <a:xfrm>
            <a:off x="4298315" y="2775585"/>
            <a:ext cx="3200400" cy="365760"/>
          </a:xfrm>
          <a:prstGeom prst="rect">
            <a:avLst/>
          </a:prstGeom>
          <a:noFill/>
        </p:spPr>
        <p:txBody>
          <a:bodyPr wrap="square" anchor="t"/>
          <a:lstStyle/>
          <a:p>
            <a:pPr algn="l" defTabSz="457200">
              <a:lnSpc>
                <a:spcPct val="130000"/>
              </a:lnSpc>
              <a:spcAft>
                <a:spcPts val="400"/>
              </a:spcAft>
            </a:pPr>
            <a:r>
              <a:rPr sz="2800" b="1">
                <a:solidFill>
                  <a:srgbClr val="1E3C72"/>
                </a:solidFill>
                <a:latin typeface="微软雅黑" panose="020B0503020204020204" charset="-122"/>
              </a:rPr>
              <a:t>统计工作总体框架</a:t>
            </a:r>
            <a:endParaRPr sz="1700" b="1">
              <a:solidFill>
                <a:srgbClr val="1E3C72"/>
              </a:solidFill>
              <a:latin typeface="微软雅黑" panose="020B0503020204020204" charset="-122"/>
            </a:endParaRPr>
          </a:p>
        </p:txBody>
      </p:sp>
      <p:sp>
        <p:nvSpPr>
          <p:cNvPr id="17" name="TextBox 16"/>
          <p:cNvSpPr txBox="1"/>
          <p:nvPr>
            <p:custDataLst>
              <p:tags r:id="rId8"/>
            </p:custDataLst>
          </p:nvPr>
        </p:nvSpPr>
        <p:spPr>
          <a:xfrm>
            <a:off x="4297998" y="3342005"/>
            <a:ext cx="3200400" cy="320040"/>
          </a:xfrm>
          <a:prstGeom prst="rect">
            <a:avLst/>
          </a:prstGeom>
          <a:noFill/>
        </p:spPr>
        <p:txBody>
          <a:bodyPr wrap="square" anchor="t"/>
          <a:lstStyle/>
          <a:p>
            <a:pPr algn="l" defTabSz="457200">
              <a:lnSpc>
                <a:spcPct val="130000"/>
              </a:lnSpc>
              <a:spcAft>
                <a:spcPts val="400"/>
              </a:spcAft>
            </a:pPr>
            <a:r>
              <a:rPr sz="1600" b="0">
                <a:latin typeface="微软雅黑" panose="020B0503020204020204" charset="-122"/>
              </a:rPr>
              <a:t>统计什么、谁来统计、怎么统计</a:t>
            </a:r>
            <a:endParaRPr sz="1600" b="0">
              <a:latin typeface="微软雅黑" panose="020B0503020204020204" charset="-122"/>
            </a:endParaRPr>
          </a:p>
        </p:txBody>
      </p:sp>
      <p:sp>
        <p:nvSpPr>
          <p:cNvPr id="18" name="Rectangle 17"/>
          <p:cNvSpPr/>
          <p:nvPr>
            <p:custDataLst>
              <p:tags r:id="rId9"/>
            </p:custDataLst>
          </p:nvPr>
        </p:nvSpPr>
        <p:spPr>
          <a:xfrm>
            <a:off x="3657918" y="3749040"/>
            <a:ext cx="3840480" cy="9144"/>
          </a:xfrm>
          <a:prstGeom prst="rect">
            <a:avLst/>
          </a:prstGeom>
          <a:solidFill>
            <a:srgbClr val="D8DE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p>
        </p:txBody>
      </p:sp>
      <p:sp>
        <p:nvSpPr>
          <p:cNvPr id="19" name="TextBox 18"/>
          <p:cNvSpPr txBox="1"/>
          <p:nvPr>
            <p:custDataLst>
              <p:tags r:id="rId10"/>
            </p:custDataLst>
          </p:nvPr>
        </p:nvSpPr>
        <p:spPr>
          <a:xfrm>
            <a:off x="3657918" y="3931920"/>
            <a:ext cx="640080" cy="457200"/>
          </a:xfrm>
          <a:prstGeom prst="rect">
            <a:avLst/>
          </a:prstGeom>
          <a:noFill/>
        </p:spPr>
        <p:txBody>
          <a:bodyPr wrap="square" anchor="t"/>
          <a:lstStyle/>
          <a:p>
            <a:pPr algn="l" defTabSz="457200">
              <a:lnSpc>
                <a:spcPct val="130000"/>
              </a:lnSpc>
              <a:spcAft>
                <a:spcPts val="400"/>
              </a:spcAft>
            </a:pPr>
            <a:r>
              <a:rPr sz="3200" b="1">
                <a:solidFill>
                  <a:srgbClr val="C41E3A"/>
                </a:solidFill>
                <a:latin typeface="Arial" panose="020B0604020202020204"/>
              </a:rPr>
              <a:t>03</a:t>
            </a:r>
            <a:endParaRPr sz="3200" b="1">
              <a:solidFill>
                <a:srgbClr val="C41E3A"/>
              </a:solidFill>
              <a:latin typeface="Arial" panose="020B0604020202020204"/>
            </a:endParaRPr>
          </a:p>
        </p:txBody>
      </p:sp>
      <p:sp>
        <p:nvSpPr>
          <p:cNvPr id="20" name="TextBox 19"/>
          <p:cNvSpPr txBox="1"/>
          <p:nvPr>
            <p:custDataLst>
              <p:tags r:id="rId11"/>
            </p:custDataLst>
          </p:nvPr>
        </p:nvSpPr>
        <p:spPr>
          <a:xfrm>
            <a:off x="4297998" y="3776980"/>
            <a:ext cx="3200400" cy="365760"/>
          </a:xfrm>
          <a:prstGeom prst="rect">
            <a:avLst/>
          </a:prstGeom>
          <a:noFill/>
        </p:spPr>
        <p:txBody>
          <a:bodyPr wrap="square" anchor="t"/>
          <a:lstStyle/>
          <a:p>
            <a:pPr algn="l" defTabSz="457200">
              <a:lnSpc>
                <a:spcPct val="130000"/>
              </a:lnSpc>
              <a:spcAft>
                <a:spcPts val="400"/>
              </a:spcAft>
            </a:pPr>
            <a:r>
              <a:rPr sz="2800" b="1">
                <a:solidFill>
                  <a:srgbClr val="1E3C72"/>
                </a:solidFill>
                <a:latin typeface="微软雅黑" panose="020B0503020204020204" charset="-122"/>
              </a:rPr>
              <a:t>统计时间与对象</a:t>
            </a:r>
            <a:endParaRPr sz="2800" b="1">
              <a:solidFill>
                <a:srgbClr val="1E3C72"/>
              </a:solidFill>
              <a:latin typeface="微软雅黑" panose="020B0503020204020204" charset="-122"/>
            </a:endParaRPr>
          </a:p>
        </p:txBody>
      </p:sp>
      <p:sp>
        <p:nvSpPr>
          <p:cNvPr id="21" name="TextBox 20"/>
          <p:cNvSpPr txBox="1"/>
          <p:nvPr>
            <p:custDataLst>
              <p:tags r:id="rId12"/>
            </p:custDataLst>
          </p:nvPr>
        </p:nvSpPr>
        <p:spPr>
          <a:xfrm>
            <a:off x="4298315" y="4403090"/>
            <a:ext cx="4389120" cy="320040"/>
          </a:xfrm>
          <a:prstGeom prst="rect">
            <a:avLst/>
          </a:prstGeom>
          <a:noFill/>
        </p:spPr>
        <p:txBody>
          <a:bodyPr wrap="square" anchor="t"/>
          <a:lstStyle/>
          <a:p>
            <a:pPr algn="l" defTabSz="457200">
              <a:lnSpc>
                <a:spcPct val="130000"/>
              </a:lnSpc>
              <a:spcAft>
                <a:spcPts val="400"/>
              </a:spcAft>
            </a:pPr>
            <a:r>
              <a:rPr sz="1600" b="0">
                <a:latin typeface="微软雅黑" panose="020B0503020204020204" charset="-122"/>
              </a:rPr>
              <a:t>数据截止时间、哪些学校和机构需要填报</a:t>
            </a:r>
            <a:endParaRPr sz="1600" b="0">
              <a:latin typeface="微软雅黑" panose="020B0503020204020204" charset="-122"/>
            </a:endParaRPr>
          </a:p>
        </p:txBody>
      </p:sp>
      <p:sp>
        <p:nvSpPr>
          <p:cNvPr id="22" name="Rectangle 21"/>
          <p:cNvSpPr/>
          <p:nvPr>
            <p:custDataLst>
              <p:tags r:id="rId13"/>
            </p:custDataLst>
          </p:nvPr>
        </p:nvSpPr>
        <p:spPr>
          <a:xfrm>
            <a:off x="3657918" y="4800600"/>
            <a:ext cx="3840480" cy="9144"/>
          </a:xfrm>
          <a:prstGeom prst="rect">
            <a:avLst/>
          </a:prstGeom>
          <a:solidFill>
            <a:srgbClr val="D8DE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p>
        </p:txBody>
      </p:sp>
      <p:sp>
        <p:nvSpPr>
          <p:cNvPr id="23" name="TextBox 22"/>
          <p:cNvSpPr txBox="1"/>
          <p:nvPr>
            <p:custDataLst>
              <p:tags r:id="rId14"/>
            </p:custDataLst>
          </p:nvPr>
        </p:nvSpPr>
        <p:spPr>
          <a:xfrm>
            <a:off x="3657918" y="4983479"/>
            <a:ext cx="640080" cy="457200"/>
          </a:xfrm>
          <a:prstGeom prst="rect">
            <a:avLst/>
          </a:prstGeom>
          <a:noFill/>
        </p:spPr>
        <p:txBody>
          <a:bodyPr wrap="square" anchor="t"/>
          <a:lstStyle/>
          <a:p>
            <a:pPr algn="l" defTabSz="457200">
              <a:lnSpc>
                <a:spcPct val="130000"/>
              </a:lnSpc>
              <a:spcAft>
                <a:spcPts val="400"/>
              </a:spcAft>
            </a:pPr>
            <a:r>
              <a:rPr sz="3200" b="1">
                <a:solidFill>
                  <a:srgbClr val="C41E3A"/>
                </a:solidFill>
                <a:latin typeface="Arial" panose="020B0604020202020204"/>
              </a:rPr>
              <a:t>04</a:t>
            </a:r>
            <a:endParaRPr sz="3200" b="1">
              <a:solidFill>
                <a:srgbClr val="C41E3A"/>
              </a:solidFill>
              <a:latin typeface="Arial" panose="020B0604020202020204"/>
            </a:endParaRPr>
          </a:p>
        </p:txBody>
      </p:sp>
      <p:sp>
        <p:nvSpPr>
          <p:cNvPr id="24" name="TextBox 23"/>
          <p:cNvSpPr txBox="1"/>
          <p:nvPr>
            <p:custDataLst>
              <p:tags r:id="rId15"/>
            </p:custDataLst>
          </p:nvPr>
        </p:nvSpPr>
        <p:spPr>
          <a:xfrm>
            <a:off x="4298315" y="4983480"/>
            <a:ext cx="4664075" cy="365760"/>
          </a:xfrm>
          <a:prstGeom prst="rect">
            <a:avLst/>
          </a:prstGeom>
          <a:noFill/>
        </p:spPr>
        <p:txBody>
          <a:bodyPr wrap="square" anchor="t"/>
          <a:lstStyle/>
          <a:p>
            <a:pPr algn="l" defTabSz="457200">
              <a:lnSpc>
                <a:spcPct val="130000"/>
              </a:lnSpc>
              <a:spcAft>
                <a:spcPts val="400"/>
              </a:spcAft>
            </a:pPr>
            <a:r>
              <a:rPr sz="2800" b="1">
                <a:solidFill>
                  <a:srgbClr val="1E3C72"/>
                </a:solidFill>
                <a:latin typeface="微软雅黑" panose="020B0503020204020204" charset="-122"/>
                <a:sym typeface="+mn-ea"/>
              </a:rPr>
              <a:t>工作安排与时间节点</a:t>
            </a:r>
            <a:endParaRPr sz="2800" b="1">
              <a:solidFill>
                <a:srgbClr val="1E3C72"/>
              </a:solidFill>
              <a:latin typeface="微软雅黑" panose="020B0503020204020204" charset="-122"/>
            </a:endParaRPr>
          </a:p>
        </p:txBody>
      </p:sp>
      <p:sp>
        <p:nvSpPr>
          <p:cNvPr id="25" name="TextBox 24"/>
          <p:cNvSpPr txBox="1"/>
          <p:nvPr>
            <p:custDataLst>
              <p:tags r:id="rId16"/>
            </p:custDataLst>
          </p:nvPr>
        </p:nvSpPr>
        <p:spPr>
          <a:xfrm>
            <a:off x="4297998" y="5690234"/>
            <a:ext cx="3200400" cy="320040"/>
          </a:xfrm>
          <a:prstGeom prst="rect">
            <a:avLst/>
          </a:prstGeom>
          <a:noFill/>
        </p:spPr>
        <p:txBody>
          <a:bodyPr wrap="square" anchor="t"/>
          <a:lstStyle/>
          <a:p>
            <a:pPr algn="l" defTabSz="457200">
              <a:lnSpc>
                <a:spcPct val="130000"/>
              </a:lnSpc>
              <a:spcAft>
                <a:spcPts val="400"/>
              </a:spcAft>
            </a:pPr>
            <a:r>
              <a:rPr sz="1600">
                <a:latin typeface="微软雅黑" panose="020B0503020204020204" charset="-122"/>
                <a:sym typeface="+mn-ea"/>
              </a:rPr>
              <a:t>关键时间节点和联系方式</a:t>
            </a:r>
            <a:endParaRPr sz="1600" b="0">
              <a:latin typeface="微软雅黑" panose="020B0503020204020204" charset="-122"/>
            </a:endParaRPr>
          </a:p>
        </p:txBody>
      </p:sp>
      <p:sp>
        <p:nvSpPr>
          <p:cNvPr id="40" name="TextBox 39"/>
          <p:cNvSpPr txBox="1"/>
          <p:nvPr>
            <p:custDataLst>
              <p:tags r:id="rId17"/>
            </p:custDataLst>
          </p:nvPr>
        </p:nvSpPr>
        <p:spPr>
          <a:xfrm>
            <a:off x="8687118" y="5349239"/>
            <a:ext cx="3017520" cy="320040"/>
          </a:xfrm>
          <a:prstGeom prst="rect">
            <a:avLst/>
          </a:prstGeom>
          <a:noFill/>
        </p:spPr>
        <p:txBody>
          <a:bodyPr wrap="square" anchor="t"/>
          <a:lstStyle/>
          <a:p>
            <a:pPr algn="l" defTabSz="457200">
              <a:lnSpc>
                <a:spcPct val="130000"/>
              </a:lnSpc>
              <a:spcAft>
                <a:spcPts val="400"/>
              </a:spcAft>
            </a:pPr>
            <a:endParaRPr sz="1200" b="0">
              <a:solidFill>
                <a:srgbClr val="6B7280"/>
              </a:solidFill>
              <a:latin typeface="微软雅黑" panose="020B0503020204020204" charset="-122"/>
            </a:endParaRPr>
          </a:p>
        </p:txBody>
      </p:sp>
      <p:sp>
        <p:nvSpPr>
          <p:cNvPr id="42" name="TextBox 38"/>
          <p:cNvSpPr txBox="1"/>
          <p:nvPr>
            <p:custDataLst>
              <p:tags r:id="rId18"/>
            </p:custDataLst>
          </p:nvPr>
        </p:nvSpPr>
        <p:spPr>
          <a:xfrm>
            <a:off x="8687118" y="4983479"/>
            <a:ext cx="3017520" cy="365760"/>
          </a:xfrm>
          <a:prstGeom prst="rect">
            <a:avLst/>
          </a:prstGeom>
          <a:noFill/>
        </p:spPr>
        <p:txBody>
          <a:bodyPr wrap="square" anchor="t"/>
          <a:lstStyle/>
          <a:p>
            <a:pPr algn="l" defTabSz="457200">
              <a:lnSpc>
                <a:spcPct val="130000"/>
              </a:lnSpc>
              <a:spcAft>
                <a:spcPts val="400"/>
              </a:spcAft>
            </a:pPr>
            <a:endParaRPr sz="1700" b="1">
              <a:solidFill>
                <a:srgbClr val="1E3C72"/>
              </a:solidFill>
              <a:latin typeface="微软雅黑" panose="020B0503020204020204"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F9FB"/>
        </a:solidFill>
        <a:effectLst/>
      </p:bgPr>
    </p:bg>
    <p:spTree>
      <p:nvGrpSpPr>
        <p:cNvPr id="1" name=""/>
        <p:cNvGrpSpPr/>
        <p:nvPr/>
      </p:nvGrpSpPr>
      <p:grpSpPr/>
      <p:sp>
        <p:nvSpPr>
          <p:cNvPr id="3" name="Rectangle 2"/>
          <p:cNvSpPr/>
          <p:nvPr/>
        </p:nvSpPr>
        <p:spPr>
          <a:xfrm>
            <a:off x="548958" y="502920"/>
            <a:ext cx="73152" cy="502920"/>
          </a:xfrm>
          <a:prstGeom prst="rect">
            <a:avLst/>
          </a:prstGeom>
          <a:solidFill>
            <a:srgbClr val="C41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p>
        </p:txBody>
      </p:sp>
      <p:sp>
        <p:nvSpPr>
          <p:cNvPr id="4" name="TextBox 3"/>
          <p:cNvSpPr txBox="1"/>
          <p:nvPr/>
        </p:nvSpPr>
        <p:spPr>
          <a:xfrm>
            <a:off x="777558" y="434340"/>
            <a:ext cx="9144000" cy="640080"/>
          </a:xfrm>
          <a:prstGeom prst="rect">
            <a:avLst/>
          </a:prstGeom>
          <a:noFill/>
        </p:spPr>
        <p:txBody>
          <a:bodyPr wrap="square" anchor="ctr"/>
          <a:lstStyle/>
          <a:p>
            <a:pPr algn="l" defTabSz="457200">
              <a:lnSpc>
                <a:spcPct val="130000"/>
              </a:lnSpc>
              <a:spcAft>
                <a:spcPts val="400"/>
              </a:spcAft>
            </a:pPr>
            <a:r>
              <a:rPr sz="2800" b="1">
                <a:solidFill>
                  <a:srgbClr val="1E3C72"/>
                </a:solidFill>
                <a:latin typeface="微软雅黑" panose="020B0503020204020204" charset="-122"/>
              </a:rPr>
              <a:t>培训背景与意义</a:t>
            </a:r>
            <a:endParaRPr sz="2800" b="1">
              <a:solidFill>
                <a:srgbClr val="1E3C72"/>
              </a:solidFill>
              <a:latin typeface="微软雅黑" panose="020B0503020204020204" charset="-122"/>
            </a:endParaRPr>
          </a:p>
        </p:txBody>
      </p:sp>
      <p:sp>
        <p:nvSpPr>
          <p:cNvPr id="5" name="TextBox 4"/>
          <p:cNvSpPr txBox="1"/>
          <p:nvPr/>
        </p:nvSpPr>
        <p:spPr>
          <a:xfrm>
            <a:off x="777558" y="1005840"/>
            <a:ext cx="9144000" cy="365760"/>
          </a:xfrm>
          <a:prstGeom prst="rect">
            <a:avLst/>
          </a:prstGeom>
          <a:noFill/>
        </p:spPr>
        <p:txBody>
          <a:bodyPr wrap="square" anchor="ctr"/>
          <a:lstStyle/>
          <a:p>
            <a:pPr algn="l" defTabSz="457200">
              <a:lnSpc>
                <a:spcPct val="130000"/>
              </a:lnSpc>
              <a:spcAft>
                <a:spcPts val="400"/>
              </a:spcAft>
            </a:pPr>
            <a:r>
              <a:rPr sz="1400" b="0">
                <a:solidFill>
                  <a:srgbClr val="6B7280"/>
                </a:solidFill>
                <a:latin typeface="微软雅黑" panose="020B0503020204020204" charset="-122"/>
              </a:rPr>
              <a:t>为什么教育事业统计如此重要？</a:t>
            </a:r>
            <a:endParaRPr sz="1400" b="0">
              <a:solidFill>
                <a:srgbClr val="6B7280"/>
              </a:solidFill>
              <a:latin typeface="微软雅黑" panose="020B0503020204020204" charset="-122"/>
            </a:endParaRPr>
          </a:p>
        </p:txBody>
      </p:sp>
      <p:sp>
        <p:nvSpPr>
          <p:cNvPr id="7" name="Rectangle 6"/>
          <p:cNvSpPr/>
          <p:nvPr/>
        </p:nvSpPr>
        <p:spPr>
          <a:xfrm>
            <a:off x="548958" y="1417320"/>
            <a:ext cx="11091672" cy="13716"/>
          </a:xfrm>
          <a:prstGeom prst="rect">
            <a:avLst/>
          </a:prstGeom>
          <a:solidFill>
            <a:srgbClr val="1E3C7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p>
        </p:txBody>
      </p:sp>
      <p:pic>
        <p:nvPicPr>
          <p:cNvPr id="29" name="Picture 4" descr="中华人民共和国统计法_360百科"/>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11530" y="1705610"/>
            <a:ext cx="2957195" cy="43815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0" name="文本框 29"/>
          <p:cNvSpPr txBox="1"/>
          <p:nvPr>
            <p:custDataLst>
              <p:tags r:id="rId2"/>
            </p:custDataLst>
          </p:nvPr>
        </p:nvSpPr>
        <p:spPr>
          <a:xfrm>
            <a:off x="3972560" y="1814830"/>
            <a:ext cx="7376160" cy="3395345"/>
          </a:xfrm>
          <a:prstGeom prst="rect">
            <a:avLst/>
          </a:prstGeom>
          <a:noFill/>
        </p:spPr>
        <p:txBody>
          <a:bodyPr vert="horz" wrap="square">
            <a:noAutofit/>
          </a:bodyPr>
          <a:lstStyle>
            <a:defPPr>
              <a:defRPr lang="zh-CN"/>
            </a:defPPr>
            <a:lvl1pPr algn="ctr">
              <a:lnSpc>
                <a:spcPct val="150000"/>
              </a:lnSpc>
              <a:defRPr sz="1400">
                <a:solidFill>
                  <a:sysClr val="window" lastClr="FFFFFF">
                    <a:lumMod val="65000"/>
                  </a:sysClr>
                </a:solidFill>
                <a:latin typeface="Montserrat" panose="00000900000000000000"/>
                <a:ea typeface="MiSans Light" panose="00000400000000000000" charset="-122"/>
              </a:defRPr>
            </a:lvl1pPr>
          </a:lstStyle>
          <a:p>
            <a:pPr indent="508000" algn="l" fontAlgn="auto">
              <a:lnSpc>
                <a:spcPct val="180000"/>
              </a:lnSpc>
              <a:extLst>
                <a:ext uri="{35155182-B16C-46BC-9424-99874614C6A1}">
                  <wpsdc:indentchars xmlns:wpsdc="http://www.wps.cn/officeDocument/2017/drawingmlCustomData" val="200" checksum="282533468"/>
                </a:ext>
              </a:extLst>
            </a:pPr>
            <a:r>
              <a:rPr lang="zh-CN" altLang="en-US" sz="2000" b="1" dirty="0">
                <a:solidFill>
                  <a:srgbClr val="44546A"/>
                </a:solidFill>
                <a:latin typeface="苹方-简" charset="0"/>
                <a:ea typeface="微软雅黑" panose="020B0503020204020204" charset="-122"/>
                <a:cs typeface="苹方-简" charset="0"/>
              </a:rPr>
              <a:t>教育事业统计不是一般性业务填报，而是</a:t>
            </a:r>
            <a:r>
              <a:rPr lang="zh-CN" altLang="en-US" sz="2000" b="1" dirty="0">
                <a:solidFill>
                  <a:srgbClr val="FF0000"/>
                </a:solidFill>
                <a:latin typeface="苹方-简" charset="0"/>
                <a:ea typeface="微软雅黑" panose="020B0503020204020204" charset="-122"/>
                <a:cs typeface="苹方-简" charset="0"/>
              </a:rPr>
              <a:t>法定统计</a:t>
            </a:r>
            <a:r>
              <a:rPr lang="zh-CN" altLang="en-US" sz="2000" b="1" dirty="0">
                <a:solidFill>
                  <a:srgbClr val="44546A"/>
                </a:solidFill>
                <a:latin typeface="苹方-简" charset="0"/>
                <a:ea typeface="微软雅黑" panose="020B0503020204020204" charset="-122"/>
                <a:cs typeface="苹方-简" charset="0"/>
              </a:rPr>
              <a:t>任务。按照《统计法》《教育统计管理规定》和我省实施细则，所有学校（机构）都有法定义务如实提供统计资料，统计造假、弄虚作假属于统计违法行为，要落实责任追究。组织本次全省教育事业统计培训，核心就是强化依法统计理念，统一指标口径、规范填报流程，从源头防范数据风险，确保统计成果客观反映河南教育发展实际，为教育规划、资源配置、政策评估提供坚实的数据支撑。</a:t>
            </a:r>
            <a:endParaRPr lang="zh-CN" altLang="en-US" sz="2000" b="1" dirty="0">
              <a:solidFill>
                <a:srgbClr val="44546A"/>
              </a:solidFill>
              <a:latin typeface="苹方-简" charset="0"/>
              <a:ea typeface="微软雅黑" panose="020B0503020204020204" charset="-122"/>
              <a:cs typeface="苹方-简" charset="0"/>
            </a:endParaRPr>
          </a:p>
          <a:p>
            <a:pPr indent="508000" algn="l" fontAlgn="auto">
              <a:lnSpc>
                <a:spcPct val="180000"/>
              </a:lnSpc>
              <a:extLst>
                <a:ext uri="{35155182-B16C-46BC-9424-99874614C6A1}">
                  <wpsdc:indentchars xmlns:wpsdc="http://www.wps.cn/officeDocument/2017/drawingmlCustomData" val="200" checksum="282533468"/>
                </a:ext>
              </a:extLst>
            </a:pPr>
            <a:endParaRPr lang="zh-CN" altLang="en-US" sz="2000" b="1" dirty="0">
              <a:solidFill>
                <a:srgbClr val="44546A"/>
              </a:solidFill>
              <a:latin typeface="苹方-简" charset="0"/>
              <a:ea typeface="微软雅黑" panose="020B0503020204020204" charset="-122"/>
              <a:cs typeface="苹方-简"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F9FB"/>
        </a:solidFill>
        <a:effectLst/>
      </p:bgPr>
    </p:bg>
    <p:spTree>
      <p:nvGrpSpPr>
        <p:cNvPr id="1" name=""/>
        <p:cNvGrpSpPr/>
        <p:nvPr/>
      </p:nvGrpSpPr>
      <p:grpSpPr/>
      <p:sp>
        <p:nvSpPr>
          <p:cNvPr id="3" name="Rectangle 2"/>
          <p:cNvSpPr/>
          <p:nvPr/>
        </p:nvSpPr>
        <p:spPr>
          <a:xfrm>
            <a:off x="548958" y="502920"/>
            <a:ext cx="73152" cy="502920"/>
          </a:xfrm>
          <a:prstGeom prst="rect">
            <a:avLst/>
          </a:prstGeom>
          <a:solidFill>
            <a:srgbClr val="C41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p>
        </p:txBody>
      </p:sp>
      <p:sp>
        <p:nvSpPr>
          <p:cNvPr id="4" name="TextBox 3"/>
          <p:cNvSpPr txBox="1"/>
          <p:nvPr/>
        </p:nvSpPr>
        <p:spPr>
          <a:xfrm>
            <a:off x="777558" y="365760"/>
            <a:ext cx="9144000" cy="640080"/>
          </a:xfrm>
          <a:prstGeom prst="rect">
            <a:avLst/>
          </a:prstGeom>
          <a:noFill/>
        </p:spPr>
        <p:txBody>
          <a:bodyPr wrap="square" anchor="ctr"/>
          <a:lstStyle/>
          <a:p>
            <a:pPr algn="l" defTabSz="457200">
              <a:lnSpc>
                <a:spcPct val="130000"/>
              </a:lnSpc>
              <a:spcAft>
                <a:spcPts val="400"/>
              </a:spcAft>
            </a:pPr>
            <a:r>
              <a:rPr sz="2800" b="1">
                <a:solidFill>
                  <a:srgbClr val="1E3C72"/>
                </a:solidFill>
                <a:latin typeface="微软雅黑" panose="020B0503020204020204" charset="-122"/>
              </a:rPr>
              <a:t>统计工作总体框架</a:t>
            </a:r>
            <a:endParaRPr sz="2800" b="1">
              <a:solidFill>
                <a:srgbClr val="1E3C72"/>
              </a:solidFill>
              <a:latin typeface="微软雅黑" panose="020B0503020204020204" charset="-122"/>
            </a:endParaRPr>
          </a:p>
        </p:txBody>
      </p:sp>
      <p:sp>
        <p:nvSpPr>
          <p:cNvPr id="5" name="TextBox 4"/>
          <p:cNvSpPr txBox="1"/>
          <p:nvPr/>
        </p:nvSpPr>
        <p:spPr>
          <a:xfrm>
            <a:off x="777558" y="1005840"/>
            <a:ext cx="9144000" cy="365760"/>
          </a:xfrm>
          <a:prstGeom prst="rect">
            <a:avLst/>
          </a:prstGeom>
          <a:noFill/>
        </p:spPr>
        <p:txBody>
          <a:bodyPr wrap="square" anchor="ctr"/>
          <a:lstStyle/>
          <a:p>
            <a:pPr algn="l" defTabSz="457200">
              <a:lnSpc>
                <a:spcPct val="130000"/>
              </a:lnSpc>
              <a:spcAft>
                <a:spcPts val="400"/>
              </a:spcAft>
            </a:pPr>
            <a:r>
              <a:rPr sz="1400" b="0">
                <a:solidFill>
                  <a:srgbClr val="6B7280"/>
                </a:solidFill>
                <a:latin typeface="微软雅黑" panose="020B0503020204020204" charset="-122"/>
              </a:rPr>
              <a:t>统计什么 · 谁来统计 · 怎么统计</a:t>
            </a:r>
            <a:endParaRPr sz="1400" b="0">
              <a:solidFill>
                <a:srgbClr val="6B7280"/>
              </a:solidFill>
              <a:latin typeface="微软雅黑" panose="020B0503020204020204" charset="-122"/>
            </a:endParaRPr>
          </a:p>
        </p:txBody>
      </p:sp>
      <p:sp>
        <p:nvSpPr>
          <p:cNvPr id="7" name="Rectangle 6"/>
          <p:cNvSpPr/>
          <p:nvPr/>
        </p:nvSpPr>
        <p:spPr>
          <a:xfrm>
            <a:off x="548958" y="1417320"/>
            <a:ext cx="11091672" cy="13716"/>
          </a:xfrm>
          <a:prstGeom prst="rect">
            <a:avLst/>
          </a:prstGeom>
          <a:solidFill>
            <a:srgbClr val="1E3C7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p>
        </p:txBody>
      </p:sp>
      <p:sp>
        <p:nvSpPr>
          <p:cNvPr id="12" name="Rectangle 11"/>
          <p:cNvSpPr/>
          <p:nvPr/>
        </p:nvSpPr>
        <p:spPr>
          <a:xfrm>
            <a:off x="548958" y="2514600"/>
            <a:ext cx="3566160" cy="36576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p>
        </p:txBody>
      </p:sp>
      <p:sp>
        <p:nvSpPr>
          <p:cNvPr id="13" name="Rectangle 12"/>
          <p:cNvSpPr/>
          <p:nvPr/>
        </p:nvSpPr>
        <p:spPr>
          <a:xfrm>
            <a:off x="548958" y="2514600"/>
            <a:ext cx="3566160" cy="548640"/>
          </a:xfrm>
          <a:prstGeom prst="rect">
            <a:avLst/>
          </a:prstGeom>
          <a:solidFill>
            <a:srgbClr val="1E3C7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p>
        </p:txBody>
      </p:sp>
      <p:sp>
        <p:nvSpPr>
          <p:cNvPr id="14" name="TextBox 13"/>
          <p:cNvSpPr txBox="1"/>
          <p:nvPr/>
        </p:nvSpPr>
        <p:spPr>
          <a:xfrm>
            <a:off x="731838" y="2560320"/>
            <a:ext cx="3200400" cy="457200"/>
          </a:xfrm>
          <a:prstGeom prst="rect">
            <a:avLst/>
          </a:prstGeom>
          <a:noFill/>
        </p:spPr>
        <p:txBody>
          <a:bodyPr wrap="square" anchor="ctr"/>
          <a:lstStyle/>
          <a:p>
            <a:pPr algn="l" defTabSz="457200">
              <a:lnSpc>
                <a:spcPct val="130000"/>
              </a:lnSpc>
              <a:spcAft>
                <a:spcPts val="400"/>
              </a:spcAft>
            </a:pPr>
            <a:r>
              <a:rPr sz="1500" b="1">
                <a:solidFill>
                  <a:srgbClr val="FFFFFF"/>
                </a:solidFill>
                <a:latin typeface="微软雅黑" panose="020B0503020204020204" charset="-122"/>
              </a:rPr>
              <a:t>统计内容（统计什么）</a:t>
            </a:r>
            <a:endParaRPr sz="1500" b="1">
              <a:solidFill>
                <a:srgbClr val="FFFFFF"/>
              </a:solidFill>
              <a:latin typeface="微软雅黑" panose="020B0503020204020204" charset="-122"/>
            </a:endParaRPr>
          </a:p>
        </p:txBody>
      </p:sp>
      <p:sp>
        <p:nvSpPr>
          <p:cNvPr id="15" name="TextBox 14"/>
          <p:cNvSpPr txBox="1"/>
          <p:nvPr/>
        </p:nvSpPr>
        <p:spPr>
          <a:xfrm>
            <a:off x="777558" y="3200400"/>
            <a:ext cx="3108960" cy="256032"/>
          </a:xfrm>
          <a:prstGeom prst="rect">
            <a:avLst/>
          </a:prstGeom>
          <a:noFill/>
        </p:spPr>
        <p:txBody>
          <a:bodyPr wrap="square" anchor="t"/>
          <a:lstStyle/>
          <a:p>
            <a:pPr algn="l" defTabSz="457200">
              <a:lnSpc>
                <a:spcPct val="130000"/>
              </a:lnSpc>
              <a:spcAft>
                <a:spcPts val="400"/>
              </a:spcAft>
            </a:pPr>
            <a:r>
              <a:rPr sz="1400" b="1">
                <a:solidFill>
                  <a:srgbClr val="C41E3A"/>
                </a:solidFill>
                <a:latin typeface="微软雅黑" panose="020B0503020204020204" charset="-122"/>
              </a:rPr>
              <a:t>● </a:t>
            </a:r>
            <a:r>
              <a:rPr lang="zh-CN" sz="1400" b="1">
                <a:solidFill>
                  <a:srgbClr val="C41E3A"/>
                </a:solidFill>
                <a:latin typeface="微软雅黑" panose="020B0503020204020204" charset="-122"/>
              </a:rPr>
              <a:t>学校情况</a:t>
            </a:r>
            <a:endParaRPr lang="zh-CN" sz="1400" b="1">
              <a:solidFill>
                <a:srgbClr val="C41E3A"/>
              </a:solidFill>
              <a:latin typeface="微软雅黑" panose="020B0503020204020204" charset="-122"/>
            </a:endParaRPr>
          </a:p>
        </p:txBody>
      </p:sp>
      <p:sp>
        <p:nvSpPr>
          <p:cNvPr id="16" name="TextBox 15"/>
          <p:cNvSpPr txBox="1"/>
          <p:nvPr/>
        </p:nvSpPr>
        <p:spPr>
          <a:xfrm>
            <a:off x="960438" y="3493389"/>
            <a:ext cx="2926080" cy="274320"/>
          </a:xfrm>
          <a:prstGeom prst="rect">
            <a:avLst/>
          </a:prstGeom>
          <a:noFill/>
        </p:spPr>
        <p:txBody>
          <a:bodyPr wrap="square" anchor="t"/>
          <a:lstStyle/>
          <a:p>
            <a:pPr algn="l" defTabSz="457200">
              <a:lnSpc>
                <a:spcPct val="130000"/>
              </a:lnSpc>
              <a:spcAft>
                <a:spcPts val="400"/>
              </a:spcAft>
            </a:pPr>
            <a:r>
              <a:rPr lang="zh-CN" sz="1200" b="1">
                <a:solidFill>
                  <a:srgbClr val="6B7280"/>
                </a:solidFill>
                <a:latin typeface="微软雅黑" panose="020B0503020204020204" charset="-122"/>
              </a:rPr>
              <a:t>历史沿革、办学类型、举办者、办学地点等</a:t>
            </a:r>
            <a:endParaRPr lang="zh-CN" sz="1200" b="1">
              <a:solidFill>
                <a:srgbClr val="6B7280"/>
              </a:solidFill>
              <a:latin typeface="微软雅黑" panose="020B0503020204020204" charset="-122"/>
            </a:endParaRPr>
          </a:p>
        </p:txBody>
      </p:sp>
      <p:sp>
        <p:nvSpPr>
          <p:cNvPr id="17" name="TextBox 16"/>
          <p:cNvSpPr txBox="1"/>
          <p:nvPr/>
        </p:nvSpPr>
        <p:spPr>
          <a:xfrm>
            <a:off x="823278" y="3860673"/>
            <a:ext cx="3108960" cy="256032"/>
          </a:xfrm>
          <a:prstGeom prst="rect">
            <a:avLst/>
          </a:prstGeom>
          <a:noFill/>
        </p:spPr>
        <p:txBody>
          <a:bodyPr wrap="square" anchor="t"/>
          <a:lstStyle/>
          <a:p>
            <a:pPr algn="l" defTabSz="457200">
              <a:lnSpc>
                <a:spcPct val="130000"/>
              </a:lnSpc>
              <a:spcAft>
                <a:spcPts val="400"/>
              </a:spcAft>
            </a:pPr>
            <a:r>
              <a:rPr sz="1400" b="1">
                <a:solidFill>
                  <a:srgbClr val="C41E3A"/>
                </a:solidFill>
                <a:latin typeface="微软雅黑" panose="020B0503020204020204" charset="-122"/>
              </a:rPr>
              <a:t>● </a:t>
            </a:r>
            <a:r>
              <a:rPr lang="zh-CN" sz="1400" b="1">
                <a:solidFill>
                  <a:srgbClr val="C41E3A"/>
                </a:solidFill>
                <a:latin typeface="微软雅黑" panose="020B0503020204020204" charset="-122"/>
              </a:rPr>
              <a:t>学生情况</a:t>
            </a:r>
            <a:endParaRPr lang="zh-CN" sz="1400" b="1">
              <a:solidFill>
                <a:srgbClr val="C41E3A"/>
              </a:solidFill>
              <a:latin typeface="微软雅黑" panose="020B0503020204020204" charset="-122"/>
            </a:endParaRPr>
          </a:p>
        </p:txBody>
      </p:sp>
      <p:sp>
        <p:nvSpPr>
          <p:cNvPr id="18" name="TextBox 17"/>
          <p:cNvSpPr txBox="1"/>
          <p:nvPr/>
        </p:nvSpPr>
        <p:spPr>
          <a:xfrm>
            <a:off x="1064578" y="4116832"/>
            <a:ext cx="2926080" cy="274320"/>
          </a:xfrm>
          <a:prstGeom prst="rect">
            <a:avLst/>
          </a:prstGeom>
          <a:noFill/>
        </p:spPr>
        <p:txBody>
          <a:bodyPr wrap="square" anchor="t"/>
          <a:lstStyle/>
          <a:p>
            <a:pPr algn="l" defTabSz="457200">
              <a:lnSpc>
                <a:spcPct val="130000"/>
              </a:lnSpc>
              <a:spcAft>
                <a:spcPts val="400"/>
              </a:spcAft>
            </a:pPr>
            <a:r>
              <a:rPr sz="1200" b="1">
                <a:solidFill>
                  <a:srgbClr val="6B7280"/>
                </a:solidFill>
                <a:latin typeface="微软雅黑" panose="020B0503020204020204" charset="-122"/>
                <a:sym typeface="+mn-ea"/>
              </a:rPr>
              <a:t>在校生数、招生数、毕业生数</a:t>
            </a:r>
            <a:r>
              <a:rPr lang="zh-CN" sz="1200" b="1">
                <a:solidFill>
                  <a:srgbClr val="6B7280"/>
                </a:solidFill>
                <a:latin typeface="微软雅黑" panose="020B0503020204020204" charset="-122"/>
                <a:sym typeface="+mn-ea"/>
              </a:rPr>
              <a:t>、学生年龄等。</a:t>
            </a:r>
            <a:endParaRPr lang="zh-CN" sz="1200" b="1">
              <a:solidFill>
                <a:srgbClr val="6B7280"/>
              </a:solidFill>
              <a:latin typeface="微软雅黑" panose="020B0503020204020204" charset="-122"/>
              <a:sym typeface="+mn-ea"/>
            </a:endParaRPr>
          </a:p>
        </p:txBody>
      </p:sp>
      <p:sp>
        <p:nvSpPr>
          <p:cNvPr id="19" name="TextBox 18"/>
          <p:cNvSpPr txBox="1"/>
          <p:nvPr/>
        </p:nvSpPr>
        <p:spPr>
          <a:xfrm>
            <a:off x="777558" y="4501261"/>
            <a:ext cx="3108960" cy="256032"/>
          </a:xfrm>
          <a:prstGeom prst="rect">
            <a:avLst/>
          </a:prstGeom>
          <a:noFill/>
        </p:spPr>
        <p:txBody>
          <a:bodyPr wrap="square" anchor="t"/>
          <a:lstStyle/>
          <a:p>
            <a:pPr algn="l" defTabSz="457200">
              <a:lnSpc>
                <a:spcPct val="130000"/>
              </a:lnSpc>
              <a:spcAft>
                <a:spcPts val="400"/>
              </a:spcAft>
            </a:pPr>
            <a:r>
              <a:rPr sz="1200" b="1">
                <a:solidFill>
                  <a:srgbClr val="C41E3A"/>
                </a:solidFill>
                <a:latin typeface="微软雅黑" panose="020B0503020204020204" charset="-122"/>
              </a:rPr>
              <a:t>● </a:t>
            </a:r>
            <a:r>
              <a:rPr lang="zh-CN" sz="1200" b="1">
                <a:solidFill>
                  <a:srgbClr val="C41E3A"/>
                </a:solidFill>
                <a:latin typeface="微软雅黑" panose="020B0503020204020204" charset="-122"/>
              </a:rPr>
              <a:t>教职工</a:t>
            </a:r>
            <a:r>
              <a:rPr lang="zh-CN" sz="1400" b="1">
                <a:solidFill>
                  <a:srgbClr val="C41E3A"/>
                </a:solidFill>
                <a:latin typeface="微软雅黑" panose="020B0503020204020204" charset="-122"/>
              </a:rPr>
              <a:t>情况</a:t>
            </a:r>
            <a:endParaRPr lang="zh-CN" sz="1200" b="1">
              <a:solidFill>
                <a:srgbClr val="C41E3A"/>
              </a:solidFill>
              <a:latin typeface="微软雅黑" panose="020B0503020204020204" charset="-122"/>
            </a:endParaRPr>
          </a:p>
        </p:txBody>
      </p:sp>
      <p:sp>
        <p:nvSpPr>
          <p:cNvPr id="20" name="TextBox 19"/>
          <p:cNvSpPr txBox="1"/>
          <p:nvPr/>
        </p:nvSpPr>
        <p:spPr>
          <a:xfrm>
            <a:off x="1006158" y="4757420"/>
            <a:ext cx="2926080" cy="274320"/>
          </a:xfrm>
          <a:prstGeom prst="rect">
            <a:avLst/>
          </a:prstGeom>
          <a:noFill/>
        </p:spPr>
        <p:txBody>
          <a:bodyPr wrap="square" anchor="t"/>
          <a:lstStyle/>
          <a:p>
            <a:pPr algn="l" defTabSz="457200">
              <a:lnSpc>
                <a:spcPct val="130000"/>
              </a:lnSpc>
              <a:spcAft>
                <a:spcPts val="400"/>
              </a:spcAft>
            </a:pPr>
            <a:r>
              <a:rPr sz="1200" b="1">
                <a:solidFill>
                  <a:srgbClr val="6B7280"/>
                </a:solidFill>
                <a:latin typeface="微软雅黑" panose="020B0503020204020204" charset="-122"/>
                <a:sym typeface="+mn-ea"/>
              </a:rPr>
              <a:t>教职工总数、专任教师、行政人员、工勤人员</a:t>
            </a:r>
            <a:r>
              <a:rPr lang="zh-CN" sz="1200" b="1">
                <a:solidFill>
                  <a:srgbClr val="6B7280"/>
                </a:solidFill>
                <a:latin typeface="微软雅黑" panose="020B0503020204020204" charset="-122"/>
                <a:sym typeface="+mn-ea"/>
              </a:rPr>
              <a:t>等</a:t>
            </a:r>
            <a:endParaRPr sz="1200" b="1">
              <a:solidFill>
                <a:srgbClr val="6B7280"/>
              </a:solidFill>
              <a:latin typeface="微软雅黑" panose="020B0503020204020204" charset="-122"/>
            </a:endParaRPr>
          </a:p>
          <a:p>
            <a:pPr algn="l" defTabSz="457200">
              <a:lnSpc>
                <a:spcPct val="130000"/>
              </a:lnSpc>
              <a:spcAft>
                <a:spcPts val="400"/>
              </a:spcAft>
            </a:pPr>
            <a:endParaRPr lang="zh-CN" sz="1200" b="1">
              <a:solidFill>
                <a:srgbClr val="6B7280"/>
              </a:solidFill>
              <a:latin typeface="微软雅黑" panose="020B0503020204020204" charset="-122"/>
            </a:endParaRPr>
          </a:p>
        </p:txBody>
      </p:sp>
      <p:sp>
        <p:nvSpPr>
          <p:cNvPr id="21" name="TextBox 20"/>
          <p:cNvSpPr txBox="1"/>
          <p:nvPr/>
        </p:nvSpPr>
        <p:spPr>
          <a:xfrm>
            <a:off x="777558" y="5176138"/>
            <a:ext cx="3108960" cy="256032"/>
          </a:xfrm>
          <a:prstGeom prst="rect">
            <a:avLst/>
          </a:prstGeom>
          <a:noFill/>
        </p:spPr>
        <p:txBody>
          <a:bodyPr wrap="square" anchor="t"/>
          <a:lstStyle/>
          <a:p>
            <a:pPr algn="l" defTabSz="457200">
              <a:lnSpc>
                <a:spcPct val="130000"/>
              </a:lnSpc>
              <a:spcAft>
                <a:spcPts val="400"/>
              </a:spcAft>
            </a:pPr>
            <a:r>
              <a:rPr sz="1400" b="1">
                <a:solidFill>
                  <a:srgbClr val="C41E3A"/>
                </a:solidFill>
                <a:latin typeface="微软雅黑" panose="020B0503020204020204" charset="-122"/>
              </a:rPr>
              <a:t>● </a:t>
            </a:r>
            <a:r>
              <a:rPr lang="zh-CN" sz="1400" b="1">
                <a:solidFill>
                  <a:srgbClr val="C41E3A"/>
                </a:solidFill>
                <a:latin typeface="微软雅黑" panose="020B0503020204020204" charset="-122"/>
              </a:rPr>
              <a:t>办学条件</a:t>
            </a:r>
            <a:endParaRPr lang="zh-CN" sz="1400" b="1">
              <a:solidFill>
                <a:srgbClr val="C41E3A"/>
              </a:solidFill>
              <a:latin typeface="微软雅黑" panose="020B0503020204020204" charset="-122"/>
            </a:endParaRPr>
          </a:p>
        </p:txBody>
      </p:sp>
      <p:sp>
        <p:nvSpPr>
          <p:cNvPr id="22" name="TextBox 21"/>
          <p:cNvSpPr txBox="1"/>
          <p:nvPr/>
        </p:nvSpPr>
        <p:spPr>
          <a:xfrm>
            <a:off x="1006158" y="5431662"/>
            <a:ext cx="2926080" cy="274320"/>
          </a:xfrm>
          <a:prstGeom prst="rect">
            <a:avLst/>
          </a:prstGeom>
          <a:noFill/>
        </p:spPr>
        <p:txBody>
          <a:bodyPr wrap="square" anchor="t"/>
          <a:lstStyle/>
          <a:p>
            <a:pPr algn="l" defTabSz="457200">
              <a:lnSpc>
                <a:spcPct val="130000"/>
              </a:lnSpc>
              <a:spcAft>
                <a:spcPts val="400"/>
              </a:spcAft>
            </a:pPr>
            <a:r>
              <a:rPr lang="zh-CN" sz="1200" b="1">
                <a:solidFill>
                  <a:srgbClr val="6B7280"/>
                </a:solidFill>
                <a:latin typeface="微软雅黑" panose="020B0503020204020204" charset="-122"/>
                <a:sym typeface="+mn-ea"/>
              </a:rPr>
              <a:t>占地面积、校舍建筑</a:t>
            </a:r>
            <a:r>
              <a:rPr sz="1200" b="1">
                <a:solidFill>
                  <a:srgbClr val="6B7280"/>
                </a:solidFill>
                <a:latin typeface="微软雅黑" panose="020B0503020204020204" charset="-122"/>
                <a:sym typeface="+mn-ea"/>
              </a:rPr>
              <a:t>面积、图书、仪器设备</a:t>
            </a:r>
            <a:r>
              <a:rPr lang="zh-CN" sz="1200" b="1">
                <a:solidFill>
                  <a:srgbClr val="6B7280"/>
                </a:solidFill>
                <a:latin typeface="微软雅黑" panose="020B0503020204020204" charset="-122"/>
                <a:sym typeface="+mn-ea"/>
              </a:rPr>
              <a:t>等</a:t>
            </a:r>
            <a:endParaRPr lang="zh-CN" sz="1200" b="1">
              <a:solidFill>
                <a:srgbClr val="6B7280"/>
              </a:solidFill>
              <a:latin typeface="微软雅黑" panose="020B0503020204020204" charset="-122"/>
              <a:sym typeface="+mn-ea"/>
            </a:endParaRPr>
          </a:p>
        </p:txBody>
      </p:sp>
      <p:sp>
        <p:nvSpPr>
          <p:cNvPr id="26" name="Rectangle 25"/>
          <p:cNvSpPr/>
          <p:nvPr/>
        </p:nvSpPr>
        <p:spPr>
          <a:xfrm>
            <a:off x="4316286" y="2514600"/>
            <a:ext cx="3566160" cy="548640"/>
          </a:xfrm>
          <a:prstGeom prst="rect">
            <a:avLst/>
          </a:prstGeom>
          <a:solidFill>
            <a:srgbClr val="1E3C7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p>
        </p:txBody>
      </p:sp>
      <p:sp>
        <p:nvSpPr>
          <p:cNvPr id="27" name="TextBox 26"/>
          <p:cNvSpPr txBox="1"/>
          <p:nvPr/>
        </p:nvSpPr>
        <p:spPr>
          <a:xfrm>
            <a:off x="4499166" y="2560320"/>
            <a:ext cx="3200400" cy="457200"/>
          </a:xfrm>
          <a:prstGeom prst="rect">
            <a:avLst/>
          </a:prstGeom>
          <a:noFill/>
        </p:spPr>
        <p:txBody>
          <a:bodyPr wrap="square" anchor="ctr"/>
          <a:lstStyle/>
          <a:p>
            <a:pPr algn="l" defTabSz="457200">
              <a:lnSpc>
                <a:spcPct val="130000"/>
              </a:lnSpc>
              <a:spcAft>
                <a:spcPts val="400"/>
              </a:spcAft>
            </a:pPr>
            <a:r>
              <a:rPr sz="1500" b="1">
                <a:solidFill>
                  <a:srgbClr val="FFFFFF"/>
                </a:solidFill>
                <a:latin typeface="微软雅黑" panose="020B0503020204020204" charset="-122"/>
              </a:rPr>
              <a:t>统计主体（谁来统计）</a:t>
            </a:r>
            <a:endParaRPr sz="1500" b="1">
              <a:solidFill>
                <a:srgbClr val="FFFFFF"/>
              </a:solidFill>
              <a:latin typeface="微软雅黑" panose="020B0503020204020204" charset="-122"/>
            </a:endParaRPr>
          </a:p>
        </p:txBody>
      </p:sp>
      <p:sp>
        <p:nvSpPr>
          <p:cNvPr id="30" name="TextBox 29"/>
          <p:cNvSpPr txBox="1"/>
          <p:nvPr/>
        </p:nvSpPr>
        <p:spPr>
          <a:xfrm>
            <a:off x="4607116" y="4865497"/>
            <a:ext cx="2468880" cy="274320"/>
          </a:xfrm>
          <a:prstGeom prst="rect">
            <a:avLst/>
          </a:prstGeom>
          <a:noFill/>
        </p:spPr>
        <p:txBody>
          <a:bodyPr wrap="square" anchor="t"/>
          <a:lstStyle/>
          <a:p>
            <a:pPr algn="l" defTabSz="457200">
              <a:lnSpc>
                <a:spcPct val="130000"/>
              </a:lnSpc>
              <a:spcAft>
                <a:spcPts val="400"/>
              </a:spcAft>
            </a:pPr>
            <a:r>
              <a:rPr lang="zh-CN" sz="2000" b="1">
                <a:solidFill>
                  <a:srgbClr val="1E3C72"/>
                </a:solidFill>
                <a:latin typeface="微软雅黑" panose="020B0503020204020204" charset="-122"/>
              </a:rPr>
              <a:t>省教育厅</a:t>
            </a:r>
            <a:endParaRPr lang="zh-CN" sz="2000" b="1">
              <a:solidFill>
                <a:srgbClr val="1E3C72"/>
              </a:solidFill>
              <a:latin typeface="微软雅黑" panose="020B0503020204020204" charset="-122"/>
            </a:endParaRPr>
          </a:p>
        </p:txBody>
      </p:sp>
      <p:sp>
        <p:nvSpPr>
          <p:cNvPr id="31" name="TextBox 30"/>
          <p:cNvSpPr txBox="1"/>
          <p:nvPr/>
        </p:nvSpPr>
        <p:spPr>
          <a:xfrm>
            <a:off x="4606925" y="5454650"/>
            <a:ext cx="2960370" cy="499745"/>
          </a:xfrm>
          <a:prstGeom prst="rect">
            <a:avLst/>
          </a:prstGeom>
          <a:noFill/>
        </p:spPr>
        <p:txBody>
          <a:bodyPr wrap="square" anchor="t"/>
          <a:lstStyle/>
          <a:p>
            <a:pPr algn="l" defTabSz="457200">
              <a:lnSpc>
                <a:spcPct val="130000"/>
              </a:lnSpc>
              <a:spcAft>
                <a:spcPts val="400"/>
              </a:spcAft>
            </a:pPr>
            <a:r>
              <a:rPr lang="zh-CN" sz="1600" b="1">
                <a:latin typeface="微软雅黑" panose="020B0503020204020204" charset="-122"/>
              </a:rPr>
              <a:t>统筹部署、汇总审核、上报教育部</a:t>
            </a:r>
            <a:endParaRPr lang="zh-CN" sz="1600" b="1">
              <a:latin typeface="微软雅黑" panose="020B0503020204020204" charset="-122"/>
            </a:endParaRPr>
          </a:p>
        </p:txBody>
      </p:sp>
      <p:sp>
        <p:nvSpPr>
          <p:cNvPr id="42" name="TextBox 41"/>
          <p:cNvSpPr txBox="1"/>
          <p:nvPr/>
        </p:nvSpPr>
        <p:spPr>
          <a:xfrm>
            <a:off x="4592955" y="3239135"/>
            <a:ext cx="3288665" cy="784225"/>
          </a:xfrm>
          <a:prstGeom prst="rect">
            <a:avLst/>
          </a:prstGeom>
          <a:noFill/>
        </p:spPr>
        <p:txBody>
          <a:bodyPr wrap="square" anchor="t"/>
          <a:lstStyle/>
          <a:p>
            <a:pPr algn="l" defTabSz="457200">
              <a:lnSpc>
                <a:spcPct val="130000"/>
              </a:lnSpc>
              <a:spcAft>
                <a:spcPts val="400"/>
              </a:spcAft>
            </a:pPr>
            <a:r>
              <a:rPr sz="2000" b="1">
                <a:solidFill>
                  <a:srgbClr val="1E3C72"/>
                </a:solidFill>
                <a:latin typeface="微软雅黑" panose="020B0503020204020204" charset="-122"/>
              </a:rPr>
              <a:t>各</a:t>
            </a:r>
            <a:r>
              <a:rPr lang="zh-CN" sz="2000" b="1">
                <a:solidFill>
                  <a:srgbClr val="1E3C72"/>
                </a:solidFill>
                <a:latin typeface="微软雅黑" panose="020B0503020204020204" charset="-122"/>
              </a:rPr>
              <a:t>高等教育学校、在豫有研究生培养计划</a:t>
            </a:r>
            <a:r>
              <a:rPr lang="zh-CN" sz="2000" b="1">
                <a:solidFill>
                  <a:srgbClr val="1E3C72"/>
                </a:solidFill>
                <a:latin typeface="微软雅黑" panose="020B0503020204020204" charset="-122"/>
              </a:rPr>
              <a:t>的科研机构</a:t>
            </a:r>
            <a:endParaRPr lang="zh-CN" sz="2000" b="1">
              <a:solidFill>
                <a:srgbClr val="1E3C72"/>
              </a:solidFill>
              <a:latin typeface="微软雅黑" panose="020B0503020204020204" charset="-122"/>
            </a:endParaRPr>
          </a:p>
        </p:txBody>
      </p:sp>
      <p:sp>
        <p:nvSpPr>
          <p:cNvPr id="43" name="TextBox 42"/>
          <p:cNvSpPr txBox="1"/>
          <p:nvPr/>
        </p:nvSpPr>
        <p:spPr>
          <a:xfrm>
            <a:off x="4608195" y="4146550"/>
            <a:ext cx="3256280" cy="710565"/>
          </a:xfrm>
          <a:prstGeom prst="rect">
            <a:avLst/>
          </a:prstGeom>
          <a:noFill/>
        </p:spPr>
        <p:txBody>
          <a:bodyPr wrap="square" anchor="t"/>
          <a:lstStyle/>
          <a:p>
            <a:pPr algn="l" defTabSz="457200">
              <a:lnSpc>
                <a:spcPct val="130000"/>
              </a:lnSpc>
              <a:spcAft>
                <a:spcPts val="400"/>
              </a:spcAft>
            </a:pPr>
            <a:r>
              <a:rPr sz="1600" b="1">
                <a:solidFill>
                  <a:schemeClr val="tx1"/>
                </a:solidFill>
                <a:latin typeface="微软雅黑" panose="020B0503020204020204" charset="-122"/>
              </a:rPr>
              <a:t>数据采集、填报、校内审核</a:t>
            </a:r>
            <a:r>
              <a:rPr lang="zh-CN" sz="1600" b="1">
                <a:solidFill>
                  <a:schemeClr val="tx1"/>
                </a:solidFill>
                <a:latin typeface="微软雅黑" panose="020B0503020204020204" charset="-122"/>
              </a:rPr>
              <a:t>、上报省教育厅</a:t>
            </a:r>
            <a:endParaRPr lang="zh-CN" sz="1600" b="1">
              <a:solidFill>
                <a:schemeClr val="tx1"/>
              </a:solidFill>
              <a:latin typeface="微软雅黑" panose="020B0503020204020204" charset="-122"/>
            </a:endParaRPr>
          </a:p>
        </p:txBody>
      </p:sp>
      <p:sp>
        <p:nvSpPr>
          <p:cNvPr id="44" name="Rectangle 43"/>
          <p:cNvSpPr/>
          <p:nvPr/>
        </p:nvSpPr>
        <p:spPr>
          <a:xfrm>
            <a:off x="8083614" y="2514600"/>
            <a:ext cx="3566160" cy="36576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p>
        </p:txBody>
      </p:sp>
      <p:sp>
        <p:nvSpPr>
          <p:cNvPr id="45" name="Rectangle 44"/>
          <p:cNvSpPr/>
          <p:nvPr/>
        </p:nvSpPr>
        <p:spPr>
          <a:xfrm>
            <a:off x="8083614" y="2514600"/>
            <a:ext cx="3566160" cy="548640"/>
          </a:xfrm>
          <a:prstGeom prst="rect">
            <a:avLst/>
          </a:prstGeom>
          <a:solidFill>
            <a:srgbClr val="1E3C7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p>
        </p:txBody>
      </p:sp>
      <p:sp>
        <p:nvSpPr>
          <p:cNvPr id="46" name="TextBox 45"/>
          <p:cNvSpPr txBox="1"/>
          <p:nvPr/>
        </p:nvSpPr>
        <p:spPr>
          <a:xfrm>
            <a:off x="8266494" y="2560320"/>
            <a:ext cx="3200400" cy="457200"/>
          </a:xfrm>
          <a:prstGeom prst="rect">
            <a:avLst/>
          </a:prstGeom>
          <a:noFill/>
        </p:spPr>
        <p:txBody>
          <a:bodyPr wrap="square" anchor="ctr"/>
          <a:lstStyle/>
          <a:p>
            <a:pPr algn="l" defTabSz="457200">
              <a:lnSpc>
                <a:spcPct val="130000"/>
              </a:lnSpc>
              <a:spcAft>
                <a:spcPts val="400"/>
              </a:spcAft>
            </a:pPr>
            <a:r>
              <a:rPr sz="1500" b="1">
                <a:solidFill>
                  <a:srgbClr val="FFFFFF"/>
                </a:solidFill>
                <a:latin typeface="微软雅黑" panose="020B0503020204020204" charset="-122"/>
              </a:rPr>
              <a:t>统计方式（怎么统计）</a:t>
            </a:r>
            <a:endParaRPr sz="1500" b="1">
              <a:solidFill>
                <a:srgbClr val="FFFFFF"/>
              </a:solidFill>
              <a:latin typeface="微软雅黑" panose="020B0503020204020204" charset="-122"/>
            </a:endParaRPr>
          </a:p>
        </p:txBody>
      </p:sp>
      <p:sp>
        <p:nvSpPr>
          <p:cNvPr id="47" name="TextBox 46"/>
          <p:cNvSpPr txBox="1"/>
          <p:nvPr/>
        </p:nvSpPr>
        <p:spPr>
          <a:xfrm>
            <a:off x="8312214" y="3200400"/>
            <a:ext cx="3108960" cy="256032"/>
          </a:xfrm>
          <a:prstGeom prst="rect">
            <a:avLst/>
          </a:prstGeom>
          <a:noFill/>
        </p:spPr>
        <p:txBody>
          <a:bodyPr wrap="square" anchor="t"/>
          <a:lstStyle/>
          <a:p>
            <a:pPr algn="l" defTabSz="457200">
              <a:lnSpc>
                <a:spcPct val="130000"/>
              </a:lnSpc>
              <a:spcAft>
                <a:spcPts val="400"/>
              </a:spcAft>
            </a:pPr>
            <a:r>
              <a:rPr sz="1200" b="1">
                <a:solidFill>
                  <a:srgbClr val="C41E3A"/>
                </a:solidFill>
                <a:latin typeface="微软雅黑" panose="020B0503020204020204" charset="-122"/>
              </a:rPr>
              <a:t>● </a:t>
            </a:r>
            <a:r>
              <a:rPr sz="1400" b="1">
                <a:solidFill>
                  <a:srgbClr val="C41E3A"/>
                </a:solidFill>
                <a:latin typeface="微软雅黑" panose="020B0503020204020204" charset="-122"/>
              </a:rPr>
              <a:t>全面调查</a:t>
            </a:r>
            <a:endParaRPr sz="1200" b="1">
              <a:solidFill>
                <a:srgbClr val="C41E3A"/>
              </a:solidFill>
              <a:latin typeface="微软雅黑" panose="020B0503020204020204" charset="-122"/>
            </a:endParaRPr>
          </a:p>
        </p:txBody>
      </p:sp>
      <p:sp>
        <p:nvSpPr>
          <p:cNvPr id="48" name="TextBox 47"/>
          <p:cNvSpPr txBox="1"/>
          <p:nvPr/>
        </p:nvSpPr>
        <p:spPr>
          <a:xfrm>
            <a:off x="8540814" y="3541014"/>
            <a:ext cx="2926080" cy="274320"/>
          </a:xfrm>
          <a:prstGeom prst="rect">
            <a:avLst/>
          </a:prstGeom>
          <a:noFill/>
        </p:spPr>
        <p:txBody>
          <a:bodyPr wrap="square" anchor="t"/>
          <a:lstStyle/>
          <a:p>
            <a:pPr algn="l" defTabSz="457200">
              <a:lnSpc>
                <a:spcPct val="130000"/>
              </a:lnSpc>
              <a:spcAft>
                <a:spcPts val="400"/>
              </a:spcAft>
            </a:pPr>
            <a:r>
              <a:rPr lang="zh-CN" sz="1200" b="1">
                <a:solidFill>
                  <a:srgbClr val="6B7280"/>
                </a:solidFill>
                <a:latin typeface="微软雅黑" panose="020B0503020204020204" charset="-122"/>
              </a:rPr>
              <a:t>对所有统计对象进行逐一调查填报</a:t>
            </a:r>
            <a:endParaRPr lang="zh-CN" sz="1200" b="1">
              <a:solidFill>
                <a:srgbClr val="6B7280"/>
              </a:solidFill>
              <a:latin typeface="微软雅黑" panose="020B0503020204020204" charset="-122"/>
            </a:endParaRPr>
          </a:p>
        </p:txBody>
      </p:sp>
      <p:sp>
        <p:nvSpPr>
          <p:cNvPr id="49" name="TextBox 48"/>
          <p:cNvSpPr txBox="1"/>
          <p:nvPr/>
        </p:nvSpPr>
        <p:spPr>
          <a:xfrm>
            <a:off x="8312214" y="3767328"/>
            <a:ext cx="3108960" cy="256032"/>
          </a:xfrm>
          <a:prstGeom prst="rect">
            <a:avLst/>
          </a:prstGeom>
          <a:noFill/>
        </p:spPr>
        <p:txBody>
          <a:bodyPr wrap="square" anchor="t"/>
          <a:lstStyle/>
          <a:p>
            <a:pPr algn="l" defTabSz="457200">
              <a:lnSpc>
                <a:spcPct val="130000"/>
              </a:lnSpc>
              <a:spcAft>
                <a:spcPts val="400"/>
              </a:spcAft>
            </a:pPr>
            <a:r>
              <a:rPr sz="1600" b="1">
                <a:solidFill>
                  <a:srgbClr val="C41E3A"/>
                </a:solidFill>
                <a:latin typeface="微软雅黑" panose="020B0503020204020204" charset="-122"/>
              </a:rPr>
              <a:t>● </a:t>
            </a:r>
            <a:r>
              <a:rPr lang="zh-CN" sz="1600" b="1">
                <a:solidFill>
                  <a:srgbClr val="C41E3A"/>
                </a:solidFill>
                <a:latin typeface="微软雅黑" panose="020B0503020204020204" charset="-122"/>
              </a:rPr>
              <a:t>线上</a:t>
            </a:r>
            <a:r>
              <a:rPr sz="1600" b="1">
                <a:solidFill>
                  <a:srgbClr val="C41E3A"/>
                </a:solidFill>
                <a:latin typeface="微软雅黑" panose="020B0503020204020204" charset="-122"/>
              </a:rPr>
              <a:t>直报</a:t>
            </a:r>
            <a:endParaRPr sz="1600" b="1">
              <a:solidFill>
                <a:srgbClr val="C41E3A"/>
              </a:solidFill>
              <a:latin typeface="微软雅黑" panose="020B0503020204020204" charset="-122"/>
            </a:endParaRPr>
          </a:p>
        </p:txBody>
      </p:sp>
      <p:sp>
        <p:nvSpPr>
          <p:cNvPr id="50" name="TextBox 49"/>
          <p:cNvSpPr txBox="1"/>
          <p:nvPr/>
        </p:nvSpPr>
        <p:spPr>
          <a:xfrm>
            <a:off x="8540814" y="4116832"/>
            <a:ext cx="2926080" cy="274320"/>
          </a:xfrm>
          <a:prstGeom prst="rect">
            <a:avLst/>
          </a:prstGeom>
          <a:noFill/>
        </p:spPr>
        <p:txBody>
          <a:bodyPr wrap="square" anchor="t"/>
          <a:lstStyle/>
          <a:p>
            <a:pPr algn="l" defTabSz="457200">
              <a:lnSpc>
                <a:spcPct val="130000"/>
              </a:lnSpc>
              <a:spcAft>
                <a:spcPts val="400"/>
              </a:spcAft>
            </a:pPr>
            <a:r>
              <a:rPr sz="1200" b="1">
                <a:solidFill>
                  <a:srgbClr val="6B7280"/>
                </a:solidFill>
                <a:latin typeface="微软雅黑" panose="020B0503020204020204" charset="-122"/>
              </a:rPr>
              <a:t>通过全国教育统计系统在线填报</a:t>
            </a:r>
            <a:endParaRPr sz="1200" b="1">
              <a:solidFill>
                <a:srgbClr val="6B7280"/>
              </a:solidFill>
              <a:latin typeface="微软雅黑" panose="020B0503020204020204" charset="-122"/>
            </a:endParaRPr>
          </a:p>
        </p:txBody>
      </p:sp>
      <p:sp>
        <p:nvSpPr>
          <p:cNvPr id="51" name="TextBox 50"/>
          <p:cNvSpPr txBox="1"/>
          <p:nvPr/>
        </p:nvSpPr>
        <p:spPr>
          <a:xfrm>
            <a:off x="8312214" y="4334256"/>
            <a:ext cx="3108960" cy="256032"/>
          </a:xfrm>
          <a:prstGeom prst="rect">
            <a:avLst/>
          </a:prstGeom>
          <a:noFill/>
        </p:spPr>
        <p:txBody>
          <a:bodyPr wrap="square" anchor="t"/>
          <a:lstStyle/>
          <a:p>
            <a:pPr algn="l" defTabSz="457200">
              <a:lnSpc>
                <a:spcPct val="130000"/>
              </a:lnSpc>
              <a:spcAft>
                <a:spcPts val="400"/>
              </a:spcAft>
            </a:pPr>
            <a:r>
              <a:rPr sz="1600" b="1">
                <a:solidFill>
                  <a:srgbClr val="C41E3A"/>
                </a:solidFill>
                <a:latin typeface="微软雅黑" panose="020B0503020204020204" charset="-122"/>
              </a:rPr>
              <a:t>● 逐级审核</a:t>
            </a:r>
            <a:endParaRPr sz="1600" b="1">
              <a:solidFill>
                <a:srgbClr val="C41E3A"/>
              </a:solidFill>
              <a:latin typeface="微软雅黑" panose="020B0503020204020204" charset="-122"/>
            </a:endParaRPr>
          </a:p>
        </p:txBody>
      </p:sp>
      <p:sp>
        <p:nvSpPr>
          <p:cNvPr id="52" name="TextBox 51"/>
          <p:cNvSpPr txBox="1"/>
          <p:nvPr/>
        </p:nvSpPr>
        <p:spPr>
          <a:xfrm>
            <a:off x="8540814" y="4709160"/>
            <a:ext cx="2926080" cy="274320"/>
          </a:xfrm>
          <a:prstGeom prst="rect">
            <a:avLst/>
          </a:prstGeom>
          <a:noFill/>
        </p:spPr>
        <p:txBody>
          <a:bodyPr wrap="square" anchor="t"/>
          <a:lstStyle/>
          <a:p>
            <a:pPr algn="l" defTabSz="457200">
              <a:lnSpc>
                <a:spcPct val="130000"/>
              </a:lnSpc>
              <a:spcAft>
                <a:spcPts val="400"/>
              </a:spcAft>
            </a:pPr>
            <a:r>
              <a:rPr sz="1200" b="1">
                <a:solidFill>
                  <a:srgbClr val="6B7280"/>
                </a:solidFill>
                <a:latin typeface="微软雅黑" panose="020B0503020204020204" charset="-122"/>
              </a:rPr>
              <a:t>学校→</a:t>
            </a:r>
            <a:r>
              <a:rPr lang="zh-CN" sz="1200" b="1">
                <a:solidFill>
                  <a:srgbClr val="6B7280"/>
                </a:solidFill>
                <a:latin typeface="微软雅黑" panose="020B0503020204020204" charset="-122"/>
              </a:rPr>
              <a:t>省级</a:t>
            </a:r>
            <a:r>
              <a:rPr sz="1200" b="1">
                <a:solidFill>
                  <a:srgbClr val="6B7280"/>
                </a:solidFill>
                <a:latin typeface="微软雅黑" panose="020B0503020204020204" charset="-122"/>
              </a:rPr>
              <a:t>→</a:t>
            </a:r>
            <a:r>
              <a:rPr lang="zh-CN" sz="1200" b="1">
                <a:solidFill>
                  <a:srgbClr val="6B7280"/>
                </a:solidFill>
                <a:latin typeface="微软雅黑" panose="020B0503020204020204" charset="-122"/>
              </a:rPr>
              <a:t>国家三</a:t>
            </a:r>
            <a:r>
              <a:rPr sz="1200" b="1">
                <a:solidFill>
                  <a:srgbClr val="6B7280"/>
                </a:solidFill>
                <a:latin typeface="微软雅黑" panose="020B0503020204020204" charset="-122"/>
              </a:rPr>
              <a:t>级审核机制</a:t>
            </a:r>
            <a:endParaRPr sz="1200" b="1">
              <a:solidFill>
                <a:srgbClr val="6B7280"/>
              </a:solidFill>
              <a:latin typeface="微软雅黑" panose="020B0503020204020204" charset="-122"/>
            </a:endParaRPr>
          </a:p>
        </p:txBody>
      </p:sp>
      <p:sp>
        <p:nvSpPr>
          <p:cNvPr id="53" name="TextBox 52"/>
          <p:cNvSpPr txBox="1"/>
          <p:nvPr/>
        </p:nvSpPr>
        <p:spPr>
          <a:xfrm>
            <a:off x="8312214" y="4883403"/>
            <a:ext cx="3108960" cy="256032"/>
          </a:xfrm>
          <a:prstGeom prst="rect">
            <a:avLst/>
          </a:prstGeom>
          <a:noFill/>
        </p:spPr>
        <p:txBody>
          <a:bodyPr wrap="square" anchor="t"/>
          <a:lstStyle/>
          <a:p>
            <a:pPr algn="l" defTabSz="457200">
              <a:lnSpc>
                <a:spcPct val="130000"/>
              </a:lnSpc>
              <a:spcAft>
                <a:spcPts val="400"/>
              </a:spcAft>
            </a:pPr>
            <a:r>
              <a:rPr sz="1600" b="1">
                <a:solidFill>
                  <a:srgbClr val="C41E3A"/>
                </a:solidFill>
                <a:latin typeface="微软雅黑" panose="020B0503020204020204" charset="-122"/>
              </a:rPr>
              <a:t>● 校验</a:t>
            </a:r>
            <a:r>
              <a:rPr lang="zh-CN" sz="1600" b="1">
                <a:solidFill>
                  <a:srgbClr val="C41E3A"/>
                </a:solidFill>
                <a:latin typeface="微软雅黑" panose="020B0503020204020204" charset="-122"/>
              </a:rPr>
              <a:t>审核</a:t>
            </a:r>
            <a:endParaRPr lang="zh-CN" sz="1600" b="1">
              <a:solidFill>
                <a:srgbClr val="C41E3A"/>
              </a:solidFill>
              <a:latin typeface="微软雅黑" panose="020B0503020204020204" charset="-122"/>
            </a:endParaRPr>
          </a:p>
        </p:txBody>
      </p:sp>
      <p:sp>
        <p:nvSpPr>
          <p:cNvPr id="54" name="TextBox 53"/>
          <p:cNvSpPr txBox="1"/>
          <p:nvPr/>
        </p:nvSpPr>
        <p:spPr>
          <a:xfrm>
            <a:off x="8540750" y="5175885"/>
            <a:ext cx="2987040" cy="274320"/>
          </a:xfrm>
          <a:prstGeom prst="rect">
            <a:avLst/>
          </a:prstGeom>
          <a:noFill/>
        </p:spPr>
        <p:txBody>
          <a:bodyPr wrap="square" anchor="t"/>
          <a:lstStyle/>
          <a:p>
            <a:pPr algn="l" defTabSz="457200">
              <a:lnSpc>
                <a:spcPct val="130000"/>
              </a:lnSpc>
              <a:spcAft>
                <a:spcPts val="400"/>
              </a:spcAft>
            </a:pPr>
            <a:r>
              <a:rPr sz="1200" b="1">
                <a:solidFill>
                  <a:srgbClr val="6B7280"/>
                </a:solidFill>
                <a:latin typeface="微软雅黑" panose="020B0503020204020204" charset="-122"/>
              </a:rPr>
              <a:t>系统内置校验规则+</a:t>
            </a:r>
            <a:r>
              <a:rPr lang="zh-CN" sz="1200" b="1">
                <a:solidFill>
                  <a:srgbClr val="6B7280"/>
                </a:solidFill>
                <a:latin typeface="微软雅黑" panose="020B0503020204020204" charset="-122"/>
              </a:rPr>
              <a:t>自主开发校验工具</a:t>
            </a:r>
            <a:r>
              <a:rPr lang="en-US" altLang="zh-CN" sz="1200" b="1">
                <a:solidFill>
                  <a:srgbClr val="6B7280"/>
                </a:solidFill>
                <a:latin typeface="微软雅黑" panose="020B0503020204020204" charset="-122"/>
              </a:rPr>
              <a:t>+</a:t>
            </a:r>
            <a:r>
              <a:rPr sz="1200" b="1">
                <a:solidFill>
                  <a:srgbClr val="6B7280"/>
                </a:solidFill>
                <a:latin typeface="微软雅黑" panose="020B0503020204020204" charset="-122"/>
              </a:rPr>
              <a:t>人工复核</a:t>
            </a:r>
            <a:endParaRPr sz="1200" b="1">
              <a:solidFill>
                <a:srgbClr val="6B7280"/>
              </a:solidFill>
              <a:latin typeface="微软雅黑" panose="020B0503020204020204" charset="-122"/>
            </a:endParaRPr>
          </a:p>
        </p:txBody>
      </p:sp>
      <p:sp>
        <p:nvSpPr>
          <p:cNvPr id="55" name="TextBox 54"/>
          <p:cNvSpPr txBox="1"/>
          <p:nvPr/>
        </p:nvSpPr>
        <p:spPr>
          <a:xfrm>
            <a:off x="8357934" y="5565267"/>
            <a:ext cx="3108960" cy="256032"/>
          </a:xfrm>
          <a:prstGeom prst="rect">
            <a:avLst/>
          </a:prstGeom>
          <a:noFill/>
        </p:spPr>
        <p:txBody>
          <a:bodyPr wrap="square" anchor="t"/>
          <a:lstStyle/>
          <a:p>
            <a:pPr algn="l" defTabSz="457200">
              <a:lnSpc>
                <a:spcPct val="130000"/>
              </a:lnSpc>
              <a:spcAft>
                <a:spcPts val="400"/>
              </a:spcAft>
            </a:pPr>
            <a:r>
              <a:rPr sz="1600" b="1">
                <a:solidFill>
                  <a:srgbClr val="C41E3A"/>
                </a:solidFill>
                <a:latin typeface="微软雅黑" panose="020B0503020204020204" charset="-122"/>
              </a:rPr>
              <a:t>● 质量</a:t>
            </a:r>
            <a:r>
              <a:rPr lang="zh-CN" sz="1600" b="1">
                <a:solidFill>
                  <a:srgbClr val="C41E3A"/>
                </a:solidFill>
                <a:latin typeface="微软雅黑" panose="020B0503020204020204" charset="-122"/>
              </a:rPr>
              <a:t>核查</a:t>
            </a:r>
            <a:endParaRPr lang="zh-CN" sz="1600" b="1">
              <a:solidFill>
                <a:srgbClr val="C41E3A"/>
              </a:solidFill>
              <a:latin typeface="微软雅黑" panose="020B0503020204020204" charset="-122"/>
            </a:endParaRPr>
          </a:p>
        </p:txBody>
      </p:sp>
      <p:sp>
        <p:nvSpPr>
          <p:cNvPr id="56" name="TextBox 55"/>
          <p:cNvSpPr txBox="1"/>
          <p:nvPr/>
        </p:nvSpPr>
        <p:spPr>
          <a:xfrm>
            <a:off x="8540814" y="5820791"/>
            <a:ext cx="2926080" cy="274320"/>
          </a:xfrm>
          <a:prstGeom prst="rect">
            <a:avLst/>
          </a:prstGeom>
          <a:noFill/>
        </p:spPr>
        <p:txBody>
          <a:bodyPr wrap="square" anchor="t"/>
          <a:lstStyle/>
          <a:p>
            <a:pPr algn="l" defTabSz="457200">
              <a:lnSpc>
                <a:spcPct val="130000"/>
              </a:lnSpc>
              <a:spcAft>
                <a:spcPts val="400"/>
              </a:spcAft>
            </a:pPr>
            <a:r>
              <a:rPr sz="1200" b="1">
                <a:solidFill>
                  <a:srgbClr val="6B7280"/>
                </a:solidFill>
                <a:latin typeface="微软雅黑" panose="020B0503020204020204" charset="-122"/>
              </a:rPr>
              <a:t>省级随机抽查、实地核查数据质量</a:t>
            </a:r>
            <a:endParaRPr sz="1200" b="1">
              <a:solidFill>
                <a:srgbClr val="6B7280"/>
              </a:solidFill>
              <a:latin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ppt_x"/>
                                          </p:val>
                                        </p:tav>
                                        <p:tav tm="100000">
                                          <p:val>
                                            <p:strVal val="#ppt_x"/>
                                          </p:val>
                                        </p:tav>
                                      </p:tavLst>
                                    </p:anim>
                                    <p:anim calcmode="lin" valueType="num">
                                      <p:cBhvr additive="base">
                                        <p:cTn id="24" dur="500" fill="hold"/>
                                        <p:tgtEl>
                                          <p:spTgt spid="1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ppt_x"/>
                                          </p:val>
                                        </p:tav>
                                        <p:tav tm="100000">
                                          <p:val>
                                            <p:strVal val="#ppt_x"/>
                                          </p:val>
                                        </p:tav>
                                      </p:tavLst>
                                    </p:anim>
                                    <p:anim calcmode="lin" valueType="num">
                                      <p:cBhvr additive="base">
                                        <p:cTn id="32" dur="500" fill="hold"/>
                                        <p:tgtEl>
                                          <p:spTgt spid="1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ppt_x"/>
                                          </p:val>
                                        </p:tav>
                                        <p:tav tm="100000">
                                          <p:val>
                                            <p:strVal val="#ppt_x"/>
                                          </p:val>
                                        </p:tav>
                                      </p:tavLst>
                                    </p:anim>
                                    <p:anim calcmode="lin" valueType="num">
                                      <p:cBhvr additive="base">
                                        <p:cTn id="36" dur="500" fill="hold"/>
                                        <p:tgtEl>
                                          <p:spTgt spid="1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500" fill="hold"/>
                                        <p:tgtEl>
                                          <p:spTgt spid="20"/>
                                        </p:tgtEl>
                                        <p:attrNameLst>
                                          <p:attrName>ppt_x</p:attrName>
                                        </p:attrNameLst>
                                      </p:cBhvr>
                                      <p:tavLst>
                                        <p:tav tm="0">
                                          <p:val>
                                            <p:strVal val="#ppt_x"/>
                                          </p:val>
                                        </p:tav>
                                        <p:tav tm="100000">
                                          <p:val>
                                            <p:strVal val="#ppt_x"/>
                                          </p:val>
                                        </p:tav>
                                      </p:tavLst>
                                    </p:anim>
                                    <p:anim calcmode="lin" valueType="num">
                                      <p:cBhvr additive="base">
                                        <p:cTn id="40" dur="500" fill="hold"/>
                                        <p:tgtEl>
                                          <p:spTgt spid="20"/>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500" fill="hold"/>
                                        <p:tgtEl>
                                          <p:spTgt spid="21"/>
                                        </p:tgtEl>
                                        <p:attrNameLst>
                                          <p:attrName>ppt_x</p:attrName>
                                        </p:attrNameLst>
                                      </p:cBhvr>
                                      <p:tavLst>
                                        <p:tav tm="0">
                                          <p:val>
                                            <p:strVal val="#ppt_x"/>
                                          </p:val>
                                        </p:tav>
                                        <p:tav tm="100000">
                                          <p:val>
                                            <p:strVal val="#ppt_x"/>
                                          </p:val>
                                        </p:tav>
                                      </p:tavLst>
                                    </p:anim>
                                    <p:anim calcmode="lin" valueType="num">
                                      <p:cBhvr additive="base">
                                        <p:cTn id="44" dur="500" fill="hold"/>
                                        <p:tgtEl>
                                          <p:spTgt spid="21"/>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additive="base">
                                        <p:cTn id="47" dur="500" fill="hold"/>
                                        <p:tgtEl>
                                          <p:spTgt spid="22"/>
                                        </p:tgtEl>
                                        <p:attrNameLst>
                                          <p:attrName>ppt_x</p:attrName>
                                        </p:attrNameLst>
                                      </p:cBhvr>
                                      <p:tavLst>
                                        <p:tav tm="0">
                                          <p:val>
                                            <p:strVal val="#ppt_x"/>
                                          </p:val>
                                        </p:tav>
                                        <p:tav tm="100000">
                                          <p:val>
                                            <p:strVal val="#ppt_x"/>
                                          </p:val>
                                        </p:tav>
                                      </p:tavLst>
                                    </p:anim>
                                    <p:anim calcmode="lin" valueType="num">
                                      <p:cBhvr additive="base">
                                        <p:cTn id="4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26"/>
                                        </p:tgtEl>
                                        <p:attrNameLst>
                                          <p:attrName>style.visibility</p:attrName>
                                        </p:attrNameLst>
                                      </p:cBhvr>
                                      <p:to>
                                        <p:strVal val="visible"/>
                                      </p:to>
                                    </p:set>
                                    <p:anim calcmode="lin" valueType="num">
                                      <p:cBhvr additive="base">
                                        <p:cTn id="53" dur="500" fill="hold"/>
                                        <p:tgtEl>
                                          <p:spTgt spid="26"/>
                                        </p:tgtEl>
                                        <p:attrNameLst>
                                          <p:attrName>ppt_x</p:attrName>
                                        </p:attrNameLst>
                                      </p:cBhvr>
                                      <p:tavLst>
                                        <p:tav tm="0">
                                          <p:val>
                                            <p:strVal val="#ppt_x"/>
                                          </p:val>
                                        </p:tav>
                                        <p:tav tm="100000">
                                          <p:val>
                                            <p:strVal val="#ppt_x"/>
                                          </p:val>
                                        </p:tav>
                                      </p:tavLst>
                                    </p:anim>
                                    <p:anim calcmode="lin" valueType="num">
                                      <p:cBhvr additive="base">
                                        <p:cTn id="54" dur="500" fill="hold"/>
                                        <p:tgtEl>
                                          <p:spTgt spid="26"/>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27"/>
                                        </p:tgtEl>
                                        <p:attrNameLst>
                                          <p:attrName>style.visibility</p:attrName>
                                        </p:attrNameLst>
                                      </p:cBhvr>
                                      <p:to>
                                        <p:strVal val="visible"/>
                                      </p:to>
                                    </p:set>
                                    <p:anim calcmode="lin" valueType="num">
                                      <p:cBhvr additive="base">
                                        <p:cTn id="57" dur="500" fill="hold"/>
                                        <p:tgtEl>
                                          <p:spTgt spid="27"/>
                                        </p:tgtEl>
                                        <p:attrNameLst>
                                          <p:attrName>ppt_x</p:attrName>
                                        </p:attrNameLst>
                                      </p:cBhvr>
                                      <p:tavLst>
                                        <p:tav tm="0">
                                          <p:val>
                                            <p:strVal val="#ppt_x"/>
                                          </p:val>
                                        </p:tav>
                                        <p:tav tm="100000">
                                          <p:val>
                                            <p:strVal val="#ppt_x"/>
                                          </p:val>
                                        </p:tav>
                                      </p:tavLst>
                                    </p:anim>
                                    <p:anim calcmode="lin" valueType="num">
                                      <p:cBhvr additive="base">
                                        <p:cTn id="58" dur="500" fill="hold"/>
                                        <p:tgtEl>
                                          <p:spTgt spid="27"/>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30"/>
                                        </p:tgtEl>
                                        <p:attrNameLst>
                                          <p:attrName>style.visibility</p:attrName>
                                        </p:attrNameLst>
                                      </p:cBhvr>
                                      <p:to>
                                        <p:strVal val="visible"/>
                                      </p:to>
                                    </p:set>
                                    <p:anim calcmode="lin" valueType="num">
                                      <p:cBhvr additive="base">
                                        <p:cTn id="61" dur="500" fill="hold"/>
                                        <p:tgtEl>
                                          <p:spTgt spid="30"/>
                                        </p:tgtEl>
                                        <p:attrNameLst>
                                          <p:attrName>ppt_x</p:attrName>
                                        </p:attrNameLst>
                                      </p:cBhvr>
                                      <p:tavLst>
                                        <p:tav tm="0">
                                          <p:val>
                                            <p:strVal val="#ppt_x"/>
                                          </p:val>
                                        </p:tav>
                                        <p:tav tm="100000">
                                          <p:val>
                                            <p:strVal val="#ppt_x"/>
                                          </p:val>
                                        </p:tav>
                                      </p:tavLst>
                                    </p:anim>
                                    <p:anim calcmode="lin" valueType="num">
                                      <p:cBhvr additive="base">
                                        <p:cTn id="62" dur="500" fill="hold"/>
                                        <p:tgtEl>
                                          <p:spTgt spid="30"/>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31"/>
                                        </p:tgtEl>
                                        <p:attrNameLst>
                                          <p:attrName>style.visibility</p:attrName>
                                        </p:attrNameLst>
                                      </p:cBhvr>
                                      <p:to>
                                        <p:strVal val="visible"/>
                                      </p:to>
                                    </p:set>
                                    <p:anim calcmode="lin" valueType="num">
                                      <p:cBhvr additive="base">
                                        <p:cTn id="65" dur="500" fill="hold"/>
                                        <p:tgtEl>
                                          <p:spTgt spid="31"/>
                                        </p:tgtEl>
                                        <p:attrNameLst>
                                          <p:attrName>ppt_x</p:attrName>
                                        </p:attrNameLst>
                                      </p:cBhvr>
                                      <p:tavLst>
                                        <p:tav tm="0">
                                          <p:val>
                                            <p:strVal val="#ppt_x"/>
                                          </p:val>
                                        </p:tav>
                                        <p:tav tm="100000">
                                          <p:val>
                                            <p:strVal val="#ppt_x"/>
                                          </p:val>
                                        </p:tav>
                                      </p:tavLst>
                                    </p:anim>
                                    <p:anim calcmode="lin" valueType="num">
                                      <p:cBhvr additive="base">
                                        <p:cTn id="66" dur="500" fill="hold"/>
                                        <p:tgtEl>
                                          <p:spTgt spid="31"/>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42"/>
                                        </p:tgtEl>
                                        <p:attrNameLst>
                                          <p:attrName>style.visibility</p:attrName>
                                        </p:attrNameLst>
                                      </p:cBhvr>
                                      <p:to>
                                        <p:strVal val="visible"/>
                                      </p:to>
                                    </p:set>
                                    <p:anim calcmode="lin" valueType="num">
                                      <p:cBhvr additive="base">
                                        <p:cTn id="69" dur="500" fill="hold"/>
                                        <p:tgtEl>
                                          <p:spTgt spid="42"/>
                                        </p:tgtEl>
                                        <p:attrNameLst>
                                          <p:attrName>ppt_x</p:attrName>
                                        </p:attrNameLst>
                                      </p:cBhvr>
                                      <p:tavLst>
                                        <p:tav tm="0">
                                          <p:val>
                                            <p:strVal val="#ppt_x"/>
                                          </p:val>
                                        </p:tav>
                                        <p:tav tm="100000">
                                          <p:val>
                                            <p:strVal val="#ppt_x"/>
                                          </p:val>
                                        </p:tav>
                                      </p:tavLst>
                                    </p:anim>
                                    <p:anim calcmode="lin" valueType="num">
                                      <p:cBhvr additive="base">
                                        <p:cTn id="70" dur="500" fill="hold"/>
                                        <p:tgtEl>
                                          <p:spTgt spid="42"/>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43"/>
                                        </p:tgtEl>
                                        <p:attrNameLst>
                                          <p:attrName>style.visibility</p:attrName>
                                        </p:attrNameLst>
                                      </p:cBhvr>
                                      <p:to>
                                        <p:strVal val="visible"/>
                                      </p:to>
                                    </p:set>
                                    <p:anim calcmode="lin" valueType="num">
                                      <p:cBhvr additive="base">
                                        <p:cTn id="73" dur="500" fill="hold"/>
                                        <p:tgtEl>
                                          <p:spTgt spid="43"/>
                                        </p:tgtEl>
                                        <p:attrNameLst>
                                          <p:attrName>ppt_x</p:attrName>
                                        </p:attrNameLst>
                                      </p:cBhvr>
                                      <p:tavLst>
                                        <p:tav tm="0">
                                          <p:val>
                                            <p:strVal val="#ppt_x"/>
                                          </p:val>
                                        </p:tav>
                                        <p:tav tm="100000">
                                          <p:val>
                                            <p:strVal val="#ppt_x"/>
                                          </p:val>
                                        </p:tav>
                                      </p:tavLst>
                                    </p:anim>
                                    <p:anim calcmode="lin" valueType="num">
                                      <p:cBhvr additive="base">
                                        <p:cTn id="74"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44"/>
                                        </p:tgtEl>
                                        <p:attrNameLst>
                                          <p:attrName>style.visibility</p:attrName>
                                        </p:attrNameLst>
                                      </p:cBhvr>
                                      <p:to>
                                        <p:strVal val="visible"/>
                                      </p:to>
                                    </p:set>
                                    <p:anim calcmode="lin" valueType="num">
                                      <p:cBhvr additive="base">
                                        <p:cTn id="79" dur="500" fill="hold"/>
                                        <p:tgtEl>
                                          <p:spTgt spid="44"/>
                                        </p:tgtEl>
                                        <p:attrNameLst>
                                          <p:attrName>ppt_x</p:attrName>
                                        </p:attrNameLst>
                                      </p:cBhvr>
                                      <p:tavLst>
                                        <p:tav tm="0">
                                          <p:val>
                                            <p:strVal val="#ppt_x"/>
                                          </p:val>
                                        </p:tav>
                                        <p:tav tm="100000">
                                          <p:val>
                                            <p:strVal val="#ppt_x"/>
                                          </p:val>
                                        </p:tav>
                                      </p:tavLst>
                                    </p:anim>
                                    <p:anim calcmode="lin" valueType="num">
                                      <p:cBhvr additive="base">
                                        <p:cTn id="80" dur="500" fill="hold"/>
                                        <p:tgtEl>
                                          <p:spTgt spid="44"/>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45"/>
                                        </p:tgtEl>
                                        <p:attrNameLst>
                                          <p:attrName>style.visibility</p:attrName>
                                        </p:attrNameLst>
                                      </p:cBhvr>
                                      <p:to>
                                        <p:strVal val="visible"/>
                                      </p:to>
                                    </p:set>
                                    <p:anim calcmode="lin" valueType="num">
                                      <p:cBhvr additive="base">
                                        <p:cTn id="83" dur="500" fill="hold"/>
                                        <p:tgtEl>
                                          <p:spTgt spid="45"/>
                                        </p:tgtEl>
                                        <p:attrNameLst>
                                          <p:attrName>ppt_x</p:attrName>
                                        </p:attrNameLst>
                                      </p:cBhvr>
                                      <p:tavLst>
                                        <p:tav tm="0">
                                          <p:val>
                                            <p:strVal val="#ppt_x"/>
                                          </p:val>
                                        </p:tav>
                                        <p:tav tm="100000">
                                          <p:val>
                                            <p:strVal val="#ppt_x"/>
                                          </p:val>
                                        </p:tav>
                                      </p:tavLst>
                                    </p:anim>
                                    <p:anim calcmode="lin" valueType="num">
                                      <p:cBhvr additive="base">
                                        <p:cTn id="84" dur="500" fill="hold"/>
                                        <p:tgtEl>
                                          <p:spTgt spid="45"/>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46"/>
                                        </p:tgtEl>
                                        <p:attrNameLst>
                                          <p:attrName>style.visibility</p:attrName>
                                        </p:attrNameLst>
                                      </p:cBhvr>
                                      <p:to>
                                        <p:strVal val="visible"/>
                                      </p:to>
                                    </p:set>
                                    <p:anim calcmode="lin" valueType="num">
                                      <p:cBhvr additive="base">
                                        <p:cTn id="87" dur="500" fill="hold"/>
                                        <p:tgtEl>
                                          <p:spTgt spid="46"/>
                                        </p:tgtEl>
                                        <p:attrNameLst>
                                          <p:attrName>ppt_x</p:attrName>
                                        </p:attrNameLst>
                                      </p:cBhvr>
                                      <p:tavLst>
                                        <p:tav tm="0">
                                          <p:val>
                                            <p:strVal val="#ppt_x"/>
                                          </p:val>
                                        </p:tav>
                                        <p:tav tm="100000">
                                          <p:val>
                                            <p:strVal val="#ppt_x"/>
                                          </p:val>
                                        </p:tav>
                                      </p:tavLst>
                                    </p:anim>
                                    <p:anim calcmode="lin" valueType="num">
                                      <p:cBhvr additive="base">
                                        <p:cTn id="88" dur="500" fill="hold"/>
                                        <p:tgtEl>
                                          <p:spTgt spid="46"/>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47"/>
                                        </p:tgtEl>
                                        <p:attrNameLst>
                                          <p:attrName>style.visibility</p:attrName>
                                        </p:attrNameLst>
                                      </p:cBhvr>
                                      <p:to>
                                        <p:strVal val="visible"/>
                                      </p:to>
                                    </p:set>
                                    <p:anim calcmode="lin" valueType="num">
                                      <p:cBhvr additive="base">
                                        <p:cTn id="91" dur="500" fill="hold"/>
                                        <p:tgtEl>
                                          <p:spTgt spid="47"/>
                                        </p:tgtEl>
                                        <p:attrNameLst>
                                          <p:attrName>ppt_x</p:attrName>
                                        </p:attrNameLst>
                                      </p:cBhvr>
                                      <p:tavLst>
                                        <p:tav tm="0">
                                          <p:val>
                                            <p:strVal val="#ppt_x"/>
                                          </p:val>
                                        </p:tav>
                                        <p:tav tm="100000">
                                          <p:val>
                                            <p:strVal val="#ppt_x"/>
                                          </p:val>
                                        </p:tav>
                                      </p:tavLst>
                                    </p:anim>
                                    <p:anim calcmode="lin" valueType="num">
                                      <p:cBhvr additive="base">
                                        <p:cTn id="92" dur="500" fill="hold"/>
                                        <p:tgtEl>
                                          <p:spTgt spid="47"/>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48"/>
                                        </p:tgtEl>
                                        <p:attrNameLst>
                                          <p:attrName>style.visibility</p:attrName>
                                        </p:attrNameLst>
                                      </p:cBhvr>
                                      <p:to>
                                        <p:strVal val="visible"/>
                                      </p:to>
                                    </p:set>
                                    <p:anim calcmode="lin" valueType="num">
                                      <p:cBhvr additive="base">
                                        <p:cTn id="95" dur="500" fill="hold"/>
                                        <p:tgtEl>
                                          <p:spTgt spid="48"/>
                                        </p:tgtEl>
                                        <p:attrNameLst>
                                          <p:attrName>ppt_x</p:attrName>
                                        </p:attrNameLst>
                                      </p:cBhvr>
                                      <p:tavLst>
                                        <p:tav tm="0">
                                          <p:val>
                                            <p:strVal val="#ppt_x"/>
                                          </p:val>
                                        </p:tav>
                                        <p:tav tm="100000">
                                          <p:val>
                                            <p:strVal val="#ppt_x"/>
                                          </p:val>
                                        </p:tav>
                                      </p:tavLst>
                                    </p:anim>
                                    <p:anim calcmode="lin" valueType="num">
                                      <p:cBhvr additive="base">
                                        <p:cTn id="96" dur="500" fill="hold"/>
                                        <p:tgtEl>
                                          <p:spTgt spid="48"/>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49"/>
                                        </p:tgtEl>
                                        <p:attrNameLst>
                                          <p:attrName>style.visibility</p:attrName>
                                        </p:attrNameLst>
                                      </p:cBhvr>
                                      <p:to>
                                        <p:strVal val="visible"/>
                                      </p:to>
                                    </p:set>
                                    <p:anim calcmode="lin" valueType="num">
                                      <p:cBhvr additive="base">
                                        <p:cTn id="99" dur="500" fill="hold"/>
                                        <p:tgtEl>
                                          <p:spTgt spid="49"/>
                                        </p:tgtEl>
                                        <p:attrNameLst>
                                          <p:attrName>ppt_x</p:attrName>
                                        </p:attrNameLst>
                                      </p:cBhvr>
                                      <p:tavLst>
                                        <p:tav tm="0">
                                          <p:val>
                                            <p:strVal val="#ppt_x"/>
                                          </p:val>
                                        </p:tav>
                                        <p:tav tm="100000">
                                          <p:val>
                                            <p:strVal val="#ppt_x"/>
                                          </p:val>
                                        </p:tav>
                                      </p:tavLst>
                                    </p:anim>
                                    <p:anim calcmode="lin" valueType="num">
                                      <p:cBhvr additive="base">
                                        <p:cTn id="100" dur="500" fill="hold"/>
                                        <p:tgtEl>
                                          <p:spTgt spid="49"/>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50"/>
                                        </p:tgtEl>
                                        <p:attrNameLst>
                                          <p:attrName>style.visibility</p:attrName>
                                        </p:attrNameLst>
                                      </p:cBhvr>
                                      <p:to>
                                        <p:strVal val="visible"/>
                                      </p:to>
                                    </p:set>
                                    <p:anim calcmode="lin" valueType="num">
                                      <p:cBhvr additive="base">
                                        <p:cTn id="103" dur="500" fill="hold"/>
                                        <p:tgtEl>
                                          <p:spTgt spid="50"/>
                                        </p:tgtEl>
                                        <p:attrNameLst>
                                          <p:attrName>ppt_x</p:attrName>
                                        </p:attrNameLst>
                                      </p:cBhvr>
                                      <p:tavLst>
                                        <p:tav tm="0">
                                          <p:val>
                                            <p:strVal val="#ppt_x"/>
                                          </p:val>
                                        </p:tav>
                                        <p:tav tm="100000">
                                          <p:val>
                                            <p:strVal val="#ppt_x"/>
                                          </p:val>
                                        </p:tav>
                                      </p:tavLst>
                                    </p:anim>
                                    <p:anim calcmode="lin" valueType="num">
                                      <p:cBhvr additive="base">
                                        <p:cTn id="104" dur="500" fill="hold"/>
                                        <p:tgtEl>
                                          <p:spTgt spid="50"/>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51"/>
                                        </p:tgtEl>
                                        <p:attrNameLst>
                                          <p:attrName>style.visibility</p:attrName>
                                        </p:attrNameLst>
                                      </p:cBhvr>
                                      <p:to>
                                        <p:strVal val="visible"/>
                                      </p:to>
                                    </p:set>
                                    <p:anim calcmode="lin" valueType="num">
                                      <p:cBhvr additive="base">
                                        <p:cTn id="107" dur="500" fill="hold"/>
                                        <p:tgtEl>
                                          <p:spTgt spid="51"/>
                                        </p:tgtEl>
                                        <p:attrNameLst>
                                          <p:attrName>ppt_x</p:attrName>
                                        </p:attrNameLst>
                                      </p:cBhvr>
                                      <p:tavLst>
                                        <p:tav tm="0">
                                          <p:val>
                                            <p:strVal val="#ppt_x"/>
                                          </p:val>
                                        </p:tav>
                                        <p:tav tm="100000">
                                          <p:val>
                                            <p:strVal val="#ppt_x"/>
                                          </p:val>
                                        </p:tav>
                                      </p:tavLst>
                                    </p:anim>
                                    <p:anim calcmode="lin" valueType="num">
                                      <p:cBhvr additive="base">
                                        <p:cTn id="108" dur="500" fill="hold"/>
                                        <p:tgtEl>
                                          <p:spTgt spid="51"/>
                                        </p:tgtEl>
                                        <p:attrNameLst>
                                          <p:attrName>ppt_y</p:attrName>
                                        </p:attrNameLst>
                                      </p:cBhvr>
                                      <p:tavLst>
                                        <p:tav tm="0">
                                          <p:val>
                                            <p:strVal val="1+#ppt_h/2"/>
                                          </p:val>
                                        </p:tav>
                                        <p:tav tm="100000">
                                          <p:val>
                                            <p:strVal val="#ppt_y"/>
                                          </p:val>
                                        </p:tav>
                                      </p:tavLst>
                                    </p:anim>
                                  </p:childTnLst>
                                </p:cTn>
                              </p:par>
                              <p:par>
                                <p:cTn id="109" presetID="2" presetClass="entr" presetSubtype="4" fill="hold" grpId="0" nodeType="withEffect">
                                  <p:stCondLst>
                                    <p:cond delay="0"/>
                                  </p:stCondLst>
                                  <p:childTnLst>
                                    <p:set>
                                      <p:cBhvr>
                                        <p:cTn id="110" dur="1" fill="hold">
                                          <p:stCondLst>
                                            <p:cond delay="0"/>
                                          </p:stCondLst>
                                        </p:cTn>
                                        <p:tgtEl>
                                          <p:spTgt spid="52"/>
                                        </p:tgtEl>
                                        <p:attrNameLst>
                                          <p:attrName>style.visibility</p:attrName>
                                        </p:attrNameLst>
                                      </p:cBhvr>
                                      <p:to>
                                        <p:strVal val="visible"/>
                                      </p:to>
                                    </p:set>
                                    <p:anim calcmode="lin" valueType="num">
                                      <p:cBhvr additive="base">
                                        <p:cTn id="111" dur="500" fill="hold"/>
                                        <p:tgtEl>
                                          <p:spTgt spid="52"/>
                                        </p:tgtEl>
                                        <p:attrNameLst>
                                          <p:attrName>ppt_x</p:attrName>
                                        </p:attrNameLst>
                                      </p:cBhvr>
                                      <p:tavLst>
                                        <p:tav tm="0">
                                          <p:val>
                                            <p:strVal val="#ppt_x"/>
                                          </p:val>
                                        </p:tav>
                                        <p:tav tm="100000">
                                          <p:val>
                                            <p:strVal val="#ppt_x"/>
                                          </p:val>
                                        </p:tav>
                                      </p:tavLst>
                                    </p:anim>
                                    <p:anim calcmode="lin" valueType="num">
                                      <p:cBhvr additive="base">
                                        <p:cTn id="112" dur="500" fill="hold"/>
                                        <p:tgtEl>
                                          <p:spTgt spid="52"/>
                                        </p:tgtEl>
                                        <p:attrNameLst>
                                          <p:attrName>ppt_y</p:attrName>
                                        </p:attrNameLst>
                                      </p:cBhvr>
                                      <p:tavLst>
                                        <p:tav tm="0">
                                          <p:val>
                                            <p:strVal val="1+#ppt_h/2"/>
                                          </p:val>
                                        </p:tav>
                                        <p:tav tm="100000">
                                          <p:val>
                                            <p:strVal val="#ppt_y"/>
                                          </p:val>
                                        </p:tav>
                                      </p:tavLst>
                                    </p:anim>
                                  </p:childTnLst>
                                </p:cTn>
                              </p:par>
                              <p:par>
                                <p:cTn id="113" presetID="2" presetClass="entr" presetSubtype="4" fill="hold" grpId="0" nodeType="withEffect">
                                  <p:stCondLst>
                                    <p:cond delay="0"/>
                                  </p:stCondLst>
                                  <p:childTnLst>
                                    <p:set>
                                      <p:cBhvr>
                                        <p:cTn id="114" dur="1" fill="hold">
                                          <p:stCondLst>
                                            <p:cond delay="0"/>
                                          </p:stCondLst>
                                        </p:cTn>
                                        <p:tgtEl>
                                          <p:spTgt spid="53"/>
                                        </p:tgtEl>
                                        <p:attrNameLst>
                                          <p:attrName>style.visibility</p:attrName>
                                        </p:attrNameLst>
                                      </p:cBhvr>
                                      <p:to>
                                        <p:strVal val="visible"/>
                                      </p:to>
                                    </p:set>
                                    <p:anim calcmode="lin" valueType="num">
                                      <p:cBhvr additive="base">
                                        <p:cTn id="115" dur="500" fill="hold"/>
                                        <p:tgtEl>
                                          <p:spTgt spid="53"/>
                                        </p:tgtEl>
                                        <p:attrNameLst>
                                          <p:attrName>ppt_x</p:attrName>
                                        </p:attrNameLst>
                                      </p:cBhvr>
                                      <p:tavLst>
                                        <p:tav tm="0">
                                          <p:val>
                                            <p:strVal val="#ppt_x"/>
                                          </p:val>
                                        </p:tav>
                                        <p:tav tm="100000">
                                          <p:val>
                                            <p:strVal val="#ppt_x"/>
                                          </p:val>
                                        </p:tav>
                                      </p:tavLst>
                                    </p:anim>
                                    <p:anim calcmode="lin" valueType="num">
                                      <p:cBhvr additive="base">
                                        <p:cTn id="116" dur="500" fill="hold"/>
                                        <p:tgtEl>
                                          <p:spTgt spid="53"/>
                                        </p:tgtEl>
                                        <p:attrNameLst>
                                          <p:attrName>ppt_y</p:attrName>
                                        </p:attrNameLst>
                                      </p:cBhvr>
                                      <p:tavLst>
                                        <p:tav tm="0">
                                          <p:val>
                                            <p:strVal val="1+#ppt_h/2"/>
                                          </p:val>
                                        </p:tav>
                                        <p:tav tm="100000">
                                          <p:val>
                                            <p:strVal val="#ppt_y"/>
                                          </p:val>
                                        </p:tav>
                                      </p:tavLst>
                                    </p:anim>
                                  </p:childTnLst>
                                </p:cTn>
                              </p:par>
                              <p:par>
                                <p:cTn id="117" presetID="2" presetClass="entr" presetSubtype="4" fill="hold" grpId="0" nodeType="withEffect">
                                  <p:stCondLst>
                                    <p:cond delay="0"/>
                                  </p:stCondLst>
                                  <p:childTnLst>
                                    <p:set>
                                      <p:cBhvr>
                                        <p:cTn id="118" dur="1" fill="hold">
                                          <p:stCondLst>
                                            <p:cond delay="0"/>
                                          </p:stCondLst>
                                        </p:cTn>
                                        <p:tgtEl>
                                          <p:spTgt spid="54"/>
                                        </p:tgtEl>
                                        <p:attrNameLst>
                                          <p:attrName>style.visibility</p:attrName>
                                        </p:attrNameLst>
                                      </p:cBhvr>
                                      <p:to>
                                        <p:strVal val="visible"/>
                                      </p:to>
                                    </p:set>
                                    <p:anim calcmode="lin" valueType="num">
                                      <p:cBhvr additive="base">
                                        <p:cTn id="119" dur="500" fill="hold"/>
                                        <p:tgtEl>
                                          <p:spTgt spid="54"/>
                                        </p:tgtEl>
                                        <p:attrNameLst>
                                          <p:attrName>ppt_x</p:attrName>
                                        </p:attrNameLst>
                                      </p:cBhvr>
                                      <p:tavLst>
                                        <p:tav tm="0">
                                          <p:val>
                                            <p:strVal val="#ppt_x"/>
                                          </p:val>
                                        </p:tav>
                                        <p:tav tm="100000">
                                          <p:val>
                                            <p:strVal val="#ppt_x"/>
                                          </p:val>
                                        </p:tav>
                                      </p:tavLst>
                                    </p:anim>
                                    <p:anim calcmode="lin" valueType="num">
                                      <p:cBhvr additive="base">
                                        <p:cTn id="120" dur="500" fill="hold"/>
                                        <p:tgtEl>
                                          <p:spTgt spid="54"/>
                                        </p:tgtEl>
                                        <p:attrNameLst>
                                          <p:attrName>ppt_y</p:attrName>
                                        </p:attrNameLst>
                                      </p:cBhvr>
                                      <p:tavLst>
                                        <p:tav tm="0">
                                          <p:val>
                                            <p:strVal val="1+#ppt_h/2"/>
                                          </p:val>
                                        </p:tav>
                                        <p:tav tm="100000">
                                          <p:val>
                                            <p:strVal val="#ppt_y"/>
                                          </p:val>
                                        </p:tav>
                                      </p:tavLst>
                                    </p:anim>
                                  </p:childTnLst>
                                </p:cTn>
                              </p:par>
                              <p:par>
                                <p:cTn id="121" presetID="2" presetClass="entr" presetSubtype="4" fill="hold" grpId="0" nodeType="withEffect">
                                  <p:stCondLst>
                                    <p:cond delay="0"/>
                                  </p:stCondLst>
                                  <p:childTnLst>
                                    <p:set>
                                      <p:cBhvr>
                                        <p:cTn id="122" dur="1" fill="hold">
                                          <p:stCondLst>
                                            <p:cond delay="0"/>
                                          </p:stCondLst>
                                        </p:cTn>
                                        <p:tgtEl>
                                          <p:spTgt spid="55"/>
                                        </p:tgtEl>
                                        <p:attrNameLst>
                                          <p:attrName>style.visibility</p:attrName>
                                        </p:attrNameLst>
                                      </p:cBhvr>
                                      <p:to>
                                        <p:strVal val="visible"/>
                                      </p:to>
                                    </p:set>
                                    <p:anim calcmode="lin" valueType="num">
                                      <p:cBhvr additive="base">
                                        <p:cTn id="123" dur="500" fill="hold"/>
                                        <p:tgtEl>
                                          <p:spTgt spid="55"/>
                                        </p:tgtEl>
                                        <p:attrNameLst>
                                          <p:attrName>ppt_x</p:attrName>
                                        </p:attrNameLst>
                                      </p:cBhvr>
                                      <p:tavLst>
                                        <p:tav tm="0">
                                          <p:val>
                                            <p:strVal val="#ppt_x"/>
                                          </p:val>
                                        </p:tav>
                                        <p:tav tm="100000">
                                          <p:val>
                                            <p:strVal val="#ppt_x"/>
                                          </p:val>
                                        </p:tav>
                                      </p:tavLst>
                                    </p:anim>
                                    <p:anim calcmode="lin" valueType="num">
                                      <p:cBhvr additive="base">
                                        <p:cTn id="124" dur="500" fill="hold"/>
                                        <p:tgtEl>
                                          <p:spTgt spid="55"/>
                                        </p:tgtEl>
                                        <p:attrNameLst>
                                          <p:attrName>ppt_y</p:attrName>
                                        </p:attrNameLst>
                                      </p:cBhvr>
                                      <p:tavLst>
                                        <p:tav tm="0">
                                          <p:val>
                                            <p:strVal val="1+#ppt_h/2"/>
                                          </p:val>
                                        </p:tav>
                                        <p:tav tm="100000">
                                          <p:val>
                                            <p:strVal val="#ppt_y"/>
                                          </p:val>
                                        </p:tav>
                                      </p:tavLst>
                                    </p:anim>
                                  </p:childTnLst>
                                </p:cTn>
                              </p:par>
                              <p:par>
                                <p:cTn id="125" presetID="2" presetClass="entr" presetSubtype="4" fill="hold" grpId="0" nodeType="withEffect">
                                  <p:stCondLst>
                                    <p:cond delay="0"/>
                                  </p:stCondLst>
                                  <p:childTnLst>
                                    <p:set>
                                      <p:cBhvr>
                                        <p:cTn id="126" dur="1" fill="hold">
                                          <p:stCondLst>
                                            <p:cond delay="0"/>
                                          </p:stCondLst>
                                        </p:cTn>
                                        <p:tgtEl>
                                          <p:spTgt spid="56"/>
                                        </p:tgtEl>
                                        <p:attrNameLst>
                                          <p:attrName>style.visibility</p:attrName>
                                        </p:attrNameLst>
                                      </p:cBhvr>
                                      <p:to>
                                        <p:strVal val="visible"/>
                                      </p:to>
                                    </p:set>
                                    <p:anim calcmode="lin" valueType="num">
                                      <p:cBhvr additive="base">
                                        <p:cTn id="127" dur="500" fill="hold"/>
                                        <p:tgtEl>
                                          <p:spTgt spid="56"/>
                                        </p:tgtEl>
                                        <p:attrNameLst>
                                          <p:attrName>ppt_x</p:attrName>
                                        </p:attrNameLst>
                                      </p:cBhvr>
                                      <p:tavLst>
                                        <p:tav tm="0">
                                          <p:val>
                                            <p:strVal val="#ppt_x"/>
                                          </p:val>
                                        </p:tav>
                                        <p:tav tm="100000">
                                          <p:val>
                                            <p:strVal val="#ppt_x"/>
                                          </p:val>
                                        </p:tav>
                                      </p:tavLst>
                                    </p:anim>
                                    <p:anim calcmode="lin" valueType="num">
                                      <p:cBhvr additive="base">
                                        <p:cTn id="128"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p:bldP spid="15" grpId="0"/>
      <p:bldP spid="16" grpId="0"/>
      <p:bldP spid="17" grpId="0"/>
      <p:bldP spid="18" grpId="0"/>
      <p:bldP spid="19" grpId="0"/>
      <p:bldP spid="20" grpId="0"/>
      <p:bldP spid="21" grpId="0"/>
      <p:bldP spid="22" grpId="0"/>
      <p:bldP spid="26" grpId="0" animBg="1"/>
      <p:bldP spid="27" grpId="0"/>
      <p:bldP spid="30" grpId="0"/>
      <p:bldP spid="31" grpId="0"/>
      <p:bldP spid="42" grpId="0"/>
      <p:bldP spid="43" grpId="0"/>
      <p:bldP spid="44" grpId="0" animBg="1"/>
      <p:bldP spid="45" grpId="0" animBg="1"/>
      <p:bldP spid="46" grpId="0"/>
      <p:bldP spid="47" grpId="0"/>
      <p:bldP spid="48" grpId="0"/>
      <p:bldP spid="49" grpId="0"/>
      <p:bldP spid="50" grpId="0"/>
      <p:bldP spid="51" grpId="0"/>
      <p:bldP spid="52" grpId="0"/>
      <p:bldP spid="53" grpId="0"/>
      <p:bldP spid="54" grpId="0"/>
      <p:bldP spid="55" grpId="0"/>
      <p:bldP spid="5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8F9FB"/>
        </a:solidFill>
        <a:effectLst/>
      </p:bgPr>
    </p:bg>
    <p:spTree>
      <p:nvGrpSpPr>
        <p:cNvPr id="1" name=""/>
        <p:cNvGrpSpPr/>
        <p:nvPr/>
      </p:nvGrpSpPr>
      <p:grpSpPr/>
      <p:sp>
        <p:nvSpPr>
          <p:cNvPr id="2" name="Rectangle 1"/>
          <p:cNvSpPr/>
          <p:nvPr/>
        </p:nvSpPr>
        <p:spPr>
          <a:xfrm>
            <a:off x="318" y="0"/>
            <a:ext cx="12191695" cy="73152"/>
          </a:xfrm>
          <a:prstGeom prst="rect">
            <a:avLst/>
          </a:prstGeom>
          <a:solidFill>
            <a:srgbClr val="1E3C7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p>
        </p:txBody>
      </p:sp>
      <p:sp>
        <p:nvSpPr>
          <p:cNvPr id="3" name="Rectangle 2"/>
          <p:cNvSpPr/>
          <p:nvPr/>
        </p:nvSpPr>
        <p:spPr>
          <a:xfrm>
            <a:off x="548958" y="502920"/>
            <a:ext cx="73152" cy="502920"/>
          </a:xfrm>
          <a:prstGeom prst="rect">
            <a:avLst/>
          </a:prstGeom>
          <a:solidFill>
            <a:srgbClr val="C41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p>
        </p:txBody>
      </p:sp>
      <p:sp>
        <p:nvSpPr>
          <p:cNvPr id="4" name="TextBox 3"/>
          <p:cNvSpPr txBox="1"/>
          <p:nvPr/>
        </p:nvSpPr>
        <p:spPr>
          <a:xfrm>
            <a:off x="777558" y="411480"/>
            <a:ext cx="9144000" cy="640080"/>
          </a:xfrm>
          <a:prstGeom prst="rect">
            <a:avLst/>
          </a:prstGeom>
          <a:noFill/>
        </p:spPr>
        <p:txBody>
          <a:bodyPr wrap="square" anchor="ctr"/>
          <a:lstStyle/>
          <a:p>
            <a:pPr algn="l" defTabSz="457200">
              <a:lnSpc>
                <a:spcPct val="130000"/>
              </a:lnSpc>
              <a:spcAft>
                <a:spcPts val="400"/>
              </a:spcAft>
            </a:pPr>
            <a:r>
              <a:rPr sz="2800" b="1">
                <a:solidFill>
                  <a:srgbClr val="1E3C72"/>
                </a:solidFill>
                <a:latin typeface="微软雅黑" panose="020B0503020204020204" charset="-122"/>
              </a:rPr>
              <a:t>统计</a:t>
            </a:r>
            <a:r>
              <a:rPr lang="zh-CN" sz="2800" b="1">
                <a:solidFill>
                  <a:srgbClr val="1E3C72"/>
                </a:solidFill>
                <a:latin typeface="微软雅黑" panose="020B0503020204020204" charset="-122"/>
              </a:rPr>
              <a:t>时间</a:t>
            </a:r>
            <a:r>
              <a:rPr sz="2800" b="1">
                <a:solidFill>
                  <a:srgbClr val="1E3C72"/>
                </a:solidFill>
                <a:latin typeface="微软雅黑" panose="020B0503020204020204" charset="-122"/>
              </a:rPr>
              <a:t>与对象</a:t>
            </a:r>
            <a:endParaRPr sz="2800" b="1">
              <a:solidFill>
                <a:srgbClr val="1E3C72"/>
              </a:solidFill>
              <a:latin typeface="微软雅黑" panose="020B0503020204020204" charset="-122"/>
            </a:endParaRPr>
          </a:p>
        </p:txBody>
      </p:sp>
      <p:sp>
        <p:nvSpPr>
          <p:cNvPr id="5" name="TextBox 4"/>
          <p:cNvSpPr txBox="1"/>
          <p:nvPr/>
        </p:nvSpPr>
        <p:spPr>
          <a:xfrm>
            <a:off x="777558" y="1005840"/>
            <a:ext cx="9144000" cy="365760"/>
          </a:xfrm>
          <a:prstGeom prst="rect">
            <a:avLst/>
          </a:prstGeom>
          <a:noFill/>
        </p:spPr>
        <p:txBody>
          <a:bodyPr wrap="square" anchor="ctr"/>
          <a:lstStyle/>
          <a:p>
            <a:pPr algn="l" defTabSz="457200">
              <a:lnSpc>
                <a:spcPct val="130000"/>
              </a:lnSpc>
              <a:spcAft>
                <a:spcPts val="400"/>
              </a:spcAft>
            </a:pPr>
            <a:r>
              <a:rPr lang="zh-CN" altLang="en-US" sz="1400" b="0">
                <a:solidFill>
                  <a:srgbClr val="6B7280"/>
                </a:solidFill>
                <a:latin typeface="微软雅黑" panose="020B0503020204020204" charset="-122"/>
              </a:rPr>
              <a:t>数据截止时间、</a:t>
            </a:r>
            <a:r>
              <a:rPr sz="1400" b="0">
                <a:solidFill>
                  <a:srgbClr val="6B7280"/>
                </a:solidFill>
                <a:latin typeface="微软雅黑" panose="020B0503020204020204" charset="-122"/>
              </a:rPr>
              <a:t>哪些学校和教育机构需要填报？</a:t>
            </a:r>
            <a:endParaRPr sz="1400" b="0">
              <a:solidFill>
                <a:srgbClr val="6B7280"/>
              </a:solidFill>
              <a:latin typeface="微软雅黑" panose="020B0503020204020204" charset="-122"/>
            </a:endParaRPr>
          </a:p>
        </p:txBody>
      </p:sp>
      <p:sp>
        <p:nvSpPr>
          <p:cNvPr id="7" name="Rectangle 6"/>
          <p:cNvSpPr/>
          <p:nvPr/>
        </p:nvSpPr>
        <p:spPr>
          <a:xfrm>
            <a:off x="548958" y="1417320"/>
            <a:ext cx="11091672" cy="13716"/>
          </a:xfrm>
          <a:prstGeom prst="rect">
            <a:avLst/>
          </a:prstGeom>
          <a:solidFill>
            <a:srgbClr val="1E3C7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p>
        </p:txBody>
      </p:sp>
      <p:sp>
        <p:nvSpPr>
          <p:cNvPr id="10" name="Rectangle 9"/>
          <p:cNvSpPr/>
          <p:nvPr/>
        </p:nvSpPr>
        <p:spPr>
          <a:xfrm>
            <a:off x="549275" y="1737360"/>
            <a:ext cx="6134100" cy="4954905"/>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p>
        </p:txBody>
      </p:sp>
      <p:sp>
        <p:nvSpPr>
          <p:cNvPr id="11" name="Rectangle 10"/>
          <p:cNvSpPr/>
          <p:nvPr/>
        </p:nvSpPr>
        <p:spPr>
          <a:xfrm>
            <a:off x="549275" y="1737360"/>
            <a:ext cx="6073140" cy="563880"/>
          </a:xfrm>
          <a:prstGeom prst="rect">
            <a:avLst/>
          </a:prstGeom>
          <a:solidFill>
            <a:srgbClr val="1E3C7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p>
        </p:txBody>
      </p:sp>
      <p:sp>
        <p:nvSpPr>
          <p:cNvPr id="12" name="TextBox 11"/>
          <p:cNvSpPr txBox="1"/>
          <p:nvPr/>
        </p:nvSpPr>
        <p:spPr>
          <a:xfrm>
            <a:off x="686753" y="1797050"/>
            <a:ext cx="3657600" cy="411480"/>
          </a:xfrm>
          <a:prstGeom prst="rect">
            <a:avLst/>
          </a:prstGeom>
          <a:noFill/>
        </p:spPr>
        <p:txBody>
          <a:bodyPr wrap="square" anchor="ctr"/>
          <a:lstStyle/>
          <a:p>
            <a:pPr algn="ctr" defTabSz="457200">
              <a:lnSpc>
                <a:spcPct val="130000"/>
              </a:lnSpc>
              <a:spcAft>
                <a:spcPts val="400"/>
              </a:spcAft>
            </a:pPr>
            <a:r>
              <a:rPr lang="zh-CN" altLang="en-US" sz="1800" b="1">
                <a:solidFill>
                  <a:srgbClr val="FFFFFF"/>
                </a:solidFill>
                <a:latin typeface="微软雅黑" panose="020B0503020204020204" charset="-122"/>
              </a:rPr>
              <a:t>调查时间</a:t>
            </a:r>
            <a:endParaRPr lang="zh-CN" altLang="en-US" sz="1800" b="1">
              <a:solidFill>
                <a:srgbClr val="FFFFFF"/>
              </a:solidFill>
              <a:latin typeface="微软雅黑" panose="020B0503020204020204" charset="-122"/>
            </a:endParaRPr>
          </a:p>
        </p:txBody>
      </p:sp>
      <p:sp>
        <p:nvSpPr>
          <p:cNvPr id="13" name="TextBox 12"/>
          <p:cNvSpPr txBox="1"/>
          <p:nvPr/>
        </p:nvSpPr>
        <p:spPr>
          <a:xfrm>
            <a:off x="823595" y="2423160"/>
            <a:ext cx="5798185" cy="4268470"/>
          </a:xfrm>
          <a:prstGeom prst="rect">
            <a:avLst/>
          </a:prstGeom>
          <a:noFill/>
        </p:spPr>
        <p:txBody>
          <a:bodyPr wrap="square" anchor="t"/>
          <a:lstStyle/>
          <a:p>
            <a:pPr algn="l" defTabSz="457200">
              <a:lnSpc>
                <a:spcPct val="140000"/>
              </a:lnSpc>
              <a:spcAft>
                <a:spcPts val="400"/>
              </a:spcAft>
            </a:pPr>
            <a:r>
              <a:rPr lang="en-US" altLang="zh-CN" b="1">
                <a:solidFill>
                  <a:srgbClr val="2B2F36"/>
                </a:solidFill>
                <a:latin typeface="微软雅黑" panose="020B0503020204020204" charset="-122"/>
              </a:rPr>
              <a:t>1.</a:t>
            </a:r>
            <a:r>
              <a:rPr lang="zh-CN" altLang="en-US" b="1">
                <a:solidFill>
                  <a:srgbClr val="2B2F36"/>
                </a:solidFill>
                <a:latin typeface="微软雅黑" panose="020B0503020204020204" charset="-122"/>
              </a:rPr>
              <a:t>年度调查</a:t>
            </a:r>
            <a:endParaRPr lang="zh-CN" altLang="en-US" b="1">
              <a:solidFill>
                <a:srgbClr val="2B2F36"/>
              </a:solidFill>
              <a:latin typeface="微软雅黑" panose="020B0503020204020204" charset="-122"/>
            </a:endParaRPr>
          </a:p>
          <a:p>
            <a:pPr algn="l" defTabSz="457200">
              <a:lnSpc>
                <a:spcPct val="140000"/>
              </a:lnSpc>
              <a:spcAft>
                <a:spcPts val="400"/>
              </a:spcAft>
            </a:pPr>
            <a:r>
              <a:rPr lang="zh-CN" altLang="en-US" sz="1600" b="1">
                <a:solidFill>
                  <a:srgbClr val="2B2F36"/>
                </a:solidFill>
                <a:latin typeface="微软雅黑" panose="020B0503020204020204" charset="-122"/>
              </a:rPr>
              <a:t>时点指标</a:t>
            </a:r>
            <a:r>
              <a:rPr lang="zh-CN" altLang="en-US" sz="1600" b="0">
                <a:solidFill>
                  <a:srgbClr val="2B2F36"/>
                </a:solidFill>
                <a:latin typeface="微软雅黑" panose="020B0503020204020204" charset="-122"/>
              </a:rPr>
              <a:t>：</a:t>
            </a:r>
            <a:r>
              <a:rPr lang="zh-CN" altLang="en-US" sz="1600" b="1">
                <a:solidFill>
                  <a:srgbClr val="FF0000"/>
                </a:solidFill>
                <a:latin typeface="微软雅黑" panose="020B0503020204020204" charset="-122"/>
              </a:rPr>
              <a:t>本学年初（</a:t>
            </a:r>
            <a:r>
              <a:rPr lang="en-US" altLang="zh-CN" sz="1600" b="1">
                <a:solidFill>
                  <a:srgbClr val="FF0000"/>
                </a:solidFill>
                <a:latin typeface="微软雅黑" panose="020B0503020204020204" charset="-122"/>
              </a:rPr>
              <a:t>9</a:t>
            </a:r>
            <a:r>
              <a:rPr lang="zh-CN" altLang="en-US" sz="1600" b="1">
                <a:solidFill>
                  <a:srgbClr val="FF0000"/>
                </a:solidFill>
                <a:latin typeface="微软雅黑" panose="020B0503020204020204" charset="-122"/>
              </a:rPr>
              <a:t>月</a:t>
            </a:r>
            <a:r>
              <a:rPr lang="en-US" altLang="zh-CN" sz="1600" b="1">
                <a:solidFill>
                  <a:srgbClr val="FF0000"/>
                </a:solidFill>
                <a:latin typeface="微软雅黑" panose="020B0503020204020204" charset="-122"/>
              </a:rPr>
              <a:t>1</a:t>
            </a:r>
            <a:r>
              <a:rPr lang="zh-CN" altLang="en-US" sz="1600" b="1">
                <a:solidFill>
                  <a:srgbClr val="FF0000"/>
                </a:solidFill>
                <a:latin typeface="微软雅黑" panose="020B0503020204020204" charset="-122"/>
              </a:rPr>
              <a:t>日起）的数据</a:t>
            </a:r>
            <a:r>
              <a:rPr lang="zh-CN" altLang="en-US" sz="1600" b="0">
                <a:solidFill>
                  <a:srgbClr val="2B2F36"/>
                </a:solidFill>
                <a:latin typeface="微软雅黑" panose="020B0503020204020204" charset="-122"/>
              </a:rPr>
              <a:t>，如在校生数、教职工数、占地面积、固定资产总值等；</a:t>
            </a:r>
            <a:endParaRPr lang="zh-CN" altLang="en-US" sz="1600" b="0">
              <a:solidFill>
                <a:srgbClr val="2B2F36"/>
              </a:solidFill>
              <a:latin typeface="微软雅黑" panose="020B0503020204020204" charset="-122"/>
            </a:endParaRPr>
          </a:p>
          <a:p>
            <a:pPr algn="l" defTabSz="457200">
              <a:lnSpc>
                <a:spcPct val="140000"/>
              </a:lnSpc>
              <a:spcAft>
                <a:spcPts val="400"/>
              </a:spcAft>
            </a:pPr>
            <a:r>
              <a:rPr lang="zh-CN" altLang="en-US" sz="1600" b="1">
                <a:solidFill>
                  <a:srgbClr val="2B2F36"/>
                </a:solidFill>
                <a:latin typeface="微软雅黑" panose="020B0503020204020204" charset="-122"/>
              </a:rPr>
              <a:t>时期指标</a:t>
            </a:r>
            <a:r>
              <a:rPr lang="zh-CN" altLang="en-US" sz="1600" b="0">
                <a:solidFill>
                  <a:srgbClr val="2B2F36"/>
                </a:solidFill>
                <a:latin typeface="微软雅黑" panose="020B0503020204020204" charset="-122"/>
              </a:rPr>
              <a:t>：</a:t>
            </a:r>
            <a:r>
              <a:rPr lang="zh-CN" altLang="en-US" sz="1600" b="1">
                <a:solidFill>
                  <a:srgbClr val="FF0000"/>
                </a:solidFill>
                <a:latin typeface="微软雅黑" panose="020B0503020204020204" charset="-122"/>
              </a:rPr>
              <a:t>上学年初至学年末（上年</a:t>
            </a:r>
            <a:r>
              <a:rPr lang="en-US" altLang="zh-CN" sz="1600" b="1">
                <a:solidFill>
                  <a:srgbClr val="FF0000"/>
                </a:solidFill>
                <a:latin typeface="微软雅黑" panose="020B0503020204020204" charset="-122"/>
              </a:rPr>
              <a:t>9</a:t>
            </a:r>
            <a:r>
              <a:rPr lang="zh-CN" altLang="en-US" sz="1600" b="1">
                <a:solidFill>
                  <a:srgbClr val="FF0000"/>
                </a:solidFill>
                <a:latin typeface="微软雅黑" panose="020B0503020204020204" charset="-122"/>
              </a:rPr>
              <a:t>月</a:t>
            </a:r>
            <a:r>
              <a:rPr lang="en-US" altLang="zh-CN" sz="1600" b="1">
                <a:solidFill>
                  <a:srgbClr val="FF0000"/>
                </a:solidFill>
                <a:latin typeface="微软雅黑" panose="020B0503020204020204" charset="-122"/>
              </a:rPr>
              <a:t>1</a:t>
            </a:r>
            <a:r>
              <a:rPr lang="zh-CN" altLang="en-US" sz="1600" b="1">
                <a:solidFill>
                  <a:srgbClr val="FF0000"/>
                </a:solidFill>
                <a:latin typeface="微软雅黑" panose="020B0503020204020204" charset="-122"/>
              </a:rPr>
              <a:t>日至本年</a:t>
            </a:r>
            <a:r>
              <a:rPr lang="en-US" altLang="zh-CN" sz="1600" b="1">
                <a:solidFill>
                  <a:srgbClr val="FF0000"/>
                </a:solidFill>
                <a:latin typeface="微软雅黑" panose="020B0503020204020204" charset="-122"/>
              </a:rPr>
              <a:t>8</a:t>
            </a:r>
            <a:r>
              <a:rPr lang="zh-CN" altLang="en-US" sz="1600" b="1">
                <a:solidFill>
                  <a:srgbClr val="FF0000"/>
                </a:solidFill>
                <a:latin typeface="微软雅黑" panose="020B0503020204020204" charset="-122"/>
              </a:rPr>
              <a:t>月</a:t>
            </a:r>
            <a:r>
              <a:rPr lang="en-US" altLang="zh-CN" sz="1600" b="1">
                <a:solidFill>
                  <a:srgbClr val="FF0000"/>
                </a:solidFill>
                <a:latin typeface="微软雅黑" panose="020B0503020204020204" charset="-122"/>
              </a:rPr>
              <a:t>31</a:t>
            </a:r>
            <a:r>
              <a:rPr lang="zh-CN" altLang="en-US" sz="1600" b="1">
                <a:solidFill>
                  <a:srgbClr val="FF0000"/>
                </a:solidFill>
                <a:latin typeface="微软雅黑" panose="020B0503020204020204" charset="-122"/>
              </a:rPr>
              <a:t>日）</a:t>
            </a:r>
            <a:r>
              <a:rPr lang="zh-CN" altLang="en-US" sz="1600" b="0">
                <a:solidFill>
                  <a:srgbClr val="2B2F36"/>
                </a:solidFill>
                <a:latin typeface="微软雅黑" panose="020B0503020204020204" charset="-122"/>
              </a:rPr>
              <a:t>的数据，如毕业生数、复学学生数等。</a:t>
            </a:r>
            <a:endParaRPr lang="en-US" altLang="zh-CN" sz="1600" b="0">
              <a:solidFill>
                <a:srgbClr val="2B2F36"/>
              </a:solidFill>
              <a:latin typeface="微软雅黑" panose="020B0503020204020204" charset="-122"/>
            </a:endParaRPr>
          </a:p>
          <a:p>
            <a:pPr algn="l" defTabSz="457200">
              <a:lnSpc>
                <a:spcPct val="140000"/>
              </a:lnSpc>
              <a:spcAft>
                <a:spcPts val="400"/>
              </a:spcAft>
            </a:pPr>
            <a:r>
              <a:rPr lang="en-US" altLang="zh-CN" sz="1600" b="1">
                <a:solidFill>
                  <a:srgbClr val="2B2F36"/>
                </a:solidFill>
                <a:latin typeface="微软雅黑" panose="020B0503020204020204" charset="-122"/>
              </a:rPr>
              <a:t>2.</a:t>
            </a:r>
            <a:r>
              <a:rPr lang="zh-CN" altLang="en-US" sz="1600" b="1">
                <a:solidFill>
                  <a:srgbClr val="2B2F36"/>
                </a:solidFill>
                <a:latin typeface="微软雅黑" panose="020B0503020204020204" charset="-122"/>
              </a:rPr>
              <a:t>季度调查</a:t>
            </a:r>
            <a:endParaRPr lang="zh-CN" altLang="en-US" sz="1600" b="1">
              <a:solidFill>
                <a:srgbClr val="2B2F36"/>
              </a:solidFill>
              <a:latin typeface="微软雅黑" panose="020B0503020204020204" charset="-122"/>
            </a:endParaRPr>
          </a:p>
          <a:p>
            <a:pPr algn="l" defTabSz="457200">
              <a:lnSpc>
                <a:spcPct val="140000"/>
              </a:lnSpc>
              <a:spcAft>
                <a:spcPts val="400"/>
              </a:spcAft>
            </a:pPr>
            <a:r>
              <a:rPr lang="zh-CN" altLang="en-US" sz="1600" b="0">
                <a:solidFill>
                  <a:srgbClr val="2B2F36"/>
                </a:solidFill>
                <a:latin typeface="微软雅黑" panose="020B0503020204020204" charset="-122"/>
              </a:rPr>
              <a:t>第一季度：</a:t>
            </a:r>
            <a:r>
              <a:rPr lang="en-US" altLang="zh-CN" sz="1600" b="0">
                <a:solidFill>
                  <a:srgbClr val="2B2F36"/>
                </a:solidFill>
                <a:latin typeface="微软雅黑" panose="020B0503020204020204" charset="-122"/>
              </a:rPr>
              <a:t>1</a:t>
            </a:r>
            <a:r>
              <a:rPr lang="zh-CN" altLang="en-US" sz="1600" b="0">
                <a:solidFill>
                  <a:srgbClr val="2B2F36"/>
                </a:solidFill>
                <a:latin typeface="微软雅黑" panose="020B0503020204020204" charset="-122"/>
              </a:rPr>
              <a:t>月</a:t>
            </a:r>
            <a:r>
              <a:rPr lang="en-US" altLang="zh-CN" sz="1600" b="0">
                <a:solidFill>
                  <a:srgbClr val="2B2F36"/>
                </a:solidFill>
                <a:latin typeface="微软雅黑" panose="020B0503020204020204" charset="-122"/>
              </a:rPr>
              <a:t>1</a:t>
            </a:r>
            <a:r>
              <a:rPr lang="zh-CN" altLang="en-US" sz="1600" b="0">
                <a:solidFill>
                  <a:srgbClr val="2B2F36"/>
                </a:solidFill>
                <a:latin typeface="微软雅黑" panose="020B0503020204020204" charset="-122"/>
              </a:rPr>
              <a:t>日</a:t>
            </a:r>
            <a:r>
              <a:rPr lang="en-US" altLang="zh-CN" sz="1600" b="0">
                <a:solidFill>
                  <a:srgbClr val="2B2F36"/>
                </a:solidFill>
                <a:latin typeface="微软雅黑" panose="020B0503020204020204" charset="-122"/>
              </a:rPr>
              <a:t>-3</a:t>
            </a:r>
            <a:r>
              <a:rPr lang="zh-CN" altLang="en-US" sz="1600" b="0">
                <a:solidFill>
                  <a:srgbClr val="2B2F36"/>
                </a:solidFill>
                <a:latin typeface="微软雅黑" panose="020B0503020204020204" charset="-122"/>
              </a:rPr>
              <a:t>月</a:t>
            </a:r>
            <a:r>
              <a:rPr lang="en-US" altLang="zh-CN" sz="1600" b="0">
                <a:solidFill>
                  <a:srgbClr val="2B2F36"/>
                </a:solidFill>
                <a:latin typeface="微软雅黑" panose="020B0503020204020204" charset="-122"/>
              </a:rPr>
              <a:t>31</a:t>
            </a:r>
            <a:r>
              <a:rPr lang="zh-CN" altLang="en-US" sz="1600" b="0">
                <a:solidFill>
                  <a:srgbClr val="2B2F36"/>
                </a:solidFill>
                <a:latin typeface="微软雅黑" panose="020B0503020204020204" charset="-122"/>
              </a:rPr>
              <a:t>日；</a:t>
            </a:r>
            <a:r>
              <a:rPr lang="en-US" altLang="zh-CN" sz="1600" b="0">
                <a:solidFill>
                  <a:srgbClr val="2B2F36"/>
                </a:solidFill>
                <a:latin typeface="微软雅黑" panose="020B0503020204020204" charset="-122"/>
              </a:rPr>
              <a:t>	</a:t>
            </a:r>
            <a:r>
              <a:rPr lang="zh-CN" altLang="en-US" sz="1600" b="0">
                <a:solidFill>
                  <a:srgbClr val="2B2F36"/>
                </a:solidFill>
                <a:latin typeface="微软雅黑" panose="020B0503020204020204" charset="-122"/>
              </a:rPr>
              <a:t>第二季度为</a:t>
            </a:r>
            <a:r>
              <a:rPr lang="en-US" altLang="zh-CN" sz="1600" b="0">
                <a:solidFill>
                  <a:srgbClr val="2B2F36"/>
                </a:solidFill>
                <a:latin typeface="微软雅黑" panose="020B0503020204020204" charset="-122"/>
              </a:rPr>
              <a:t>4</a:t>
            </a:r>
            <a:r>
              <a:rPr lang="zh-CN" altLang="en-US" sz="1600" b="0">
                <a:solidFill>
                  <a:srgbClr val="2B2F36"/>
                </a:solidFill>
                <a:latin typeface="微软雅黑" panose="020B0503020204020204" charset="-122"/>
              </a:rPr>
              <a:t>月</a:t>
            </a:r>
            <a:r>
              <a:rPr lang="en-US" altLang="zh-CN" sz="1600" b="0">
                <a:solidFill>
                  <a:srgbClr val="2B2F36"/>
                </a:solidFill>
                <a:latin typeface="微软雅黑" panose="020B0503020204020204" charset="-122"/>
              </a:rPr>
              <a:t>1</a:t>
            </a:r>
            <a:r>
              <a:rPr lang="zh-CN" altLang="en-US" sz="1600" b="0">
                <a:solidFill>
                  <a:srgbClr val="2B2F36"/>
                </a:solidFill>
                <a:latin typeface="微软雅黑" panose="020B0503020204020204" charset="-122"/>
              </a:rPr>
              <a:t>日</a:t>
            </a:r>
            <a:r>
              <a:rPr lang="en-US" altLang="zh-CN" sz="1600" b="0">
                <a:solidFill>
                  <a:srgbClr val="2B2F36"/>
                </a:solidFill>
                <a:latin typeface="微软雅黑" panose="020B0503020204020204" charset="-122"/>
              </a:rPr>
              <a:t>-6</a:t>
            </a:r>
            <a:r>
              <a:rPr lang="zh-CN" altLang="en-US" sz="1600" b="0">
                <a:solidFill>
                  <a:srgbClr val="2B2F36"/>
                </a:solidFill>
                <a:latin typeface="微软雅黑" panose="020B0503020204020204" charset="-122"/>
              </a:rPr>
              <a:t>月</a:t>
            </a:r>
            <a:r>
              <a:rPr lang="en-US" altLang="zh-CN" sz="1600" b="0">
                <a:solidFill>
                  <a:srgbClr val="2B2F36"/>
                </a:solidFill>
                <a:latin typeface="微软雅黑" panose="020B0503020204020204" charset="-122"/>
              </a:rPr>
              <a:t>30</a:t>
            </a:r>
            <a:r>
              <a:rPr lang="zh-CN" altLang="en-US" sz="1600" b="0">
                <a:solidFill>
                  <a:srgbClr val="2B2F36"/>
                </a:solidFill>
                <a:latin typeface="微软雅黑" panose="020B0503020204020204" charset="-122"/>
              </a:rPr>
              <a:t>日；</a:t>
            </a:r>
            <a:endParaRPr lang="zh-CN" altLang="en-US" sz="1600" b="0">
              <a:solidFill>
                <a:srgbClr val="2B2F36"/>
              </a:solidFill>
              <a:latin typeface="微软雅黑" panose="020B0503020204020204" charset="-122"/>
            </a:endParaRPr>
          </a:p>
          <a:p>
            <a:pPr algn="l" defTabSz="457200">
              <a:lnSpc>
                <a:spcPct val="140000"/>
              </a:lnSpc>
              <a:spcAft>
                <a:spcPts val="400"/>
              </a:spcAft>
            </a:pPr>
            <a:r>
              <a:rPr lang="zh-CN" altLang="en-US" sz="1600" b="0">
                <a:solidFill>
                  <a:srgbClr val="2B2F36"/>
                </a:solidFill>
                <a:latin typeface="微软雅黑" panose="020B0503020204020204" charset="-122"/>
              </a:rPr>
              <a:t>第三季度：同年报数据；</a:t>
            </a:r>
            <a:r>
              <a:rPr lang="en-US" altLang="zh-CN" sz="1600" b="0">
                <a:solidFill>
                  <a:srgbClr val="2B2F36"/>
                </a:solidFill>
                <a:latin typeface="微软雅黑" panose="020B0503020204020204" charset="-122"/>
              </a:rPr>
              <a:t>		</a:t>
            </a:r>
            <a:r>
              <a:rPr lang="zh-CN" altLang="en-US" sz="1600" b="0">
                <a:solidFill>
                  <a:srgbClr val="2B2F36"/>
                </a:solidFill>
                <a:latin typeface="微软雅黑" panose="020B0503020204020204" charset="-122"/>
              </a:rPr>
              <a:t>第四季度为</a:t>
            </a:r>
            <a:r>
              <a:rPr lang="en-US" altLang="zh-CN" sz="1600" b="0">
                <a:solidFill>
                  <a:srgbClr val="2B2F36"/>
                </a:solidFill>
                <a:latin typeface="微软雅黑" panose="020B0503020204020204" charset="-122"/>
              </a:rPr>
              <a:t>10</a:t>
            </a:r>
            <a:r>
              <a:rPr lang="zh-CN" altLang="en-US" sz="1600" b="0">
                <a:solidFill>
                  <a:srgbClr val="2B2F36"/>
                </a:solidFill>
                <a:latin typeface="微软雅黑" panose="020B0503020204020204" charset="-122"/>
              </a:rPr>
              <a:t>月</a:t>
            </a:r>
            <a:r>
              <a:rPr lang="en-US" altLang="zh-CN" sz="1600" b="0">
                <a:solidFill>
                  <a:srgbClr val="2B2F36"/>
                </a:solidFill>
                <a:latin typeface="微软雅黑" panose="020B0503020204020204" charset="-122"/>
              </a:rPr>
              <a:t>1</a:t>
            </a:r>
            <a:r>
              <a:rPr lang="zh-CN" altLang="en-US" sz="1600" b="0">
                <a:solidFill>
                  <a:srgbClr val="2B2F36"/>
                </a:solidFill>
                <a:latin typeface="微软雅黑" panose="020B0503020204020204" charset="-122"/>
              </a:rPr>
              <a:t>日</a:t>
            </a:r>
            <a:r>
              <a:rPr lang="en-US" altLang="zh-CN" sz="1600" b="0">
                <a:solidFill>
                  <a:srgbClr val="2B2F36"/>
                </a:solidFill>
                <a:latin typeface="微软雅黑" panose="020B0503020204020204" charset="-122"/>
              </a:rPr>
              <a:t>-12</a:t>
            </a:r>
            <a:r>
              <a:rPr lang="zh-CN" altLang="en-US" sz="1600" b="0">
                <a:solidFill>
                  <a:srgbClr val="2B2F36"/>
                </a:solidFill>
                <a:latin typeface="微软雅黑" panose="020B0503020204020204" charset="-122"/>
              </a:rPr>
              <a:t>月</a:t>
            </a:r>
            <a:r>
              <a:rPr lang="en-US" altLang="zh-CN" sz="1600" b="0">
                <a:solidFill>
                  <a:srgbClr val="2B2F36"/>
                </a:solidFill>
                <a:latin typeface="微软雅黑" panose="020B0503020204020204" charset="-122"/>
              </a:rPr>
              <a:t>31</a:t>
            </a:r>
            <a:r>
              <a:rPr lang="zh-CN" altLang="en-US" sz="1600" b="0">
                <a:solidFill>
                  <a:srgbClr val="2B2F36"/>
                </a:solidFill>
                <a:latin typeface="微软雅黑" panose="020B0503020204020204" charset="-122"/>
              </a:rPr>
              <a:t>日。</a:t>
            </a:r>
            <a:endParaRPr lang="zh-CN" altLang="en-US" sz="1600" b="0">
              <a:solidFill>
                <a:srgbClr val="2B2F36"/>
              </a:solidFill>
              <a:latin typeface="微软雅黑" panose="020B0503020204020204" charset="-122"/>
            </a:endParaRPr>
          </a:p>
          <a:p>
            <a:pPr algn="l" defTabSz="457200">
              <a:lnSpc>
                <a:spcPct val="140000"/>
              </a:lnSpc>
              <a:spcAft>
                <a:spcPts val="400"/>
              </a:spcAft>
            </a:pPr>
            <a:endParaRPr lang="en-US" altLang="zh-CN" sz="1600" b="0">
              <a:solidFill>
                <a:srgbClr val="2B2F36"/>
              </a:solidFill>
              <a:latin typeface="微软雅黑" panose="020B0503020204020204" charset="-122"/>
            </a:endParaRPr>
          </a:p>
          <a:p>
            <a:pPr algn="l" defTabSz="457200">
              <a:lnSpc>
                <a:spcPct val="140000"/>
              </a:lnSpc>
              <a:spcAft>
                <a:spcPts val="400"/>
              </a:spcAft>
            </a:pPr>
            <a:r>
              <a:rPr lang="en-US" altLang="zh-CN" sz="1600" b="0">
                <a:solidFill>
                  <a:srgbClr val="2B2F36"/>
                </a:solidFill>
                <a:latin typeface="微软雅黑" panose="020B0503020204020204" charset="-122"/>
              </a:rPr>
              <a:t>*</a:t>
            </a:r>
            <a:r>
              <a:rPr lang="zh-CN" altLang="en-US" sz="1600" b="0">
                <a:solidFill>
                  <a:srgbClr val="2B2F36"/>
                </a:solidFill>
                <a:latin typeface="微软雅黑" panose="020B0503020204020204" charset="-122"/>
              </a:rPr>
              <a:t>《各级各类学校基本建设完成情况表》调查时期为上年度</a:t>
            </a:r>
            <a:r>
              <a:rPr lang="en-US" altLang="zh-CN" sz="1600" b="0">
                <a:solidFill>
                  <a:srgbClr val="2B2F36"/>
                </a:solidFill>
                <a:latin typeface="微软雅黑" panose="020B0503020204020204" charset="-122"/>
              </a:rPr>
              <a:t>1</a:t>
            </a:r>
            <a:r>
              <a:rPr lang="zh-CN" altLang="en-US" sz="1600" b="0">
                <a:solidFill>
                  <a:srgbClr val="2B2F36"/>
                </a:solidFill>
                <a:latin typeface="微软雅黑" panose="020B0503020204020204" charset="-122"/>
              </a:rPr>
              <a:t>月</a:t>
            </a:r>
            <a:r>
              <a:rPr lang="en-US" altLang="zh-CN" sz="1600" b="0">
                <a:solidFill>
                  <a:srgbClr val="2B2F36"/>
                </a:solidFill>
                <a:latin typeface="微软雅黑" panose="020B0503020204020204" charset="-122"/>
              </a:rPr>
              <a:t>1</a:t>
            </a:r>
            <a:r>
              <a:rPr lang="zh-CN" altLang="en-US" sz="1600" b="0">
                <a:solidFill>
                  <a:srgbClr val="2B2F36"/>
                </a:solidFill>
                <a:latin typeface="微软雅黑" panose="020B0503020204020204" charset="-122"/>
              </a:rPr>
              <a:t>日</a:t>
            </a:r>
            <a:r>
              <a:rPr lang="en-US" altLang="zh-CN" sz="1600" b="0">
                <a:solidFill>
                  <a:srgbClr val="2B2F36"/>
                </a:solidFill>
                <a:latin typeface="微软雅黑" panose="020B0503020204020204" charset="-122"/>
              </a:rPr>
              <a:t>—12</a:t>
            </a:r>
            <a:r>
              <a:rPr lang="zh-CN" altLang="en-US" sz="1600" b="0">
                <a:solidFill>
                  <a:srgbClr val="2B2F36"/>
                </a:solidFill>
                <a:latin typeface="微软雅黑" panose="020B0503020204020204" charset="-122"/>
              </a:rPr>
              <a:t>月</a:t>
            </a:r>
            <a:r>
              <a:rPr lang="en-US" altLang="zh-CN" sz="1600" b="0">
                <a:solidFill>
                  <a:srgbClr val="2B2F36"/>
                </a:solidFill>
                <a:latin typeface="微软雅黑" panose="020B0503020204020204" charset="-122"/>
              </a:rPr>
              <a:t>31</a:t>
            </a:r>
            <a:r>
              <a:rPr lang="zh-CN" altLang="en-US" sz="1600" b="0">
                <a:solidFill>
                  <a:srgbClr val="2B2F36"/>
                </a:solidFill>
                <a:latin typeface="微软雅黑" panose="020B0503020204020204" charset="-122"/>
              </a:rPr>
              <a:t>日</a:t>
            </a:r>
            <a:endParaRPr lang="zh-CN" altLang="en-US" sz="1600" b="0">
              <a:solidFill>
                <a:srgbClr val="2B2F36"/>
              </a:solidFill>
              <a:latin typeface="微软雅黑" panose="020B0503020204020204" charset="-122"/>
            </a:endParaRPr>
          </a:p>
        </p:txBody>
      </p:sp>
      <p:graphicFrame>
        <p:nvGraphicFramePr>
          <p:cNvPr id="16" name="Table 15"/>
          <p:cNvGraphicFramePr>
            <a:graphicFrameLocks noGrp="1"/>
          </p:cNvGraphicFramePr>
          <p:nvPr>
            <p:custDataLst>
              <p:tags r:id="rId1"/>
            </p:custDataLst>
          </p:nvPr>
        </p:nvGraphicFramePr>
        <p:xfrm>
          <a:off x="7180580" y="1797050"/>
          <a:ext cx="4233545" cy="3000375"/>
        </p:xfrm>
        <a:graphic>
          <a:graphicData uri="http://schemas.openxmlformats.org/drawingml/2006/table">
            <a:tbl>
              <a:tblPr firstRow="1" bandRow="1">
                <a:tableStyleId>{5C22544A-7EE6-4342-B048-85BDC9FD1C3A}</a:tableStyleId>
              </a:tblPr>
              <a:tblGrid>
                <a:gridCol w="4233545"/>
              </a:tblGrid>
              <a:tr h="393700">
                <a:tc>
                  <a:txBody>
                    <a:bodyPr/>
                    <a:lstStyle/>
                    <a:p>
                      <a:pPr algn="ctr"/>
                      <a:r>
                        <a:rPr lang="zh-CN" altLang="en-US" sz="1800" b="1">
                          <a:solidFill>
                            <a:srgbClr val="FFFFFF"/>
                          </a:solidFill>
                          <a:latin typeface="微软雅黑" panose="020B0503020204020204" charset="-122"/>
                        </a:rPr>
                        <a:t>调查对象</a:t>
                      </a:r>
                      <a:endParaRPr lang="zh-CN" altLang="en-US" sz="1800" b="1">
                        <a:solidFill>
                          <a:srgbClr val="FFFFFF"/>
                        </a:solidFill>
                        <a:latin typeface="微软雅黑" panose="020B0503020204020204" charset="-122"/>
                      </a:endParaRPr>
                    </a:p>
                  </a:txBody>
                  <a:tcPr anchor="ctr">
                    <a:solidFill>
                      <a:srgbClr val="1E3C72"/>
                    </a:solidFill>
                  </a:tcPr>
                </a:tc>
              </a:tr>
              <a:tr h="2606675">
                <a:tc>
                  <a:txBody>
                    <a:bodyPr/>
                    <a:lstStyle/>
                    <a:p>
                      <a:pPr algn="l"/>
                      <a:r>
                        <a:rPr lang="zh-CN" altLang="en-US" sz="2000">
                          <a:solidFill>
                            <a:srgbClr val="2B2F36"/>
                          </a:solidFill>
                          <a:latin typeface="微软雅黑" panose="020B0503020204020204" charset="-122"/>
                        </a:rPr>
                        <a:t>高等教育学校：</a:t>
                      </a:r>
                      <a:endParaRPr lang="zh-CN" altLang="en-US" sz="2000">
                        <a:solidFill>
                          <a:srgbClr val="2B2F36"/>
                        </a:solidFill>
                        <a:latin typeface="微软雅黑" panose="020B0503020204020204" charset="-122"/>
                      </a:endParaRPr>
                    </a:p>
                    <a:p>
                      <a:pPr algn="l"/>
                      <a:r>
                        <a:rPr lang="zh-CN" altLang="en-US" sz="2000">
                          <a:solidFill>
                            <a:srgbClr val="2B2F36"/>
                          </a:solidFill>
                          <a:latin typeface="微软雅黑" panose="020B0503020204020204" charset="-122"/>
                        </a:rPr>
                        <a:t>普通、职业本专科学校；</a:t>
                      </a:r>
                      <a:endParaRPr lang="zh-CN" altLang="en-US" sz="2000">
                        <a:solidFill>
                          <a:srgbClr val="2B2F36"/>
                        </a:solidFill>
                        <a:latin typeface="微软雅黑" panose="020B0503020204020204" charset="-122"/>
                      </a:endParaRPr>
                    </a:p>
                    <a:p>
                      <a:pPr algn="l"/>
                      <a:r>
                        <a:rPr lang="zh-CN" altLang="en-US" sz="2000">
                          <a:solidFill>
                            <a:srgbClr val="2B2F36"/>
                          </a:solidFill>
                          <a:latin typeface="微软雅黑" panose="020B0503020204020204" charset="-122"/>
                        </a:rPr>
                        <a:t>成人高等教育学校；</a:t>
                      </a:r>
                      <a:endParaRPr lang="zh-CN" altLang="en-US" sz="2000">
                        <a:solidFill>
                          <a:srgbClr val="2B2F36"/>
                        </a:solidFill>
                        <a:latin typeface="微软雅黑" panose="020B0503020204020204" charset="-122"/>
                      </a:endParaRPr>
                    </a:p>
                    <a:p>
                      <a:pPr algn="l"/>
                      <a:r>
                        <a:rPr lang="zh-CN" altLang="en-US" sz="2000">
                          <a:solidFill>
                            <a:srgbClr val="2B2F36"/>
                          </a:solidFill>
                          <a:latin typeface="微软雅黑" panose="020B0503020204020204" charset="-122"/>
                        </a:rPr>
                        <a:t>在豫有研究生培养计划的科研机构。</a:t>
                      </a:r>
                      <a:endParaRPr lang="zh-CN" altLang="en-US" sz="2000">
                        <a:solidFill>
                          <a:srgbClr val="2B2F36"/>
                        </a:solidFill>
                        <a:latin typeface="微软雅黑" panose="020B0503020204020204" charset="-122"/>
                      </a:endParaRPr>
                    </a:p>
                  </a:txBody>
                  <a:tcPr anchor="ctr">
                    <a:solidFill>
                      <a:srgbClr val="FFFFFF"/>
                    </a:solid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8F9FB"/>
        </a:solidFill>
        <a:effectLst/>
      </p:bgPr>
    </p:bg>
    <p:spTree>
      <p:nvGrpSpPr>
        <p:cNvPr id="1" name=""/>
        <p:cNvGrpSpPr/>
        <p:nvPr/>
      </p:nvGrpSpPr>
      <p:grpSpPr/>
      <p:sp>
        <p:nvSpPr>
          <p:cNvPr id="3" name="Rectangle 2"/>
          <p:cNvSpPr/>
          <p:nvPr/>
        </p:nvSpPr>
        <p:spPr>
          <a:xfrm>
            <a:off x="548958" y="502920"/>
            <a:ext cx="73152" cy="502920"/>
          </a:xfrm>
          <a:prstGeom prst="rect">
            <a:avLst/>
          </a:prstGeom>
          <a:solidFill>
            <a:srgbClr val="C41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p>
        </p:txBody>
      </p:sp>
      <p:sp>
        <p:nvSpPr>
          <p:cNvPr id="4" name="TextBox 3"/>
          <p:cNvSpPr txBox="1"/>
          <p:nvPr/>
        </p:nvSpPr>
        <p:spPr>
          <a:xfrm>
            <a:off x="777558" y="411480"/>
            <a:ext cx="9144000" cy="640080"/>
          </a:xfrm>
          <a:prstGeom prst="rect">
            <a:avLst/>
          </a:prstGeom>
          <a:noFill/>
        </p:spPr>
        <p:txBody>
          <a:bodyPr wrap="square" anchor="ctr"/>
          <a:lstStyle/>
          <a:p>
            <a:pPr algn="l" defTabSz="457200">
              <a:lnSpc>
                <a:spcPct val="130000"/>
              </a:lnSpc>
              <a:spcAft>
                <a:spcPts val="400"/>
              </a:spcAft>
            </a:pPr>
            <a:r>
              <a:rPr sz="2800" b="1">
                <a:solidFill>
                  <a:srgbClr val="1E3C72"/>
                </a:solidFill>
                <a:latin typeface="微软雅黑" panose="020B0503020204020204" charset="-122"/>
              </a:rPr>
              <a:t>工作安排与时间节点</a:t>
            </a:r>
            <a:endParaRPr sz="2800" b="1">
              <a:solidFill>
                <a:srgbClr val="1E3C72"/>
              </a:solidFill>
              <a:latin typeface="微软雅黑" panose="020B0503020204020204" charset="-122"/>
            </a:endParaRPr>
          </a:p>
        </p:txBody>
      </p:sp>
      <p:sp>
        <p:nvSpPr>
          <p:cNvPr id="5" name="TextBox 4"/>
          <p:cNvSpPr txBox="1"/>
          <p:nvPr/>
        </p:nvSpPr>
        <p:spPr>
          <a:xfrm>
            <a:off x="777558" y="1005840"/>
            <a:ext cx="9144000" cy="365760"/>
          </a:xfrm>
          <a:prstGeom prst="rect">
            <a:avLst/>
          </a:prstGeom>
          <a:noFill/>
        </p:spPr>
        <p:txBody>
          <a:bodyPr wrap="square" anchor="ctr"/>
          <a:lstStyle/>
          <a:p>
            <a:pPr algn="l" defTabSz="457200">
              <a:lnSpc>
                <a:spcPct val="130000"/>
              </a:lnSpc>
              <a:spcAft>
                <a:spcPts val="400"/>
              </a:spcAft>
            </a:pPr>
            <a:r>
              <a:rPr sz="1400" b="0">
                <a:solidFill>
                  <a:srgbClr val="6B7280"/>
                </a:solidFill>
                <a:latin typeface="微软雅黑" panose="020B0503020204020204" charset="-122"/>
              </a:rPr>
              <a:t>关键时间节点 · 联系方式 · 下一步工作</a:t>
            </a:r>
            <a:endParaRPr sz="1400" b="0">
              <a:solidFill>
                <a:srgbClr val="6B7280"/>
              </a:solidFill>
              <a:latin typeface="微软雅黑" panose="020B0503020204020204" charset="-122"/>
            </a:endParaRPr>
          </a:p>
        </p:txBody>
      </p:sp>
      <p:sp>
        <p:nvSpPr>
          <p:cNvPr id="7" name="Rectangle 6"/>
          <p:cNvSpPr/>
          <p:nvPr/>
        </p:nvSpPr>
        <p:spPr>
          <a:xfrm>
            <a:off x="548958" y="1417320"/>
            <a:ext cx="11091672" cy="13716"/>
          </a:xfrm>
          <a:prstGeom prst="rect">
            <a:avLst/>
          </a:prstGeom>
          <a:solidFill>
            <a:srgbClr val="1E3C7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p>
        </p:txBody>
      </p:sp>
      <p:sp>
        <p:nvSpPr>
          <p:cNvPr id="16" name="TextBox 15"/>
          <p:cNvSpPr txBox="1"/>
          <p:nvPr>
            <p:custDataLst>
              <p:tags r:id="rId1"/>
            </p:custDataLst>
          </p:nvPr>
        </p:nvSpPr>
        <p:spPr>
          <a:xfrm>
            <a:off x="3108960" y="2000885"/>
            <a:ext cx="2056765" cy="408305"/>
          </a:xfrm>
          <a:prstGeom prst="rect">
            <a:avLst/>
          </a:prstGeom>
          <a:noFill/>
        </p:spPr>
        <p:txBody>
          <a:bodyPr wrap="square" anchor="ctr"/>
          <a:lstStyle/>
          <a:p>
            <a:pPr algn="l" defTabSz="457200">
              <a:lnSpc>
                <a:spcPct val="130000"/>
              </a:lnSpc>
              <a:spcAft>
                <a:spcPts val="400"/>
              </a:spcAft>
            </a:pPr>
            <a:endParaRPr sz="1600" b="1">
              <a:solidFill>
                <a:srgbClr val="1E3C72"/>
              </a:solidFill>
              <a:latin typeface="微软雅黑" panose="020B0503020204020204" charset="-122"/>
            </a:endParaRPr>
          </a:p>
        </p:txBody>
      </p:sp>
      <p:sp>
        <p:nvSpPr>
          <p:cNvPr id="17" name="TextBox 16"/>
          <p:cNvSpPr txBox="1"/>
          <p:nvPr>
            <p:custDataLst>
              <p:tags r:id="rId2"/>
            </p:custDataLst>
          </p:nvPr>
        </p:nvSpPr>
        <p:spPr>
          <a:xfrm>
            <a:off x="6544310" y="2045970"/>
            <a:ext cx="4594225" cy="408940"/>
          </a:xfrm>
          <a:prstGeom prst="rect">
            <a:avLst/>
          </a:prstGeom>
          <a:noFill/>
        </p:spPr>
        <p:txBody>
          <a:bodyPr wrap="square" anchor="ctr"/>
          <a:lstStyle/>
          <a:p>
            <a:pPr algn="l" defTabSz="457200">
              <a:lnSpc>
                <a:spcPct val="130000"/>
              </a:lnSpc>
              <a:spcAft>
                <a:spcPts val="400"/>
              </a:spcAft>
            </a:pPr>
            <a:endParaRPr sz="1600" b="1">
              <a:solidFill>
                <a:schemeClr val="tx1"/>
              </a:solidFill>
              <a:latin typeface="微软雅黑" panose="020B0503020204020204" charset="-122"/>
            </a:endParaRPr>
          </a:p>
        </p:txBody>
      </p:sp>
      <p:sp>
        <p:nvSpPr>
          <p:cNvPr id="64" name="燕尾形箭头 63"/>
          <p:cNvSpPr/>
          <p:nvPr>
            <p:custDataLst>
              <p:tags r:id="rId3"/>
            </p:custDataLst>
          </p:nvPr>
        </p:nvSpPr>
        <p:spPr>
          <a:xfrm>
            <a:off x="869315" y="3530283"/>
            <a:ext cx="2127885" cy="1256665"/>
          </a:xfrm>
          <a:prstGeom prst="notchedRightArrow">
            <a:avLst/>
          </a:prstGeom>
          <a:gradFill>
            <a:gsLst>
              <a:gs pos="16000">
                <a:srgbClr val="376FFF">
                  <a:lumMod val="60000"/>
                  <a:lumOff val="40000"/>
                </a:srgbClr>
              </a:gs>
              <a:gs pos="100000">
                <a:srgbClr val="376FFF">
                  <a:alpha val="100000"/>
                </a:srgbClr>
              </a:gs>
            </a:gsLst>
            <a:lin ang="2700000" scaled="0"/>
          </a:gradFill>
          <a:ln>
            <a:noFill/>
          </a:ln>
          <a:effectLst>
            <a:outerShdw blurRad="63500" dist="63500" dir="2700000" algn="tl" rotWithShape="0">
              <a:srgbClr val="376FFF">
                <a:alpha val="20000"/>
              </a:srgbClr>
            </a:outerShdw>
          </a:effectLst>
        </p:spPr>
        <p:style>
          <a:lnRef idx="2">
            <a:srgbClr val="376FFF">
              <a:shade val="50000"/>
            </a:srgbClr>
          </a:lnRef>
          <a:fillRef idx="1">
            <a:srgbClr val="376FFF"/>
          </a:fillRef>
          <a:effectRef idx="0">
            <a:srgbClr val="376FFF"/>
          </a:effectRef>
          <a:fontRef idx="minor">
            <a:srgbClr val="FFFFFF"/>
          </a:fontRef>
        </p:style>
        <p:txBody>
          <a:bodyPr vertOverflow="overflow" horzOverflow="overflow" vert="horz" wrap="none" lIns="144145" tIns="71755" rIns="144145" bIns="36195"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9pPr>
          </a:lstStyle>
          <a:p>
            <a:pPr lvl="0" algn="ctr">
              <a:spcBef>
                <a:spcPct val="0"/>
              </a:spcBef>
              <a:spcAft>
                <a:spcPct val="0"/>
              </a:spcAft>
              <a:buClrTx/>
              <a:buSzTx/>
              <a:buFontTx/>
            </a:pPr>
            <a:r>
              <a:rPr lang="en-US" altLang="zh-CN" sz="16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9</a:t>
            </a:r>
            <a:r>
              <a:rPr lang="zh-CN" altLang="en-US" sz="16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月</a:t>
            </a:r>
            <a:r>
              <a:rPr lang="zh-CN" altLang="en-US" sz="16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下旬</a:t>
            </a:r>
            <a:endParaRPr lang="zh-CN" altLang="en-US" sz="16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68" name="燕尾形箭头 67"/>
          <p:cNvSpPr/>
          <p:nvPr>
            <p:custDataLst>
              <p:tags r:id="rId4"/>
            </p:custDataLst>
          </p:nvPr>
        </p:nvSpPr>
        <p:spPr>
          <a:xfrm>
            <a:off x="2957830" y="3530283"/>
            <a:ext cx="2127885" cy="1256665"/>
          </a:xfrm>
          <a:prstGeom prst="notchedRightArrow">
            <a:avLst/>
          </a:prstGeom>
          <a:gradFill>
            <a:gsLst>
              <a:gs pos="16000">
                <a:srgbClr val="17D594">
                  <a:lumMod val="60000"/>
                  <a:lumOff val="40000"/>
                </a:srgbClr>
              </a:gs>
              <a:gs pos="100000">
                <a:srgbClr val="17D594"/>
              </a:gs>
            </a:gsLst>
            <a:lin ang="2700000" scaled="0"/>
          </a:gradFill>
          <a:ln>
            <a:noFill/>
          </a:ln>
          <a:effectLst>
            <a:outerShdw blurRad="63500" dist="63500" dir="2700000" algn="tl" rotWithShape="0">
              <a:srgbClr val="17D594">
                <a:alpha val="20000"/>
              </a:srgbClr>
            </a:outerShdw>
          </a:effectLst>
        </p:spPr>
        <p:style>
          <a:lnRef idx="2">
            <a:srgbClr val="376FFF">
              <a:shade val="50000"/>
            </a:srgbClr>
          </a:lnRef>
          <a:fillRef idx="1">
            <a:srgbClr val="376FFF"/>
          </a:fillRef>
          <a:effectRef idx="0">
            <a:srgbClr val="376FFF"/>
          </a:effectRef>
          <a:fontRef idx="minor">
            <a:srgbClr val="FFFFFF"/>
          </a:fontRef>
        </p:style>
        <p:txBody>
          <a:bodyPr vertOverflow="overflow" horzOverflow="overflow" vert="horz" wrap="none" lIns="144145" tIns="71755" rIns="144145" bIns="36195"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9pPr>
          </a:lstStyle>
          <a:p>
            <a:pPr lvl="0" algn="ctr">
              <a:spcBef>
                <a:spcPct val="0"/>
              </a:spcBef>
              <a:spcAft>
                <a:spcPct val="0"/>
              </a:spcAft>
              <a:buClrTx/>
              <a:buSzTx/>
              <a:buFontTx/>
            </a:pPr>
            <a:r>
              <a:rPr lang="en-US" altLang="zh-CN" sz="16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10</a:t>
            </a:r>
            <a:r>
              <a:rPr lang="zh-CN" altLang="en-US" sz="16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月</a:t>
            </a:r>
            <a:r>
              <a:rPr lang="zh-CN" altLang="en-US" sz="16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上旬</a:t>
            </a:r>
            <a:endParaRPr lang="zh-CN" altLang="en-US" sz="16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8" name="矩形 7"/>
          <p:cNvSpPr/>
          <p:nvPr>
            <p:custDataLst>
              <p:tags r:id="rId5"/>
            </p:custDataLst>
          </p:nvPr>
        </p:nvSpPr>
        <p:spPr>
          <a:xfrm>
            <a:off x="1130935" y="1996123"/>
            <a:ext cx="1823085" cy="481965"/>
          </a:xfrm>
          <a:prstGeom prst="rect">
            <a:avLst/>
          </a:prstGeom>
          <a:noFill/>
        </p:spPr>
        <p:txBody>
          <a:bodyPr wrap="square" lIns="0" tIns="0" rIns="0" bIns="0" rtlCol="0" anchor="b" anchorCtr="0">
            <a:noAutofit/>
          </a:bodyPr>
          <a:lstStyle/>
          <a:p>
            <a:pPr>
              <a:spcBef>
                <a:spcPct val="0"/>
              </a:spcBef>
              <a:spcAft>
                <a:spcPct val="0"/>
              </a:spcAft>
            </a:pPr>
            <a:r>
              <a:rPr lang="zh-CN" altLang="en-US" b="1">
                <a:solidFill>
                  <a:srgbClr val="376FFF"/>
                </a:solidFill>
                <a:latin typeface="微软雅黑" panose="020B0503020204020204" charset="-122"/>
                <a:cs typeface="微软雅黑" panose="020B0503020204020204" charset="-122"/>
                <a:sym typeface="微软雅黑" panose="020B0503020204020204" charset="-122"/>
              </a:rPr>
              <a:t>省级部署</a:t>
            </a:r>
            <a:r>
              <a:rPr lang="zh-CN" altLang="en-US" b="1">
                <a:solidFill>
                  <a:srgbClr val="376FFF"/>
                </a:solidFill>
                <a:latin typeface="微软雅黑" panose="020B0503020204020204" charset="-122"/>
                <a:cs typeface="微软雅黑" panose="020B0503020204020204" charset="-122"/>
                <a:sym typeface="微软雅黑" panose="020B0503020204020204" charset="-122"/>
              </a:rPr>
              <a:t>培训</a:t>
            </a:r>
            <a:endParaRPr lang="zh-CN" altLang="en-US" b="1">
              <a:solidFill>
                <a:srgbClr val="376FFF"/>
              </a:solidFill>
              <a:latin typeface="微软雅黑" panose="020B0503020204020204" charset="-122"/>
              <a:cs typeface="微软雅黑" panose="020B0503020204020204" charset="-122"/>
              <a:sym typeface="微软雅黑" panose="020B0503020204020204" charset="-122"/>
            </a:endParaRPr>
          </a:p>
        </p:txBody>
      </p:sp>
      <p:sp>
        <p:nvSpPr>
          <p:cNvPr id="9" name="矩形 8"/>
          <p:cNvSpPr/>
          <p:nvPr>
            <p:custDataLst>
              <p:tags r:id="rId6"/>
            </p:custDataLst>
          </p:nvPr>
        </p:nvSpPr>
        <p:spPr>
          <a:xfrm>
            <a:off x="1130935" y="2561908"/>
            <a:ext cx="1823085" cy="689610"/>
          </a:xfrm>
          <a:prstGeom prst="rect">
            <a:avLst/>
          </a:prstGeom>
          <a:noFill/>
        </p:spPr>
        <p:txBody>
          <a:bodyPr wrap="square" lIns="0" tIns="0" rIns="0" bIns="0" rtlCol="0" anchor="t" anchorCtr="0">
            <a:noAutofit/>
          </a:bodyPr>
          <a:lstStyle/>
          <a:p>
            <a:pPr indent="0" fontAlgn="auto">
              <a:lnSpc>
                <a:spcPct val="140000"/>
              </a:lnSpc>
              <a:spcBef>
                <a:spcPct val="0"/>
              </a:spcBef>
              <a:spcAft>
                <a:spcPct val="0"/>
              </a:spcAft>
            </a:pPr>
            <a:r>
              <a:rPr lang="zh-CN" altLang="en-US" sz="1400">
                <a:solidFill>
                  <a:srgbClr val="000000">
                    <a:lumMod val="85000"/>
                    <a:lumOff val="15000"/>
                  </a:srgbClr>
                </a:solidFill>
                <a:latin typeface="微软雅黑" panose="020B0503020204020204" charset="-122"/>
                <a:cs typeface="微软雅黑" panose="020B0503020204020204" charset="-122"/>
                <a:sym typeface="微软雅黑" panose="020B0503020204020204" charset="-122"/>
              </a:rPr>
              <a:t>召开全省统计工作培训及</a:t>
            </a:r>
            <a:r>
              <a:rPr lang="zh-CN" altLang="en-US" sz="1400">
                <a:solidFill>
                  <a:srgbClr val="000000">
                    <a:lumMod val="85000"/>
                    <a:lumOff val="15000"/>
                  </a:srgbClr>
                </a:solidFill>
                <a:latin typeface="微软雅黑" panose="020B0503020204020204" charset="-122"/>
                <a:cs typeface="微软雅黑" panose="020B0503020204020204" charset="-122"/>
                <a:sym typeface="微软雅黑" panose="020B0503020204020204" charset="-122"/>
              </a:rPr>
              <a:t>部署会议</a:t>
            </a:r>
            <a:endParaRPr lang="zh-CN" altLang="en-US" sz="1400">
              <a:solidFill>
                <a:srgbClr val="000000">
                  <a:lumMod val="85000"/>
                  <a:lumOff val="15000"/>
                </a:srgbClr>
              </a:solidFill>
              <a:latin typeface="微软雅黑" panose="020B0503020204020204" charset="-122"/>
              <a:cs typeface="微软雅黑" panose="020B0503020204020204" charset="-122"/>
              <a:sym typeface="微软雅黑" panose="020B0503020204020204" charset="-122"/>
            </a:endParaRPr>
          </a:p>
        </p:txBody>
      </p:sp>
      <p:sp>
        <p:nvSpPr>
          <p:cNvPr id="116" name="燕尾形箭头 115"/>
          <p:cNvSpPr/>
          <p:nvPr>
            <p:custDataLst>
              <p:tags r:id="rId7"/>
            </p:custDataLst>
          </p:nvPr>
        </p:nvSpPr>
        <p:spPr>
          <a:xfrm>
            <a:off x="5031740" y="3530283"/>
            <a:ext cx="2127885" cy="1256665"/>
          </a:xfrm>
          <a:prstGeom prst="notchedRightArrow">
            <a:avLst/>
          </a:prstGeom>
          <a:gradFill>
            <a:gsLst>
              <a:gs pos="16000">
                <a:srgbClr val="376FFF">
                  <a:lumMod val="60000"/>
                  <a:lumOff val="40000"/>
                </a:srgbClr>
              </a:gs>
              <a:gs pos="100000">
                <a:srgbClr val="376FFF">
                  <a:alpha val="100000"/>
                </a:srgbClr>
              </a:gs>
            </a:gsLst>
            <a:lin ang="2700000" scaled="0"/>
          </a:gradFill>
          <a:ln>
            <a:noFill/>
          </a:ln>
          <a:effectLst>
            <a:outerShdw blurRad="63500" dist="63500" dir="2700000" algn="tl" rotWithShape="0">
              <a:srgbClr val="376FFF">
                <a:alpha val="20000"/>
              </a:srgbClr>
            </a:outerShdw>
          </a:effectLst>
        </p:spPr>
        <p:style>
          <a:lnRef idx="2">
            <a:srgbClr val="376FFF">
              <a:shade val="50000"/>
            </a:srgbClr>
          </a:lnRef>
          <a:fillRef idx="1">
            <a:srgbClr val="376FFF"/>
          </a:fillRef>
          <a:effectRef idx="0">
            <a:srgbClr val="376FFF"/>
          </a:effectRef>
          <a:fontRef idx="minor">
            <a:srgbClr val="FFFFFF"/>
          </a:fontRef>
        </p:style>
        <p:txBody>
          <a:bodyPr vertOverflow="overflow" horzOverflow="overflow" vert="horz" wrap="none" lIns="144145" tIns="71755" rIns="144145" bIns="36195"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9pPr>
          </a:lstStyle>
          <a:p>
            <a:pPr lvl="0" algn="ctr">
              <a:spcBef>
                <a:spcPct val="0"/>
              </a:spcBef>
              <a:spcAft>
                <a:spcPct val="0"/>
              </a:spcAft>
              <a:buClrTx/>
              <a:buSzTx/>
              <a:buFontTx/>
            </a:pPr>
            <a:r>
              <a:rPr lang="en-US" altLang="zh-CN" sz="1600" b="1">
                <a:solidFill>
                  <a:schemeClr val="bg1"/>
                </a:solidFill>
                <a:latin typeface="微软雅黑" panose="020B0503020204020204" charset="-122"/>
                <a:cs typeface="微软雅黑" panose="020B0503020204020204" charset="-122"/>
                <a:sym typeface="微软雅黑" panose="020B0503020204020204" charset="-122"/>
              </a:rPr>
              <a:t>10</a:t>
            </a:r>
            <a:r>
              <a:rPr lang="zh-CN" altLang="en-US" sz="1600" b="1">
                <a:solidFill>
                  <a:schemeClr val="bg1"/>
                </a:solidFill>
                <a:latin typeface="微软雅黑" panose="020B0503020204020204" charset="-122"/>
                <a:cs typeface="微软雅黑" panose="020B0503020204020204" charset="-122"/>
                <a:sym typeface="微软雅黑" panose="020B0503020204020204" charset="-122"/>
              </a:rPr>
              <a:t>月中旬</a:t>
            </a:r>
            <a:endParaRPr lang="zh-CN" altLang="en-US" sz="1600" b="1">
              <a:solidFill>
                <a:schemeClr val="bg1"/>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20" name="燕尾形箭头 119"/>
          <p:cNvSpPr/>
          <p:nvPr>
            <p:custDataLst>
              <p:tags r:id="rId8"/>
            </p:custDataLst>
          </p:nvPr>
        </p:nvSpPr>
        <p:spPr>
          <a:xfrm>
            <a:off x="7120890" y="3530283"/>
            <a:ext cx="2127885" cy="1256665"/>
          </a:xfrm>
          <a:prstGeom prst="notchedRightArrow">
            <a:avLst/>
          </a:prstGeom>
          <a:gradFill>
            <a:gsLst>
              <a:gs pos="16000">
                <a:srgbClr val="17D594">
                  <a:lumMod val="60000"/>
                  <a:lumOff val="40000"/>
                </a:srgbClr>
              </a:gs>
              <a:gs pos="100000">
                <a:srgbClr val="17D594"/>
              </a:gs>
            </a:gsLst>
            <a:lin ang="2700000" scaled="0"/>
          </a:gradFill>
          <a:ln>
            <a:noFill/>
          </a:ln>
          <a:effectLst>
            <a:outerShdw blurRad="63500" dist="63500" dir="2700000" algn="tl" rotWithShape="0">
              <a:srgbClr val="17D594">
                <a:alpha val="20000"/>
              </a:srgbClr>
            </a:outerShdw>
          </a:effectLst>
        </p:spPr>
        <p:style>
          <a:lnRef idx="2">
            <a:srgbClr val="376FFF">
              <a:shade val="50000"/>
            </a:srgbClr>
          </a:lnRef>
          <a:fillRef idx="1">
            <a:srgbClr val="376FFF"/>
          </a:fillRef>
          <a:effectRef idx="0">
            <a:srgbClr val="376FFF"/>
          </a:effectRef>
          <a:fontRef idx="minor">
            <a:srgbClr val="FFFFFF"/>
          </a:fontRef>
        </p:style>
        <p:txBody>
          <a:bodyPr vertOverflow="overflow" horzOverflow="overflow" vert="horz" wrap="none" lIns="144145" tIns="71755" rIns="144145" bIns="36195"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9pPr>
          </a:lstStyle>
          <a:p>
            <a:pPr lvl="0" algn="ctr">
              <a:buClrTx/>
              <a:buSzTx/>
              <a:buFontTx/>
            </a:pPr>
            <a:r>
              <a:rPr lang="en-US" altLang="zh-CN" sz="16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11</a:t>
            </a:r>
            <a:r>
              <a:rPr lang="zh-CN" altLang="en-US" sz="16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月上旬</a:t>
            </a:r>
            <a:r>
              <a:rPr lang="en-US" altLang="zh-CN" sz="16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a:t>
            </a:r>
            <a:r>
              <a:rPr lang="zh-CN" altLang="en-US" sz="16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中旬</a:t>
            </a:r>
            <a:endParaRPr lang="zh-CN" altLang="en-US" sz="16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30" name="燕尾形箭头 129"/>
          <p:cNvSpPr/>
          <p:nvPr>
            <p:custDataLst>
              <p:tags r:id="rId9"/>
            </p:custDataLst>
          </p:nvPr>
        </p:nvSpPr>
        <p:spPr>
          <a:xfrm>
            <a:off x="9195435" y="3530283"/>
            <a:ext cx="2127885" cy="1256665"/>
          </a:xfrm>
          <a:prstGeom prst="notchedRightArrow">
            <a:avLst/>
          </a:prstGeom>
          <a:gradFill>
            <a:gsLst>
              <a:gs pos="16000">
                <a:srgbClr val="376FFF">
                  <a:lumMod val="60000"/>
                  <a:lumOff val="40000"/>
                </a:srgbClr>
              </a:gs>
              <a:gs pos="100000">
                <a:srgbClr val="376FFF">
                  <a:alpha val="100000"/>
                </a:srgbClr>
              </a:gs>
            </a:gsLst>
            <a:lin ang="2700000" scaled="0"/>
          </a:gradFill>
          <a:ln>
            <a:noFill/>
          </a:ln>
          <a:effectLst>
            <a:outerShdw blurRad="63500" dist="63500" dir="2700000" algn="tl" rotWithShape="0">
              <a:srgbClr val="376FFF">
                <a:alpha val="20000"/>
              </a:srgbClr>
            </a:outerShdw>
          </a:effectLst>
        </p:spPr>
        <p:style>
          <a:lnRef idx="2">
            <a:srgbClr val="376FFF">
              <a:shade val="50000"/>
            </a:srgbClr>
          </a:lnRef>
          <a:fillRef idx="1">
            <a:srgbClr val="376FFF"/>
          </a:fillRef>
          <a:effectRef idx="0">
            <a:srgbClr val="376FFF"/>
          </a:effectRef>
          <a:fontRef idx="minor">
            <a:srgbClr val="FFFFFF"/>
          </a:fontRef>
        </p:style>
        <p:txBody>
          <a:bodyPr vertOverflow="overflow" horzOverflow="overflow" vert="horz" wrap="none" lIns="144145" tIns="71755" rIns="144145" bIns="36195"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FFFFFF"/>
                </a:solidFill>
                <a:latin typeface="Arial" panose="020B0604020202020204" pitchFamily="34" charset="0"/>
                <a:ea typeface="微软雅黑" panose="020B0503020204020204" charset="-122"/>
                <a:cs typeface="+mn-ea"/>
              </a:defRPr>
            </a:lvl9pPr>
          </a:lstStyle>
          <a:p>
            <a:pPr lvl="0" algn="ctr">
              <a:spcBef>
                <a:spcPct val="0"/>
              </a:spcBef>
              <a:spcAft>
                <a:spcPct val="0"/>
              </a:spcAft>
              <a:buClrTx/>
              <a:buSzTx/>
              <a:buFontTx/>
            </a:pPr>
            <a:r>
              <a:rPr lang="en-US" altLang="zh-CN" sz="16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12</a:t>
            </a:r>
            <a:r>
              <a:rPr lang="zh-CN" altLang="en-US" sz="16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月上</a:t>
            </a:r>
            <a:r>
              <a:rPr lang="zh-CN" altLang="en-US" sz="16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旬</a:t>
            </a:r>
            <a:endParaRPr lang="zh-CN" altLang="en-US" sz="16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cxnSp>
        <p:nvCxnSpPr>
          <p:cNvPr id="10" name="直接连接符 9"/>
          <p:cNvCxnSpPr/>
          <p:nvPr>
            <p:custDataLst>
              <p:tags r:id="rId10"/>
            </p:custDataLst>
          </p:nvPr>
        </p:nvCxnSpPr>
        <p:spPr>
          <a:xfrm>
            <a:off x="877570" y="2040573"/>
            <a:ext cx="3175" cy="1804670"/>
          </a:xfrm>
          <a:prstGeom prst="line">
            <a:avLst/>
          </a:prstGeom>
          <a:ln w="3175">
            <a:solidFill>
              <a:srgbClr val="376FFF">
                <a:alpha val="44000"/>
              </a:srgbClr>
            </a:solidFill>
            <a:headEnd type="oval" w="sm" len="sm"/>
            <a:tailEnd type="none" w="sm" len="sm"/>
          </a:ln>
        </p:spPr>
        <p:style>
          <a:lnRef idx="2">
            <a:srgbClr val="376FFF"/>
          </a:lnRef>
          <a:fillRef idx="0">
            <a:srgbClr val="FFFFFF"/>
          </a:fillRef>
          <a:effectRef idx="0">
            <a:srgbClr val="FFFFFF"/>
          </a:effectRef>
          <a:fontRef idx="minor">
            <a:srgbClr val="000000"/>
          </a:fontRef>
        </p:style>
      </p:cxnSp>
      <p:sp>
        <p:nvSpPr>
          <p:cNvPr id="11" name="矩形 10"/>
          <p:cNvSpPr/>
          <p:nvPr>
            <p:custDataLst>
              <p:tags r:id="rId11"/>
            </p:custDataLst>
          </p:nvPr>
        </p:nvSpPr>
        <p:spPr>
          <a:xfrm>
            <a:off x="3224530" y="5083493"/>
            <a:ext cx="1823085" cy="481965"/>
          </a:xfrm>
          <a:prstGeom prst="rect">
            <a:avLst/>
          </a:prstGeom>
          <a:noFill/>
        </p:spPr>
        <p:txBody>
          <a:bodyPr wrap="square" lIns="0" tIns="0" rIns="0" bIns="0" rtlCol="0" anchor="b" anchorCtr="0">
            <a:noAutofit/>
          </a:bodyPr>
          <a:lstStyle/>
          <a:p>
            <a:pPr>
              <a:spcBef>
                <a:spcPct val="0"/>
              </a:spcBef>
              <a:spcAft>
                <a:spcPct val="0"/>
              </a:spcAft>
            </a:pPr>
            <a:r>
              <a:rPr lang="zh-CN" altLang="en-US" b="1">
                <a:solidFill>
                  <a:srgbClr val="17D594"/>
                </a:solidFill>
                <a:latin typeface="微软雅黑" panose="020B0503020204020204" charset="-122"/>
                <a:cs typeface="微软雅黑" panose="020B0503020204020204" charset="-122"/>
                <a:sym typeface="微软雅黑" panose="020B0503020204020204" charset="-122"/>
              </a:rPr>
              <a:t>各高等学校进统计工作</a:t>
            </a:r>
            <a:r>
              <a:rPr lang="zh-CN" altLang="en-US" b="1">
                <a:solidFill>
                  <a:srgbClr val="17D594"/>
                </a:solidFill>
                <a:latin typeface="微软雅黑" panose="020B0503020204020204" charset="-122"/>
                <a:cs typeface="微软雅黑" panose="020B0503020204020204" charset="-122"/>
                <a:sym typeface="微软雅黑" panose="020B0503020204020204" charset="-122"/>
              </a:rPr>
              <a:t>部署</a:t>
            </a:r>
            <a:endParaRPr lang="zh-CN" altLang="en-US" b="1">
              <a:solidFill>
                <a:srgbClr val="17D594"/>
              </a:solidFill>
              <a:latin typeface="微软雅黑" panose="020B0503020204020204" charset="-122"/>
              <a:cs typeface="微软雅黑" panose="020B0503020204020204" charset="-122"/>
              <a:sym typeface="微软雅黑" panose="020B0503020204020204" charset="-122"/>
            </a:endParaRPr>
          </a:p>
        </p:txBody>
      </p:sp>
      <p:sp>
        <p:nvSpPr>
          <p:cNvPr id="19" name="矩形 18"/>
          <p:cNvSpPr/>
          <p:nvPr>
            <p:custDataLst>
              <p:tags r:id="rId12"/>
            </p:custDataLst>
          </p:nvPr>
        </p:nvSpPr>
        <p:spPr>
          <a:xfrm>
            <a:off x="3224530" y="5661978"/>
            <a:ext cx="1823085" cy="689610"/>
          </a:xfrm>
          <a:prstGeom prst="rect">
            <a:avLst/>
          </a:prstGeom>
          <a:noFill/>
        </p:spPr>
        <p:txBody>
          <a:bodyPr wrap="square" lIns="0" tIns="0" rIns="0" bIns="0" rtlCol="0" anchor="t" anchorCtr="0">
            <a:noAutofit/>
          </a:bodyPr>
          <a:lstStyle/>
          <a:p>
            <a:pPr indent="0" fontAlgn="auto">
              <a:lnSpc>
                <a:spcPct val="140000"/>
              </a:lnSpc>
              <a:spcBef>
                <a:spcPct val="0"/>
              </a:spcBef>
              <a:spcAft>
                <a:spcPct val="0"/>
              </a:spcAft>
            </a:pPr>
            <a:r>
              <a:rPr lang="zh-CN" altLang="en-US" sz="1400">
                <a:solidFill>
                  <a:srgbClr val="000000">
                    <a:lumMod val="85000"/>
                    <a:lumOff val="15000"/>
                  </a:srgbClr>
                </a:solidFill>
                <a:latin typeface="微软雅黑" panose="020B0503020204020204" charset="-122"/>
                <a:cs typeface="微软雅黑" panose="020B0503020204020204" charset="-122"/>
                <a:sym typeface="微软雅黑" panose="020B0503020204020204" charset="-122"/>
              </a:rPr>
              <a:t>各学校进行学校内部培训，收集原始数据，整理凭证，做好</a:t>
            </a:r>
            <a:r>
              <a:rPr lang="zh-CN" altLang="en-US" sz="1400">
                <a:solidFill>
                  <a:srgbClr val="000000">
                    <a:lumMod val="85000"/>
                    <a:lumOff val="15000"/>
                  </a:srgbClr>
                </a:solidFill>
                <a:latin typeface="微软雅黑" panose="020B0503020204020204" charset="-122"/>
                <a:cs typeface="微软雅黑" panose="020B0503020204020204" charset="-122"/>
                <a:sym typeface="微软雅黑" panose="020B0503020204020204" charset="-122"/>
              </a:rPr>
              <a:t>填报准备</a:t>
            </a:r>
            <a:endParaRPr lang="zh-CN" altLang="en-US" sz="1400">
              <a:solidFill>
                <a:srgbClr val="000000">
                  <a:lumMod val="85000"/>
                  <a:lumOff val="15000"/>
                </a:srgbClr>
              </a:solidFill>
              <a:latin typeface="微软雅黑" panose="020B0503020204020204" charset="-122"/>
              <a:cs typeface="微软雅黑" panose="020B0503020204020204" charset="-122"/>
              <a:sym typeface="微软雅黑" panose="020B0503020204020204" charset="-122"/>
            </a:endParaRPr>
          </a:p>
        </p:txBody>
      </p:sp>
      <p:cxnSp>
        <p:nvCxnSpPr>
          <p:cNvPr id="12" name="直接连接符 11"/>
          <p:cNvCxnSpPr/>
          <p:nvPr>
            <p:custDataLst>
              <p:tags r:id="rId13"/>
            </p:custDataLst>
          </p:nvPr>
        </p:nvCxnSpPr>
        <p:spPr>
          <a:xfrm>
            <a:off x="2974975" y="4458653"/>
            <a:ext cx="0" cy="1878330"/>
          </a:xfrm>
          <a:prstGeom prst="line">
            <a:avLst/>
          </a:prstGeom>
          <a:ln w="3175">
            <a:solidFill>
              <a:srgbClr val="17D594">
                <a:alpha val="44000"/>
              </a:srgbClr>
            </a:solidFill>
            <a:headEnd type="none" w="sm" len="sm"/>
            <a:tailEnd type="oval" w="sm" len="sm"/>
          </a:ln>
        </p:spPr>
        <p:style>
          <a:lnRef idx="2">
            <a:srgbClr val="376FFF"/>
          </a:lnRef>
          <a:fillRef idx="0">
            <a:srgbClr val="FFFFFF"/>
          </a:fillRef>
          <a:effectRef idx="0">
            <a:srgbClr val="FFFFFF"/>
          </a:effectRef>
          <a:fontRef idx="minor">
            <a:srgbClr val="000000"/>
          </a:fontRef>
        </p:style>
      </p:cxnSp>
      <p:sp>
        <p:nvSpPr>
          <p:cNvPr id="20" name="矩形 19"/>
          <p:cNvSpPr/>
          <p:nvPr>
            <p:custDataLst>
              <p:tags r:id="rId14"/>
            </p:custDataLst>
          </p:nvPr>
        </p:nvSpPr>
        <p:spPr>
          <a:xfrm>
            <a:off x="5286375" y="1996123"/>
            <a:ext cx="1823085" cy="481965"/>
          </a:xfrm>
          <a:prstGeom prst="rect">
            <a:avLst/>
          </a:prstGeom>
          <a:noFill/>
        </p:spPr>
        <p:txBody>
          <a:bodyPr wrap="square" lIns="0" tIns="0" rIns="0" bIns="0" rtlCol="0" anchor="b" anchorCtr="0">
            <a:noAutofit/>
          </a:bodyPr>
          <a:lstStyle/>
          <a:p>
            <a:pPr>
              <a:spcBef>
                <a:spcPct val="0"/>
              </a:spcBef>
              <a:spcAft>
                <a:spcPct val="0"/>
              </a:spcAft>
            </a:pPr>
            <a:r>
              <a:rPr lang="zh-CN" altLang="en-US" b="1">
                <a:solidFill>
                  <a:srgbClr val="376FFF"/>
                </a:solidFill>
                <a:latin typeface="微软雅黑" panose="020B0503020204020204" charset="-122"/>
                <a:cs typeface="微软雅黑" panose="020B0503020204020204" charset="-122"/>
                <a:sym typeface="微软雅黑" panose="020B0503020204020204" charset="-122"/>
              </a:rPr>
              <a:t>在线填报</a:t>
            </a:r>
            <a:endParaRPr lang="zh-CN" altLang="en-US" b="1">
              <a:solidFill>
                <a:srgbClr val="376FFF"/>
              </a:solidFill>
              <a:latin typeface="微软雅黑" panose="020B0503020204020204" charset="-122"/>
              <a:cs typeface="微软雅黑" panose="020B0503020204020204" charset="-122"/>
              <a:sym typeface="微软雅黑" panose="020B0503020204020204" charset="-122"/>
            </a:endParaRPr>
          </a:p>
        </p:txBody>
      </p:sp>
      <p:sp>
        <p:nvSpPr>
          <p:cNvPr id="21" name="矩形 20"/>
          <p:cNvSpPr/>
          <p:nvPr>
            <p:custDataLst>
              <p:tags r:id="rId15"/>
            </p:custDataLst>
          </p:nvPr>
        </p:nvSpPr>
        <p:spPr>
          <a:xfrm>
            <a:off x="5286375" y="2561908"/>
            <a:ext cx="1823085" cy="689610"/>
          </a:xfrm>
          <a:prstGeom prst="rect">
            <a:avLst/>
          </a:prstGeom>
          <a:noFill/>
        </p:spPr>
        <p:txBody>
          <a:bodyPr wrap="square" lIns="0" tIns="0" rIns="0" bIns="0" rtlCol="0" anchor="t" anchorCtr="0">
            <a:noAutofit/>
          </a:bodyPr>
          <a:lstStyle/>
          <a:p>
            <a:pPr indent="0" fontAlgn="auto">
              <a:lnSpc>
                <a:spcPct val="140000"/>
              </a:lnSpc>
              <a:spcBef>
                <a:spcPct val="0"/>
              </a:spcBef>
              <a:spcAft>
                <a:spcPct val="0"/>
              </a:spcAft>
            </a:pPr>
            <a:r>
              <a:rPr lang="zh-CN" altLang="en-US" sz="1400">
                <a:solidFill>
                  <a:srgbClr val="000000">
                    <a:lumMod val="85000"/>
                    <a:lumOff val="15000"/>
                  </a:srgbClr>
                </a:solidFill>
                <a:latin typeface="微软雅黑" panose="020B0503020204020204" charset="-122"/>
                <a:cs typeface="微软雅黑" panose="020B0503020204020204" charset="-122"/>
                <a:sym typeface="微软雅黑" panose="020B0503020204020204" charset="-122"/>
              </a:rPr>
              <a:t>学校登录填报系统进行在线填报，完成校内</a:t>
            </a:r>
            <a:r>
              <a:rPr lang="zh-CN" altLang="en-US" sz="1400">
                <a:solidFill>
                  <a:srgbClr val="000000">
                    <a:lumMod val="85000"/>
                    <a:lumOff val="15000"/>
                  </a:srgbClr>
                </a:solidFill>
                <a:latin typeface="微软雅黑" panose="020B0503020204020204" charset="-122"/>
                <a:cs typeface="微软雅黑" panose="020B0503020204020204" charset="-122"/>
                <a:sym typeface="微软雅黑" panose="020B0503020204020204" charset="-122"/>
              </a:rPr>
              <a:t>初审。</a:t>
            </a:r>
            <a:endParaRPr lang="zh-CN" altLang="en-US" sz="1400">
              <a:solidFill>
                <a:srgbClr val="000000">
                  <a:lumMod val="85000"/>
                  <a:lumOff val="15000"/>
                </a:srgbClr>
              </a:solidFill>
              <a:latin typeface="微软雅黑" panose="020B0503020204020204" charset="-122"/>
              <a:cs typeface="微软雅黑" panose="020B0503020204020204" charset="-122"/>
              <a:sym typeface="微软雅黑" panose="020B0503020204020204" charset="-122"/>
            </a:endParaRPr>
          </a:p>
        </p:txBody>
      </p:sp>
      <p:cxnSp>
        <p:nvCxnSpPr>
          <p:cNvPr id="13" name="直接连接符 12"/>
          <p:cNvCxnSpPr/>
          <p:nvPr>
            <p:custDataLst>
              <p:tags r:id="rId16"/>
            </p:custDataLst>
          </p:nvPr>
        </p:nvCxnSpPr>
        <p:spPr>
          <a:xfrm>
            <a:off x="5036185" y="2039303"/>
            <a:ext cx="0" cy="1804670"/>
          </a:xfrm>
          <a:prstGeom prst="line">
            <a:avLst/>
          </a:prstGeom>
          <a:ln w="3175">
            <a:solidFill>
              <a:srgbClr val="376FFF">
                <a:alpha val="44000"/>
              </a:srgbClr>
            </a:solidFill>
            <a:headEnd type="oval" w="sm" len="sm"/>
            <a:tailEnd type="none" w="sm" len="sm"/>
          </a:ln>
        </p:spPr>
        <p:style>
          <a:lnRef idx="2">
            <a:srgbClr val="376FFF"/>
          </a:lnRef>
          <a:fillRef idx="0">
            <a:srgbClr val="FFFFFF"/>
          </a:fillRef>
          <a:effectRef idx="0">
            <a:srgbClr val="FFFFFF"/>
          </a:effectRef>
          <a:fontRef idx="minor">
            <a:srgbClr val="000000"/>
          </a:fontRef>
        </p:style>
      </p:cxnSp>
      <p:sp>
        <p:nvSpPr>
          <p:cNvPr id="22" name="矩形 21"/>
          <p:cNvSpPr/>
          <p:nvPr>
            <p:custDataLst>
              <p:tags r:id="rId17"/>
            </p:custDataLst>
          </p:nvPr>
        </p:nvSpPr>
        <p:spPr>
          <a:xfrm>
            <a:off x="7379970" y="5095558"/>
            <a:ext cx="1823085" cy="481965"/>
          </a:xfrm>
          <a:prstGeom prst="rect">
            <a:avLst/>
          </a:prstGeom>
          <a:noFill/>
        </p:spPr>
        <p:txBody>
          <a:bodyPr wrap="square" lIns="0" tIns="0" rIns="0" bIns="0" rtlCol="0" anchor="b" anchorCtr="0">
            <a:noAutofit/>
          </a:bodyPr>
          <a:lstStyle/>
          <a:p>
            <a:pPr lvl="0" algn="l">
              <a:buClrTx/>
              <a:buSzTx/>
              <a:buFontTx/>
            </a:pPr>
            <a:r>
              <a:rPr lang="zh-CN" altLang="en-US" b="1">
                <a:solidFill>
                  <a:srgbClr val="17D594"/>
                </a:solidFill>
                <a:latin typeface="微软雅黑" panose="020B0503020204020204" charset="-122"/>
                <a:cs typeface="微软雅黑" panose="020B0503020204020204" charset="-122"/>
                <a:sym typeface="微软雅黑" panose="020B0503020204020204" charset="-122"/>
              </a:rPr>
              <a:t>省级数据审核</a:t>
            </a:r>
            <a:r>
              <a:rPr lang="zh-CN" altLang="en-US" b="1">
                <a:solidFill>
                  <a:srgbClr val="17D594"/>
                </a:solidFill>
                <a:latin typeface="微软雅黑" panose="020B0503020204020204" charset="-122"/>
                <a:cs typeface="微软雅黑" panose="020B0503020204020204" charset="-122"/>
                <a:sym typeface="微软雅黑" panose="020B0503020204020204" charset="-122"/>
              </a:rPr>
              <a:t>汇总</a:t>
            </a:r>
            <a:endParaRPr lang="zh-CN" altLang="en-US" b="1">
              <a:solidFill>
                <a:srgbClr val="17D594"/>
              </a:solidFill>
              <a:latin typeface="微软雅黑" panose="020B0503020204020204" charset="-122"/>
              <a:cs typeface="微软雅黑" panose="020B0503020204020204" charset="-122"/>
              <a:sym typeface="微软雅黑" panose="020B0503020204020204" charset="-122"/>
            </a:endParaRPr>
          </a:p>
        </p:txBody>
      </p:sp>
      <p:sp>
        <p:nvSpPr>
          <p:cNvPr id="23" name="矩形 22"/>
          <p:cNvSpPr/>
          <p:nvPr>
            <p:custDataLst>
              <p:tags r:id="rId18"/>
            </p:custDataLst>
          </p:nvPr>
        </p:nvSpPr>
        <p:spPr>
          <a:xfrm>
            <a:off x="7379970" y="5661978"/>
            <a:ext cx="1823085" cy="689610"/>
          </a:xfrm>
          <a:prstGeom prst="rect">
            <a:avLst/>
          </a:prstGeom>
          <a:noFill/>
        </p:spPr>
        <p:txBody>
          <a:bodyPr wrap="square" lIns="0" tIns="0" rIns="0" bIns="0" rtlCol="0" anchor="t" anchorCtr="0">
            <a:noAutofit/>
          </a:bodyPr>
          <a:lstStyle/>
          <a:p>
            <a:pPr indent="0" fontAlgn="auto">
              <a:lnSpc>
                <a:spcPct val="140000"/>
              </a:lnSpc>
              <a:spcBef>
                <a:spcPct val="0"/>
              </a:spcBef>
              <a:spcAft>
                <a:spcPct val="0"/>
              </a:spcAft>
            </a:pPr>
            <a:r>
              <a:rPr lang="zh-CN" altLang="en-US" sz="1400">
                <a:solidFill>
                  <a:srgbClr val="000000">
                    <a:lumMod val="85000"/>
                    <a:lumOff val="15000"/>
                  </a:srgbClr>
                </a:solidFill>
                <a:latin typeface="微软雅黑" panose="020B0503020204020204" charset="-122"/>
                <a:cs typeface="微软雅黑" panose="020B0503020204020204" charset="-122"/>
                <a:sym typeface="微软雅黑" panose="020B0503020204020204" charset="-122"/>
              </a:rPr>
              <a:t>全省数据审核汇总，比照原始数据核验填报数据，开展实地数据核查</a:t>
            </a:r>
            <a:r>
              <a:rPr lang="zh-CN" altLang="en-US" sz="1400">
                <a:solidFill>
                  <a:srgbClr val="000000">
                    <a:lumMod val="85000"/>
                    <a:lumOff val="15000"/>
                  </a:srgbClr>
                </a:solidFill>
                <a:latin typeface="微软雅黑" panose="020B0503020204020204" charset="-122"/>
                <a:cs typeface="微软雅黑" panose="020B0503020204020204" charset="-122"/>
                <a:sym typeface="微软雅黑" panose="020B0503020204020204" charset="-122"/>
              </a:rPr>
              <a:t>等。</a:t>
            </a:r>
            <a:endParaRPr lang="zh-CN" altLang="en-US" sz="1400">
              <a:solidFill>
                <a:srgbClr val="000000">
                  <a:lumMod val="85000"/>
                  <a:lumOff val="15000"/>
                </a:srgbClr>
              </a:solidFill>
              <a:latin typeface="微软雅黑" panose="020B0503020204020204" charset="-122"/>
              <a:cs typeface="微软雅黑" panose="020B0503020204020204" charset="-122"/>
              <a:sym typeface="微软雅黑" panose="020B0503020204020204" charset="-122"/>
            </a:endParaRPr>
          </a:p>
        </p:txBody>
      </p:sp>
      <p:cxnSp>
        <p:nvCxnSpPr>
          <p:cNvPr id="15" name="直接连接符 14"/>
          <p:cNvCxnSpPr/>
          <p:nvPr>
            <p:custDataLst>
              <p:tags r:id="rId19"/>
            </p:custDataLst>
          </p:nvPr>
        </p:nvCxnSpPr>
        <p:spPr>
          <a:xfrm>
            <a:off x="7130415" y="4471353"/>
            <a:ext cx="0" cy="1880235"/>
          </a:xfrm>
          <a:prstGeom prst="line">
            <a:avLst/>
          </a:prstGeom>
          <a:ln w="3175">
            <a:solidFill>
              <a:srgbClr val="17D594">
                <a:alpha val="44000"/>
              </a:srgbClr>
            </a:solidFill>
            <a:headEnd type="none" w="sm" len="sm"/>
            <a:tailEnd type="oval" w="sm" len="sm"/>
          </a:ln>
        </p:spPr>
        <p:style>
          <a:lnRef idx="2">
            <a:srgbClr val="376FFF"/>
          </a:lnRef>
          <a:fillRef idx="0">
            <a:srgbClr val="FFFFFF"/>
          </a:fillRef>
          <a:effectRef idx="0">
            <a:srgbClr val="FFFFFF"/>
          </a:effectRef>
          <a:fontRef idx="minor">
            <a:srgbClr val="000000"/>
          </a:fontRef>
        </p:style>
      </p:cxnSp>
      <p:sp>
        <p:nvSpPr>
          <p:cNvPr id="24" name="矩形 23"/>
          <p:cNvSpPr/>
          <p:nvPr>
            <p:custDataLst>
              <p:tags r:id="rId20"/>
            </p:custDataLst>
          </p:nvPr>
        </p:nvSpPr>
        <p:spPr>
          <a:xfrm>
            <a:off x="9452610" y="1996123"/>
            <a:ext cx="1823085" cy="481965"/>
          </a:xfrm>
          <a:prstGeom prst="rect">
            <a:avLst/>
          </a:prstGeom>
          <a:noFill/>
        </p:spPr>
        <p:txBody>
          <a:bodyPr wrap="square" lIns="0" tIns="0" rIns="0" bIns="0" rtlCol="0" anchor="b" anchorCtr="0">
            <a:noAutofit/>
          </a:bodyPr>
          <a:lstStyle/>
          <a:p>
            <a:pPr>
              <a:spcBef>
                <a:spcPct val="0"/>
              </a:spcBef>
              <a:spcAft>
                <a:spcPct val="0"/>
              </a:spcAft>
            </a:pPr>
            <a:r>
              <a:rPr lang="zh-CN" altLang="en-US" b="1">
                <a:solidFill>
                  <a:srgbClr val="376FFF"/>
                </a:solidFill>
                <a:latin typeface="微软雅黑" panose="020B0503020204020204" charset="-122"/>
                <a:cs typeface="微软雅黑" panose="020B0503020204020204" charset="-122"/>
                <a:sym typeface="微软雅黑" panose="020B0503020204020204" charset="-122"/>
              </a:rPr>
              <a:t>教育部全国数据</a:t>
            </a:r>
            <a:r>
              <a:rPr lang="zh-CN" altLang="en-US" b="1">
                <a:solidFill>
                  <a:srgbClr val="376FFF"/>
                </a:solidFill>
                <a:latin typeface="微软雅黑" panose="020B0503020204020204" charset="-122"/>
                <a:cs typeface="微软雅黑" panose="020B0503020204020204" charset="-122"/>
                <a:sym typeface="微软雅黑" panose="020B0503020204020204" charset="-122"/>
              </a:rPr>
              <a:t>汇总审核</a:t>
            </a:r>
            <a:endParaRPr lang="zh-CN" altLang="en-US" b="1">
              <a:solidFill>
                <a:srgbClr val="376FFF"/>
              </a:solidFill>
              <a:latin typeface="微软雅黑" panose="020B0503020204020204" charset="-122"/>
              <a:cs typeface="微软雅黑" panose="020B0503020204020204" charset="-122"/>
              <a:sym typeface="微软雅黑" panose="020B0503020204020204" charset="-122"/>
            </a:endParaRPr>
          </a:p>
        </p:txBody>
      </p:sp>
      <p:sp>
        <p:nvSpPr>
          <p:cNvPr id="25" name="矩形 24"/>
          <p:cNvSpPr/>
          <p:nvPr>
            <p:custDataLst>
              <p:tags r:id="rId21"/>
            </p:custDataLst>
          </p:nvPr>
        </p:nvSpPr>
        <p:spPr>
          <a:xfrm>
            <a:off x="9452610" y="2561908"/>
            <a:ext cx="1823085" cy="689610"/>
          </a:xfrm>
          <a:prstGeom prst="rect">
            <a:avLst/>
          </a:prstGeom>
          <a:noFill/>
        </p:spPr>
        <p:txBody>
          <a:bodyPr wrap="square" lIns="0" tIns="0" rIns="0" bIns="0" rtlCol="0" anchor="t" anchorCtr="0">
            <a:noAutofit/>
          </a:bodyPr>
          <a:lstStyle/>
          <a:p>
            <a:pPr indent="0" fontAlgn="auto">
              <a:lnSpc>
                <a:spcPct val="140000"/>
              </a:lnSpc>
              <a:spcBef>
                <a:spcPct val="0"/>
              </a:spcBef>
              <a:spcAft>
                <a:spcPct val="0"/>
              </a:spcAft>
            </a:pPr>
            <a:r>
              <a:rPr lang="zh-CN" altLang="en-US" sz="1400">
                <a:solidFill>
                  <a:srgbClr val="000000">
                    <a:lumMod val="85000"/>
                    <a:lumOff val="15000"/>
                  </a:srgbClr>
                </a:solidFill>
                <a:latin typeface="微软雅黑" panose="020B0503020204020204" charset="-122"/>
                <a:cs typeface="微软雅黑" panose="020B0503020204020204" charset="-122"/>
                <a:sym typeface="微软雅黑" panose="020B0503020204020204" charset="-122"/>
              </a:rPr>
              <a:t>教育部全国汇申反馈问题，</a:t>
            </a:r>
            <a:r>
              <a:rPr lang="zh-CN" altLang="en-US" sz="1400">
                <a:solidFill>
                  <a:srgbClr val="000000">
                    <a:lumMod val="85000"/>
                    <a:lumOff val="15000"/>
                  </a:srgbClr>
                </a:solidFill>
                <a:latin typeface="微软雅黑" panose="020B0503020204020204" charset="-122"/>
                <a:cs typeface="微软雅黑" panose="020B0503020204020204" charset="-122"/>
                <a:sym typeface="微软雅黑" panose="020B0503020204020204" charset="-122"/>
              </a:rPr>
              <a:t>核验数据。</a:t>
            </a:r>
            <a:endParaRPr lang="zh-CN" altLang="en-US" sz="1400">
              <a:solidFill>
                <a:srgbClr val="000000">
                  <a:lumMod val="85000"/>
                  <a:lumOff val="15000"/>
                </a:srgbClr>
              </a:solidFill>
              <a:latin typeface="微软雅黑" panose="020B0503020204020204" charset="-122"/>
              <a:cs typeface="微软雅黑" panose="020B0503020204020204" charset="-122"/>
              <a:sym typeface="微软雅黑" panose="020B0503020204020204" charset="-122"/>
            </a:endParaRPr>
          </a:p>
        </p:txBody>
      </p:sp>
      <p:cxnSp>
        <p:nvCxnSpPr>
          <p:cNvPr id="18" name="直接连接符 17"/>
          <p:cNvCxnSpPr/>
          <p:nvPr>
            <p:custDataLst>
              <p:tags r:id="rId22"/>
            </p:custDataLst>
          </p:nvPr>
        </p:nvCxnSpPr>
        <p:spPr>
          <a:xfrm>
            <a:off x="9203690" y="2039303"/>
            <a:ext cx="0" cy="1804670"/>
          </a:xfrm>
          <a:prstGeom prst="line">
            <a:avLst/>
          </a:prstGeom>
          <a:ln w="3175">
            <a:solidFill>
              <a:srgbClr val="376FFF">
                <a:alpha val="44000"/>
              </a:srgbClr>
            </a:solidFill>
            <a:headEnd type="oval" w="sm" len="sm"/>
            <a:tailEnd type="none" w="sm" len="sm"/>
          </a:ln>
        </p:spPr>
        <p:style>
          <a:lnRef idx="2">
            <a:srgbClr val="376FFF"/>
          </a:lnRef>
          <a:fillRef idx="0">
            <a:srgbClr val="FFFFFF"/>
          </a:fillRef>
          <a:effectRef idx="0">
            <a:srgbClr val="FFFFFF"/>
          </a:effectRef>
          <a:fontRef idx="minor">
            <a:srgbClr val="000000"/>
          </a:fontRef>
        </p:style>
      </p:cxnSp>
      <p:sp>
        <p:nvSpPr>
          <p:cNvPr id="26" name="文本框 25"/>
          <p:cNvSpPr txBox="1"/>
          <p:nvPr/>
        </p:nvSpPr>
        <p:spPr>
          <a:xfrm>
            <a:off x="3878580" y="5321300"/>
            <a:ext cx="4064000" cy="381635"/>
          </a:xfrm>
          <a:prstGeom prst="rect">
            <a:avLst/>
          </a:prstGeom>
          <a:noFill/>
        </p:spPr>
        <p:txBody>
          <a:bodyPr wrap="square" rtlCol="0">
            <a:noAutofit/>
          </a:bodyPr>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8"/>
                                        </p:tgtEl>
                                        <p:attrNameLst>
                                          <p:attrName>style.visibility</p:attrName>
                                        </p:attrNameLst>
                                      </p:cBhvr>
                                      <p:to>
                                        <p:strVal val="visible"/>
                                      </p:to>
                                    </p:set>
                                    <p:anim calcmode="lin" valueType="num">
                                      <p:cBhvr additive="base">
                                        <p:cTn id="17" dur="500" fill="hold"/>
                                        <p:tgtEl>
                                          <p:spTgt spid="68"/>
                                        </p:tgtEl>
                                        <p:attrNameLst>
                                          <p:attrName>ppt_x</p:attrName>
                                        </p:attrNameLst>
                                      </p:cBhvr>
                                      <p:tavLst>
                                        <p:tav tm="0">
                                          <p:val>
                                            <p:strVal val="#ppt_x"/>
                                          </p:val>
                                        </p:tav>
                                        <p:tav tm="100000">
                                          <p:val>
                                            <p:strVal val="#ppt_x"/>
                                          </p:val>
                                        </p:tav>
                                      </p:tavLst>
                                    </p:anim>
                                    <p:anim calcmode="lin" valueType="num">
                                      <p:cBhvr additive="base">
                                        <p:cTn id="18" dur="500" fill="hold"/>
                                        <p:tgtEl>
                                          <p:spTgt spid="68"/>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ppt_x"/>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8" presetClass="entr" presetSubtype="12" fill="hold" grpId="0" nodeType="clickEffect">
                                  <p:stCondLst>
                                    <p:cond delay="0"/>
                                  </p:stCondLst>
                                  <p:childTnLst>
                                    <p:set>
                                      <p:cBhvr>
                                        <p:cTn id="34" dur="1" fill="hold">
                                          <p:stCondLst>
                                            <p:cond delay="0"/>
                                          </p:stCondLst>
                                        </p:cTn>
                                        <p:tgtEl>
                                          <p:spTgt spid="116"/>
                                        </p:tgtEl>
                                        <p:attrNameLst>
                                          <p:attrName>style.visibility</p:attrName>
                                        </p:attrNameLst>
                                      </p:cBhvr>
                                      <p:to>
                                        <p:strVal val="visible"/>
                                      </p:to>
                                    </p:set>
                                    <p:animEffect transition="in" filter="strips(downLeft)">
                                      <p:cBhvr>
                                        <p:cTn id="35" dur="500"/>
                                        <p:tgtEl>
                                          <p:spTgt spid="116"/>
                                        </p:tgtEl>
                                      </p:cBhvr>
                                    </p:animEffect>
                                  </p:childTnLst>
                                </p:cTn>
                              </p:par>
                              <p:par>
                                <p:cTn id="36" presetID="18" presetClass="entr" presetSubtype="12" fill="hold" grpId="0" nodeType="with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strips(downLeft)">
                                      <p:cBhvr>
                                        <p:cTn id="38" dur="500"/>
                                        <p:tgtEl>
                                          <p:spTgt spid="20"/>
                                        </p:tgtEl>
                                      </p:cBhvr>
                                    </p:animEffect>
                                  </p:childTnLst>
                                </p:cTn>
                              </p:par>
                              <p:par>
                                <p:cTn id="39" presetID="18" presetClass="entr" presetSubtype="12"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strips(downLeft)">
                                      <p:cBhvr>
                                        <p:cTn id="41" dur="500"/>
                                        <p:tgtEl>
                                          <p:spTgt spid="21"/>
                                        </p:tgtEl>
                                      </p:cBhvr>
                                    </p:animEffect>
                                  </p:childTnLst>
                                </p:cTn>
                              </p:par>
                              <p:par>
                                <p:cTn id="42" presetID="18" presetClass="entr" presetSubtype="12" fill="hold"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strips(downLeft)">
                                      <p:cBhvr>
                                        <p:cTn id="44" dur="500"/>
                                        <p:tgtEl>
                                          <p:spTgt spid="13"/>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0"/>
                                        </p:tgtEl>
                                        <p:attrNameLst>
                                          <p:attrName>style.visibility</p:attrName>
                                        </p:attrNameLst>
                                      </p:cBhvr>
                                      <p:to>
                                        <p:strVal val="visible"/>
                                      </p:to>
                                    </p:set>
                                    <p:anim calcmode="lin" valueType="num">
                                      <p:cBhvr additive="base">
                                        <p:cTn id="49" dur="500" fill="hold"/>
                                        <p:tgtEl>
                                          <p:spTgt spid="120"/>
                                        </p:tgtEl>
                                        <p:attrNameLst>
                                          <p:attrName>ppt_x</p:attrName>
                                        </p:attrNameLst>
                                      </p:cBhvr>
                                      <p:tavLst>
                                        <p:tav tm="0">
                                          <p:val>
                                            <p:strVal val="#ppt_x"/>
                                          </p:val>
                                        </p:tav>
                                        <p:tav tm="100000">
                                          <p:val>
                                            <p:strVal val="#ppt_x"/>
                                          </p:val>
                                        </p:tav>
                                      </p:tavLst>
                                    </p:anim>
                                    <p:anim calcmode="lin" valueType="num">
                                      <p:cBhvr additive="base">
                                        <p:cTn id="50" dur="500" fill="hold"/>
                                        <p:tgtEl>
                                          <p:spTgt spid="120"/>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22"/>
                                        </p:tgtEl>
                                        <p:attrNameLst>
                                          <p:attrName>style.visibility</p:attrName>
                                        </p:attrNameLst>
                                      </p:cBhvr>
                                      <p:to>
                                        <p:strVal val="visible"/>
                                      </p:to>
                                    </p:set>
                                    <p:anim calcmode="lin" valueType="num">
                                      <p:cBhvr additive="base">
                                        <p:cTn id="53" dur="500" fill="hold"/>
                                        <p:tgtEl>
                                          <p:spTgt spid="22"/>
                                        </p:tgtEl>
                                        <p:attrNameLst>
                                          <p:attrName>ppt_x</p:attrName>
                                        </p:attrNameLst>
                                      </p:cBhvr>
                                      <p:tavLst>
                                        <p:tav tm="0">
                                          <p:val>
                                            <p:strVal val="#ppt_x"/>
                                          </p:val>
                                        </p:tav>
                                        <p:tav tm="100000">
                                          <p:val>
                                            <p:strVal val="#ppt_x"/>
                                          </p:val>
                                        </p:tav>
                                      </p:tavLst>
                                    </p:anim>
                                    <p:anim calcmode="lin" valueType="num">
                                      <p:cBhvr additive="base">
                                        <p:cTn id="54" dur="500" fill="hold"/>
                                        <p:tgtEl>
                                          <p:spTgt spid="22"/>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additive="base">
                                        <p:cTn id="57" dur="500" fill="hold"/>
                                        <p:tgtEl>
                                          <p:spTgt spid="23"/>
                                        </p:tgtEl>
                                        <p:attrNameLst>
                                          <p:attrName>ppt_x</p:attrName>
                                        </p:attrNameLst>
                                      </p:cBhvr>
                                      <p:tavLst>
                                        <p:tav tm="0">
                                          <p:val>
                                            <p:strVal val="#ppt_x"/>
                                          </p:val>
                                        </p:tav>
                                        <p:tav tm="100000">
                                          <p:val>
                                            <p:strVal val="#ppt_x"/>
                                          </p:val>
                                        </p:tav>
                                      </p:tavLst>
                                    </p:anim>
                                    <p:anim calcmode="lin" valueType="num">
                                      <p:cBhvr additive="base">
                                        <p:cTn id="58" dur="500" fill="hold"/>
                                        <p:tgtEl>
                                          <p:spTgt spid="23"/>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additive="base">
                                        <p:cTn id="61" dur="500" fill="hold"/>
                                        <p:tgtEl>
                                          <p:spTgt spid="15"/>
                                        </p:tgtEl>
                                        <p:attrNameLst>
                                          <p:attrName>ppt_x</p:attrName>
                                        </p:attrNameLst>
                                      </p:cBhvr>
                                      <p:tavLst>
                                        <p:tav tm="0">
                                          <p:val>
                                            <p:strVal val="#ppt_x"/>
                                          </p:val>
                                        </p:tav>
                                        <p:tav tm="100000">
                                          <p:val>
                                            <p:strVal val="#ppt_x"/>
                                          </p:val>
                                        </p:tav>
                                      </p:tavLst>
                                    </p:anim>
                                    <p:anim calcmode="lin" valueType="num">
                                      <p:cBhvr additive="base">
                                        <p:cTn id="6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18" presetClass="entr" presetSubtype="12" fill="hold" grpId="0" nodeType="clickEffect">
                                  <p:stCondLst>
                                    <p:cond delay="0"/>
                                  </p:stCondLst>
                                  <p:childTnLst>
                                    <p:set>
                                      <p:cBhvr>
                                        <p:cTn id="66" dur="1" fill="hold">
                                          <p:stCondLst>
                                            <p:cond delay="0"/>
                                          </p:stCondLst>
                                        </p:cTn>
                                        <p:tgtEl>
                                          <p:spTgt spid="130"/>
                                        </p:tgtEl>
                                        <p:attrNameLst>
                                          <p:attrName>style.visibility</p:attrName>
                                        </p:attrNameLst>
                                      </p:cBhvr>
                                      <p:to>
                                        <p:strVal val="visible"/>
                                      </p:to>
                                    </p:set>
                                    <p:animEffect transition="in" filter="strips(downLeft)">
                                      <p:cBhvr>
                                        <p:cTn id="67" dur="500"/>
                                        <p:tgtEl>
                                          <p:spTgt spid="130"/>
                                        </p:tgtEl>
                                      </p:cBhvr>
                                    </p:animEffect>
                                  </p:childTnLst>
                                </p:cTn>
                              </p:par>
                              <p:par>
                                <p:cTn id="68" presetID="18" presetClass="entr" presetSubtype="12" fill="hold" grpId="0" nodeType="with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strips(downLeft)">
                                      <p:cBhvr>
                                        <p:cTn id="70" dur="500"/>
                                        <p:tgtEl>
                                          <p:spTgt spid="24"/>
                                        </p:tgtEl>
                                      </p:cBhvr>
                                    </p:animEffect>
                                  </p:childTnLst>
                                </p:cTn>
                              </p:par>
                              <p:par>
                                <p:cTn id="71" presetID="18" presetClass="entr" presetSubtype="12" fill="hold" grpId="0" nodeType="with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strips(downLeft)">
                                      <p:cBhvr>
                                        <p:cTn id="73" dur="500"/>
                                        <p:tgtEl>
                                          <p:spTgt spid="25"/>
                                        </p:tgtEl>
                                      </p:cBhvr>
                                    </p:animEffect>
                                  </p:childTnLst>
                                </p:cTn>
                              </p:par>
                              <p:par>
                                <p:cTn id="74" presetID="18" presetClass="entr" presetSubtype="12" fill="hold" nodeType="withEffect">
                                  <p:stCondLst>
                                    <p:cond delay="0"/>
                                  </p:stCondLst>
                                  <p:childTnLst>
                                    <p:set>
                                      <p:cBhvr>
                                        <p:cTn id="75" dur="1" fill="hold">
                                          <p:stCondLst>
                                            <p:cond delay="0"/>
                                          </p:stCondLst>
                                        </p:cTn>
                                        <p:tgtEl>
                                          <p:spTgt spid="18"/>
                                        </p:tgtEl>
                                        <p:attrNameLst>
                                          <p:attrName>style.visibility</p:attrName>
                                        </p:attrNameLst>
                                      </p:cBhvr>
                                      <p:to>
                                        <p:strVal val="visible"/>
                                      </p:to>
                                    </p:set>
                                    <p:animEffect transition="in" filter="strips(downLeft)">
                                      <p:cBhvr>
                                        <p:cTn id="7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8" grpId="0"/>
      <p:bldP spid="9" grpId="0"/>
      <p:bldP spid="64" grpId="1" animBg="1"/>
      <p:bldP spid="8" grpId="1"/>
      <p:bldP spid="9" grpId="1"/>
      <p:bldP spid="68" grpId="0" animBg="1"/>
      <p:bldP spid="11" grpId="0"/>
      <p:bldP spid="19" grpId="0"/>
      <p:bldP spid="116" grpId="0" animBg="1"/>
      <p:bldP spid="20" grpId="0"/>
      <p:bldP spid="21" grpId="0"/>
      <p:bldP spid="120" grpId="0" animBg="1"/>
      <p:bldP spid="22" grpId="0"/>
      <p:bldP spid="23" grpId="0"/>
      <p:bldP spid="130" grpId="0" animBg="1"/>
      <p:bldP spid="24" grpId="0"/>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custDataLst>
              <p:tags r:id="rId1"/>
            </p:custDataLst>
          </p:nvPr>
        </p:nvSpPr>
        <p:spPr>
          <a:xfrm>
            <a:off x="874395" y="1796415"/>
            <a:ext cx="9952355" cy="3855085"/>
          </a:xfrm>
          <a:prstGeom prst="rect">
            <a:avLst/>
          </a:prstGeom>
          <a:noFill/>
        </p:spPr>
        <p:txBody>
          <a:bodyPr wrap="square">
            <a:noAutofit/>
          </a:bodyPr>
          <a:lstStyle>
            <a:defPPr>
              <a:defRPr lang="zh-CN"/>
            </a:defPPr>
            <a:lvl1pPr>
              <a:defRPr sz="2400">
                <a:solidFill>
                  <a:srgbClr val="2C70FF"/>
                </a:solidFill>
                <a:latin typeface="+mj-ea"/>
                <a:ea typeface="+mj-ea"/>
              </a:defRPr>
            </a:lvl1pPr>
          </a:lstStyle>
          <a:p>
            <a:pPr indent="0" fontAlgn="auto">
              <a:lnSpc>
                <a:spcPct val="120000"/>
              </a:lnSpc>
              <a:spcAft>
                <a:spcPts val="1200"/>
              </a:spcAft>
            </a:pPr>
            <a:r>
              <a:rPr b="1" dirty="0">
                <a:solidFill>
                  <a:srgbClr val="44546A"/>
                </a:solidFill>
                <a:latin typeface="微软雅黑" panose="020B0503020204020204" charset="-122"/>
                <a:ea typeface="微软雅黑" panose="020B0503020204020204" charset="-122"/>
                <a:sym typeface="+mn-ea"/>
              </a:rPr>
              <a:t>统计资料归档</a:t>
            </a:r>
            <a:endParaRPr b="1" dirty="0">
              <a:solidFill>
                <a:srgbClr val="44546A"/>
              </a:solidFill>
              <a:latin typeface="微软雅黑" panose="020B0503020204020204" charset="-122"/>
              <a:ea typeface="微软雅黑" panose="020B0503020204020204" charset="-122"/>
              <a:sym typeface="+mn-ea"/>
            </a:endParaRPr>
          </a:p>
          <a:p>
            <a:pPr marL="285750" indent="-285750" fontAlgn="auto">
              <a:lnSpc>
                <a:spcPct val="120000"/>
              </a:lnSpc>
              <a:spcAft>
                <a:spcPts val="1200"/>
              </a:spcAft>
              <a:buFont typeface="Arial" panose="020B0604020202020204" pitchFamily="34" charset="0"/>
              <a:buChar char="•"/>
            </a:pPr>
            <a:r>
              <a:rPr lang="zh-CN" altLang="en-US" sz="1800" dirty="0">
                <a:solidFill>
                  <a:srgbClr val="44546A"/>
                </a:solidFill>
                <a:latin typeface="微软雅黑" panose="020B0503020204020204" charset="-122"/>
                <a:ea typeface="微软雅黑" panose="020B0503020204020204" charset="-122"/>
                <a:sym typeface="+mn-ea"/>
              </a:rPr>
              <a:t>公开使用数据以教育部集中审核汇总后下发数据为准。各学校</a:t>
            </a:r>
            <a:r>
              <a:rPr lang="zh-CN" altLang="en-US" sz="1800" dirty="0">
                <a:solidFill>
                  <a:srgbClr val="44546A"/>
                </a:solidFill>
                <a:latin typeface="微软雅黑" panose="020B0503020204020204" charset="-122"/>
                <a:ea typeface="微软雅黑" panose="020B0503020204020204" charset="-122"/>
                <a:sym typeface="+mn-ea"/>
              </a:rPr>
              <a:t>应根据教育部下发数据，做好归档及灾备工作。</a:t>
            </a:r>
            <a:endParaRPr lang="zh-CN" altLang="en-US" sz="1800" dirty="0">
              <a:solidFill>
                <a:srgbClr val="44546A"/>
              </a:solidFill>
              <a:latin typeface="微软雅黑" panose="020B0503020204020204" charset="-122"/>
              <a:ea typeface="微软雅黑" panose="020B0503020204020204" charset="-122"/>
              <a:sym typeface="+mn-ea"/>
            </a:endParaRPr>
          </a:p>
          <a:p>
            <a:pPr marL="285750" indent="-285750" fontAlgn="auto">
              <a:lnSpc>
                <a:spcPct val="120000"/>
              </a:lnSpc>
              <a:spcAft>
                <a:spcPts val="1200"/>
              </a:spcAft>
              <a:buFont typeface="Arial" panose="020B0604020202020204" pitchFamily="34" charset="0"/>
              <a:buChar char="•"/>
            </a:pPr>
            <a:r>
              <a:rPr lang="zh-CN" altLang="en-US" sz="1800" dirty="0">
                <a:solidFill>
                  <a:srgbClr val="44546A"/>
                </a:solidFill>
                <a:latin typeface="微软雅黑" panose="020B0503020204020204" charset="-122"/>
                <a:ea typeface="微软雅黑" panose="020B0503020204020204" charset="-122"/>
                <a:sym typeface="+mn-ea"/>
              </a:rPr>
              <a:t>省教育厅保存全省综表数据。其中，电子数据资料、纸质全省综表保存期为永久，各高校（</a:t>
            </a:r>
            <a:r>
              <a:rPr lang="zh-CN" altLang="en-US" sz="1800" dirty="0">
                <a:solidFill>
                  <a:srgbClr val="44546A"/>
                </a:solidFill>
                <a:latin typeface="微软雅黑" panose="020B0503020204020204" charset="-122"/>
                <a:ea typeface="微软雅黑" panose="020B0503020204020204" charset="-122"/>
                <a:sym typeface="+mn-ea"/>
              </a:rPr>
              <a:t>机构）经单位负责人签字的纸质综表在省教育厅保存</a:t>
            </a:r>
            <a:r>
              <a:rPr lang="en-US" altLang="zh-CN" sz="1800" dirty="0">
                <a:solidFill>
                  <a:srgbClr val="44546A"/>
                </a:solidFill>
                <a:latin typeface="微软雅黑" panose="020B0503020204020204" charset="-122"/>
                <a:ea typeface="微软雅黑" panose="020B0503020204020204" charset="-122"/>
                <a:sym typeface="+mn-ea"/>
              </a:rPr>
              <a:t>5</a:t>
            </a:r>
            <a:r>
              <a:rPr lang="zh-CN" altLang="en-US" sz="1800" dirty="0">
                <a:solidFill>
                  <a:srgbClr val="44546A"/>
                </a:solidFill>
                <a:latin typeface="微软雅黑" panose="020B0503020204020204" charset="-122"/>
                <a:ea typeface="微软雅黑" panose="020B0503020204020204" charset="-122"/>
                <a:sym typeface="+mn-ea"/>
              </a:rPr>
              <a:t>年。</a:t>
            </a:r>
            <a:endParaRPr lang="zh-CN" altLang="en-US" sz="1800" dirty="0">
              <a:solidFill>
                <a:srgbClr val="44546A"/>
              </a:solidFill>
              <a:latin typeface="微软雅黑" panose="020B0503020204020204" charset="-122"/>
              <a:ea typeface="微软雅黑" panose="020B0503020204020204" charset="-122"/>
              <a:sym typeface="+mn-ea"/>
            </a:endParaRPr>
          </a:p>
          <a:p>
            <a:pPr marL="285750" indent="-285750" fontAlgn="auto">
              <a:lnSpc>
                <a:spcPct val="120000"/>
              </a:lnSpc>
              <a:spcAft>
                <a:spcPts val="1200"/>
              </a:spcAft>
              <a:buFont typeface="Arial" panose="020B0604020202020204" pitchFamily="34" charset="0"/>
              <a:buChar char="•"/>
            </a:pPr>
            <a:r>
              <a:rPr lang="zh-CN" altLang="en-US" sz="1800" dirty="0">
                <a:solidFill>
                  <a:srgbClr val="44546A"/>
                </a:solidFill>
                <a:latin typeface="微软雅黑" panose="020B0503020204020204" charset="-122"/>
                <a:ea typeface="微软雅黑" panose="020B0503020204020204" charset="-122"/>
                <a:sym typeface="+mn-ea"/>
              </a:rPr>
              <a:t>各学校电子数据资料和纸质统计调查表应永久保存，原始记录和统计台账应至少保存5年。</a:t>
            </a:r>
            <a:endParaRPr lang="zh-CN" altLang="en-US" sz="1800" dirty="0">
              <a:solidFill>
                <a:srgbClr val="44546A"/>
              </a:solidFill>
              <a:latin typeface="微软雅黑" panose="020B0503020204020204" charset="-122"/>
              <a:ea typeface="微软雅黑" panose="020B0503020204020204" charset="-122"/>
              <a:sym typeface="+mn-ea"/>
            </a:endParaRPr>
          </a:p>
        </p:txBody>
      </p:sp>
      <p:sp>
        <p:nvSpPr>
          <p:cNvPr id="2" name="Rectangle 2"/>
          <p:cNvSpPr/>
          <p:nvPr/>
        </p:nvSpPr>
        <p:spPr>
          <a:xfrm>
            <a:off x="548958" y="502920"/>
            <a:ext cx="73152" cy="502920"/>
          </a:xfrm>
          <a:prstGeom prst="rect">
            <a:avLst/>
          </a:prstGeom>
          <a:solidFill>
            <a:srgbClr val="C41E3A"/>
          </a:solidFill>
          <a:ln w="9525" cap="flat" cmpd="sng" algn="ctr">
            <a:noFill/>
            <a:prstDash val="solid"/>
          </a:ln>
          <a:effectLst>
            <a:outerShdw blurRad="40000" dist="23000" dir="5400000" rotWithShape="0">
              <a:srgbClr val="000000">
                <a:alpha val="35000"/>
              </a:srgbClr>
            </a:outerShdw>
          </a:effectLst>
        </p:spPr>
        <p:txBody>
          <a:bodyPr rtlCol="0" anchor="ctr"/>
          <a:lstStyle/>
          <a:p>
            <a:pPr algn="ctr" defTabSz="457200"/>
          </a:p>
        </p:txBody>
      </p:sp>
      <p:sp>
        <p:nvSpPr>
          <p:cNvPr id="7" name="TextBox 3"/>
          <p:cNvSpPr txBox="1"/>
          <p:nvPr/>
        </p:nvSpPr>
        <p:spPr>
          <a:xfrm>
            <a:off x="777558" y="411480"/>
            <a:ext cx="9144000" cy="640080"/>
          </a:xfrm>
          <a:prstGeom prst="rect">
            <a:avLst/>
          </a:prstGeom>
          <a:noFill/>
        </p:spPr>
        <p:txBody>
          <a:bodyPr wrap="square" anchor="ctr"/>
          <a:lstStyle/>
          <a:p>
            <a:pPr algn="l" defTabSz="457200">
              <a:lnSpc>
                <a:spcPct val="130000"/>
              </a:lnSpc>
              <a:spcAft>
                <a:spcPts val="400"/>
              </a:spcAft>
            </a:pPr>
            <a:r>
              <a:rPr sz="2800" b="1">
                <a:solidFill>
                  <a:srgbClr val="1E3C72"/>
                </a:solidFill>
                <a:latin typeface="微软雅黑" panose="020B0503020204020204" charset="-122"/>
              </a:rPr>
              <a:t>工作安排与时间节点</a:t>
            </a:r>
            <a:endParaRPr sz="2800" b="1">
              <a:solidFill>
                <a:srgbClr val="1E3C72"/>
              </a:solidFill>
              <a:latin typeface="微软雅黑" panose="020B0503020204020204" charset="-122"/>
            </a:endParaRPr>
          </a:p>
        </p:txBody>
      </p:sp>
      <p:sp>
        <p:nvSpPr>
          <p:cNvPr id="8" name="TextBox 4"/>
          <p:cNvSpPr txBox="1"/>
          <p:nvPr/>
        </p:nvSpPr>
        <p:spPr>
          <a:xfrm>
            <a:off x="777558" y="1005840"/>
            <a:ext cx="9144000" cy="365760"/>
          </a:xfrm>
          <a:prstGeom prst="rect">
            <a:avLst/>
          </a:prstGeom>
          <a:noFill/>
        </p:spPr>
        <p:txBody>
          <a:bodyPr wrap="square" anchor="ctr"/>
          <a:lstStyle/>
          <a:p>
            <a:pPr algn="l" defTabSz="457200">
              <a:lnSpc>
                <a:spcPct val="130000"/>
              </a:lnSpc>
              <a:spcAft>
                <a:spcPts val="400"/>
              </a:spcAft>
            </a:pPr>
            <a:r>
              <a:rPr sz="1400" b="0">
                <a:solidFill>
                  <a:srgbClr val="6B7280"/>
                </a:solidFill>
                <a:latin typeface="微软雅黑" panose="020B0503020204020204" charset="-122"/>
              </a:rPr>
              <a:t>关键时间节点 · 联系方式 · 下一步工作</a:t>
            </a:r>
            <a:endParaRPr sz="1400" b="0">
              <a:solidFill>
                <a:srgbClr val="6B7280"/>
              </a:solidFill>
              <a:latin typeface="微软雅黑" panose="020B0503020204020204" charset="-122"/>
            </a:endParaRPr>
          </a:p>
        </p:txBody>
      </p:sp>
      <p:sp>
        <p:nvSpPr>
          <p:cNvPr id="9" name="Rectangle 6"/>
          <p:cNvSpPr/>
          <p:nvPr/>
        </p:nvSpPr>
        <p:spPr>
          <a:xfrm>
            <a:off x="548958" y="1417320"/>
            <a:ext cx="11091672" cy="13716"/>
          </a:xfrm>
          <a:prstGeom prst="rect">
            <a:avLst/>
          </a:prstGeom>
          <a:solidFill>
            <a:srgbClr val="1E3C72"/>
          </a:solidFill>
          <a:ln w="9525" cap="flat" cmpd="sng" algn="ctr">
            <a:noFill/>
            <a:prstDash val="solid"/>
          </a:ln>
          <a:effectLst>
            <a:outerShdw blurRad="40000" dist="23000" dir="5400000" rotWithShape="0">
              <a:srgbClr val="000000">
                <a:alpha val="35000"/>
              </a:srgbClr>
            </a:outerShdw>
          </a:effectLst>
        </p:spPr>
        <p:txBody>
          <a:bodyPr rtlCol="0" anchor="ctr"/>
          <a:lstStyle/>
          <a:p>
            <a:pPr algn="ctr" defTabSz="457200"/>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strips(downLeft)">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strips(downLeft)">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strips(downLeft)">
                                      <p:cBhvr>
                                        <p:cTn id="1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a:p>
            <a:endParaRPr lang="zh-CN" altLang="en-US"/>
          </a:p>
        </p:txBody>
      </p:sp>
      <p:sp>
        <p:nvSpPr>
          <p:cNvPr id="32" name="矩形 31"/>
          <p:cNvSpPr/>
          <p:nvPr>
            <p:custDataLst>
              <p:tags r:id="rId2"/>
            </p:custDataLst>
          </p:nvPr>
        </p:nvSpPr>
        <p:spPr>
          <a:xfrm>
            <a:off x="318" y="2283778"/>
            <a:ext cx="12191365" cy="1457216"/>
          </a:xfrm>
          <a:prstGeom prst="rect">
            <a:avLst/>
          </a:prstGeom>
          <a:gradFill>
            <a:gsLst>
              <a:gs pos="13000">
                <a:schemeClr val="accent1">
                  <a:alpha val="100000"/>
                </a:schemeClr>
              </a:gs>
              <a:gs pos="100000">
                <a:schemeClr val="accent1">
                  <a:lumMod val="60000"/>
                  <a:lumOff val="40000"/>
                  <a:alpha val="100000"/>
                </a:schemeClr>
              </a:gs>
            </a:gsLst>
            <a:lin ang="13500000" scaled="0"/>
          </a:gradFill>
          <a:ln>
            <a:no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sp>
        <p:nvSpPr>
          <p:cNvPr id="20" name="文本框 6"/>
          <p:cNvSpPr txBox="1"/>
          <p:nvPr>
            <p:custDataLst>
              <p:tags r:id="rId3"/>
            </p:custDataLst>
          </p:nvPr>
        </p:nvSpPr>
        <p:spPr>
          <a:xfrm>
            <a:off x="955040" y="2529205"/>
            <a:ext cx="10461625" cy="1014730"/>
          </a:xfrm>
          <a:prstGeom prst="rect">
            <a:avLst/>
          </a:prstGeom>
          <a:noFill/>
        </p:spPr>
        <p:txBody>
          <a:bodyPr vert="horz" wrap="square" rtlCol="0">
            <a:spAutoFit/>
          </a:bodyPr>
          <a:lstStyle/>
          <a:p>
            <a:r>
              <a:rPr lang="zh-CN" altLang="en-US" sz="6000" b="1" dirty="0">
                <a:solidFill>
                  <a:schemeClr val="bg1"/>
                </a:solidFill>
                <a:latin typeface="微软雅黑" panose="020B0503020204020204" charset="-122"/>
                <a:ea typeface="微软雅黑" panose="020B0503020204020204" charset="-122"/>
              </a:rPr>
              <a:t>0</a:t>
            </a:r>
            <a:r>
              <a:rPr lang="en-US" altLang="zh-CN" sz="6000" b="1" dirty="0">
                <a:solidFill>
                  <a:schemeClr val="bg1"/>
                </a:solidFill>
                <a:latin typeface="微软雅黑" panose="020B0503020204020204" charset="-122"/>
                <a:ea typeface="微软雅黑" panose="020B0503020204020204" charset="-122"/>
                <a:cs typeface="Arial" panose="020B0604020202020204" pitchFamily="34" charset="0"/>
              </a:rPr>
              <a:t>2 </a:t>
            </a:r>
            <a:r>
              <a:rPr lang="zh-CN" altLang="en-US" sz="6000" b="1" dirty="0">
                <a:solidFill>
                  <a:schemeClr val="bg1"/>
                </a:solidFill>
                <a:latin typeface="微软雅黑" panose="020B0503020204020204" charset="-122"/>
                <a:ea typeface="微软雅黑" panose="020B0503020204020204" charset="-122"/>
                <a:cs typeface="Arial" panose="020B0604020202020204" pitchFamily="34" charset="0"/>
              </a:rPr>
              <a:t>逐表讲解</a:t>
            </a:r>
            <a:endParaRPr lang="en-US" altLang="zh-CN">
              <a:latin typeface="微软雅黑" panose="020B0503020204020204" charset="-122"/>
              <a:ea typeface="微软雅黑" panose="020B0503020204020204" charset="-122"/>
              <a:cs typeface="Arial" panose="020B0604020202020204" pitchFamily="34" charset="0"/>
            </a:endParaRPr>
          </a:p>
        </p:txBody>
      </p:sp>
      <p:pic>
        <p:nvPicPr>
          <p:cNvPr id="31" name="图形 50"/>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805786" y="6143342"/>
            <a:ext cx="187891" cy="187891"/>
          </a:xfrm>
          <a:prstGeom prst="rect">
            <a:avLst/>
          </a:prstGeom>
        </p:spPr>
      </p:pic>
    </p:spTree>
    <p:custDataLst>
      <p:tags r:id="rId6"/>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a:normAutofit/>
          </a:bodyPr>
          <a:lstStyle/>
          <a:p>
            <a:r>
              <a:rPr lang="zh-CN" altLang="en-US" sz="2800" b="1" dirty="0">
                <a:latin typeface="微软雅黑" panose="020B0503020204020204" charset="-122"/>
                <a:ea typeface="微软雅黑" panose="020B0503020204020204" charset="-122"/>
              </a:rPr>
              <a:t>表号规则</a:t>
            </a:r>
            <a:endParaRPr lang="zh-CN" altLang="en-US" sz="2800" b="1" dirty="0">
              <a:latin typeface="微软雅黑" panose="020B0503020204020204" charset="-122"/>
              <a:ea typeface="微软雅黑" panose="020B0503020204020204" charset="-122"/>
            </a:endParaRPr>
          </a:p>
        </p:txBody>
      </p:sp>
      <p:graphicFrame>
        <p:nvGraphicFramePr>
          <p:cNvPr id="5" name="表格 4"/>
          <p:cNvGraphicFramePr>
            <a:graphicFrameLocks noGrp="1"/>
          </p:cNvGraphicFramePr>
          <p:nvPr/>
        </p:nvGraphicFramePr>
        <p:xfrm>
          <a:off x="752573" y="1586444"/>
          <a:ext cx="4876067" cy="4497451"/>
        </p:xfrm>
        <a:graphic>
          <a:graphicData uri="http://schemas.openxmlformats.org/drawingml/2006/table">
            <a:tbl>
              <a:tblPr firstRow="1" firstCol="1"/>
              <a:tblGrid>
                <a:gridCol w="596900"/>
                <a:gridCol w="848995"/>
                <a:gridCol w="1520825"/>
                <a:gridCol w="1222375"/>
                <a:gridCol w="686972"/>
              </a:tblGrid>
              <a:tr h="629920">
                <a:tc>
                  <a:txBody>
                    <a:bodyPr/>
                    <a:lstStyle/>
                    <a:p>
                      <a:pPr algn="ctr" fontAlgn="b"/>
                      <a:r>
                        <a:rPr lang="zh-CN" altLang="en-US" sz="1600" b="1" u="none" strike="noStrike" dirty="0">
                          <a:solidFill>
                            <a:srgbClr val="44546A"/>
                          </a:solidFill>
                          <a:effectLst/>
                          <a:latin typeface="微软雅黑" panose="020B0503020204020204" charset="-122"/>
                          <a:ea typeface="微软雅黑" panose="020B0503020204020204" charset="-122"/>
                        </a:rPr>
                        <a:t>分段</a:t>
                      </a:r>
                      <a:endParaRPr lang="zh-CN" altLang="en-US" sz="1600" b="1" u="none" strike="noStrike" dirty="0">
                        <a:solidFill>
                          <a:srgbClr val="44546A"/>
                        </a:solidFill>
                        <a:effectLst/>
                        <a:latin typeface="微软雅黑" panose="020B0503020204020204" charset="-122"/>
                        <a:ea typeface="微软雅黑" panose="020B0503020204020204" charset="-122"/>
                      </a:endParaRPr>
                    </a:p>
                  </a:txBody>
                  <a:tcPr marL="9525" marR="9525" marT="9525" marB="0" anchor="ctr"/>
                </a:tc>
                <a:tc>
                  <a:txBody>
                    <a:bodyPr/>
                    <a:lstStyle/>
                    <a:p>
                      <a:pPr algn="ctr" fontAlgn="b"/>
                      <a:r>
                        <a:rPr lang="zh-CN" altLang="en-US" sz="1600" b="1" u="none" strike="noStrike" dirty="0">
                          <a:solidFill>
                            <a:srgbClr val="44546A"/>
                          </a:solidFill>
                          <a:effectLst/>
                          <a:latin typeface="微软雅黑" panose="020B0503020204020204" charset="-122"/>
                          <a:ea typeface="微软雅黑" panose="020B0503020204020204" charset="-122"/>
                        </a:rPr>
                        <a:t>第一段</a:t>
                      </a:r>
                      <a:endParaRPr lang="zh-CN" altLang="en-US" sz="1600" b="1" u="none" strike="noStrike" dirty="0">
                        <a:solidFill>
                          <a:srgbClr val="44546A"/>
                        </a:solidFill>
                        <a:effectLst/>
                        <a:latin typeface="微软雅黑" panose="020B0503020204020204" charset="-122"/>
                        <a:ea typeface="微软雅黑" panose="020B0503020204020204" charset="-122"/>
                      </a:endParaRPr>
                    </a:p>
                  </a:txBody>
                  <a:tcPr marL="9525" marR="9525" marT="9525" marB="0" anchor="ctr"/>
                </a:tc>
                <a:tc>
                  <a:txBody>
                    <a:bodyPr/>
                    <a:lstStyle/>
                    <a:p>
                      <a:pPr algn="ctr" fontAlgn="b"/>
                      <a:r>
                        <a:rPr lang="zh-CN" altLang="en-US" sz="1600" b="1" u="none" strike="noStrike" dirty="0">
                          <a:solidFill>
                            <a:srgbClr val="44546A"/>
                          </a:solidFill>
                          <a:effectLst/>
                          <a:latin typeface="微软雅黑" panose="020B0503020204020204" charset="-122"/>
                          <a:ea typeface="微软雅黑" panose="020B0503020204020204" charset="-122"/>
                        </a:rPr>
                        <a:t>第二段</a:t>
                      </a:r>
                      <a:endParaRPr lang="zh-CN" altLang="en-US" sz="1600" b="1" u="none" strike="noStrike" dirty="0">
                        <a:solidFill>
                          <a:srgbClr val="44546A"/>
                        </a:solidFill>
                        <a:effectLst/>
                        <a:latin typeface="微软雅黑" panose="020B0503020204020204" charset="-122"/>
                        <a:ea typeface="微软雅黑" panose="020B0503020204020204" charset="-122"/>
                      </a:endParaRPr>
                    </a:p>
                  </a:txBody>
                  <a:tcPr marL="9525" marR="9525" marT="9525" marB="0" anchor="ctr"/>
                </a:tc>
                <a:tc>
                  <a:txBody>
                    <a:bodyPr/>
                    <a:lstStyle/>
                    <a:p>
                      <a:pPr algn="ctr" fontAlgn="b"/>
                      <a:r>
                        <a:rPr lang="zh-CN" altLang="en-US" sz="1600" b="1" u="none" strike="noStrike" dirty="0">
                          <a:solidFill>
                            <a:srgbClr val="44546A"/>
                          </a:solidFill>
                          <a:effectLst/>
                          <a:latin typeface="微软雅黑" panose="020B0503020204020204" charset="-122"/>
                          <a:ea typeface="微软雅黑" panose="020B0503020204020204" charset="-122"/>
                        </a:rPr>
                        <a:t>第三段</a:t>
                      </a:r>
                      <a:endParaRPr lang="zh-CN" altLang="en-US" sz="1600" b="1" u="none" strike="noStrike" dirty="0">
                        <a:solidFill>
                          <a:srgbClr val="44546A"/>
                        </a:solidFill>
                        <a:effectLst/>
                        <a:latin typeface="微软雅黑" panose="020B0503020204020204" charset="-122"/>
                        <a:ea typeface="微软雅黑" panose="020B0503020204020204" charset="-122"/>
                      </a:endParaRPr>
                    </a:p>
                  </a:txBody>
                  <a:tcPr marL="9525" marR="9525" marT="9525" marB="0" anchor="ctr"/>
                </a:tc>
                <a:tc>
                  <a:txBody>
                    <a:bodyPr/>
                    <a:lstStyle/>
                    <a:p>
                      <a:pPr algn="ctr" fontAlgn="b"/>
                      <a:r>
                        <a:rPr lang="zh-CN" altLang="en-US" sz="1600" b="1" u="none" strike="noStrike" dirty="0">
                          <a:solidFill>
                            <a:srgbClr val="44546A"/>
                          </a:solidFill>
                          <a:effectLst/>
                          <a:latin typeface="微软雅黑" panose="020B0503020204020204" charset="-122"/>
                          <a:ea typeface="微软雅黑" panose="020B0503020204020204" charset="-122"/>
                        </a:rPr>
                        <a:t>第四段</a:t>
                      </a:r>
                      <a:endParaRPr lang="zh-CN" altLang="en-US" sz="1600" b="1" u="none" strike="noStrike" dirty="0">
                        <a:solidFill>
                          <a:srgbClr val="44546A"/>
                        </a:solidFill>
                        <a:effectLst/>
                        <a:latin typeface="微软雅黑" panose="020B0503020204020204" charset="-122"/>
                        <a:ea typeface="微软雅黑" panose="020B0503020204020204" charset="-122"/>
                      </a:endParaRPr>
                    </a:p>
                  </a:txBody>
                  <a:tcPr marL="9525" marR="9525" marT="9525" marB="0" anchor="ctr"/>
                </a:tc>
              </a:tr>
              <a:tr h="498164">
                <a:tc>
                  <a:txBody>
                    <a:bodyPr/>
                    <a:lstStyle/>
                    <a:p>
                      <a:pPr algn="ctr" fontAlgn="b"/>
                      <a:r>
                        <a:rPr lang="zh-CN" altLang="en-US" sz="1600" b="1" u="none" strike="noStrike" dirty="0">
                          <a:solidFill>
                            <a:srgbClr val="44546A"/>
                          </a:solidFill>
                          <a:effectLst/>
                          <a:latin typeface="微软雅黑" panose="020B0503020204020204" charset="-122"/>
                          <a:ea typeface="微软雅黑" panose="020B0503020204020204" charset="-122"/>
                        </a:rPr>
                        <a:t>意义</a:t>
                      </a:r>
                      <a:endParaRPr lang="zh-CN" altLang="en-US" sz="1600" b="1" u="none" strike="noStrike" dirty="0">
                        <a:solidFill>
                          <a:srgbClr val="44546A"/>
                        </a:solidFill>
                        <a:effectLst/>
                        <a:latin typeface="微软雅黑" panose="020B0503020204020204" charset="-122"/>
                        <a:ea typeface="微软雅黑" panose="020B0503020204020204" charset="-122"/>
                      </a:endParaRPr>
                    </a:p>
                  </a:txBody>
                  <a:tcPr marL="9525" marR="9525" marT="9525" marB="0" anchor="ctr"/>
                </a:tc>
                <a:tc>
                  <a:txBody>
                    <a:bodyPr/>
                    <a:lstStyle/>
                    <a:p>
                      <a:pPr algn="ctr" fontAlgn="b"/>
                      <a:r>
                        <a:rPr lang="zh-CN" altLang="en-US" sz="1600" b="1" dirty="0">
                          <a:solidFill>
                            <a:srgbClr val="44546A"/>
                          </a:solidFill>
                          <a:latin typeface="微软雅黑" panose="020B0503020204020204" charset="-122"/>
                          <a:ea typeface="微软雅黑" panose="020B0503020204020204" charset="-122"/>
                        </a:rPr>
                        <a:t>属性</a:t>
                      </a:r>
                      <a:endParaRPr lang="zh-CN" altLang="en-US" sz="1600" b="1" u="none" strike="noStrike" dirty="0">
                        <a:solidFill>
                          <a:srgbClr val="44546A"/>
                        </a:solidFill>
                        <a:effectLst/>
                        <a:latin typeface="微软雅黑" panose="020B0503020204020204" charset="-122"/>
                        <a:ea typeface="微软雅黑" panose="020B0503020204020204" charset="-122"/>
                      </a:endParaRPr>
                    </a:p>
                  </a:txBody>
                  <a:tcPr marL="9525" marR="9525" marT="9525" marB="0" anchor="ctr"/>
                </a:tc>
                <a:tc>
                  <a:txBody>
                    <a:bodyPr/>
                    <a:lstStyle/>
                    <a:p>
                      <a:pPr algn="ctr" fontAlgn="b"/>
                      <a:r>
                        <a:rPr lang="zh-CN" altLang="en-US" sz="1600" b="1" dirty="0">
                          <a:solidFill>
                            <a:srgbClr val="44546A"/>
                          </a:solidFill>
                          <a:latin typeface="微软雅黑" panose="020B0503020204020204" charset="-122"/>
                          <a:ea typeface="微软雅黑" panose="020B0503020204020204" charset="-122"/>
                        </a:rPr>
                        <a:t>基本内容</a:t>
                      </a:r>
                      <a:endParaRPr lang="zh-CN" altLang="en-US" sz="1600" b="1" u="none" strike="noStrike" dirty="0">
                        <a:solidFill>
                          <a:srgbClr val="44546A"/>
                        </a:solidFill>
                        <a:effectLst/>
                        <a:latin typeface="微软雅黑" panose="020B0503020204020204" charset="-122"/>
                        <a:ea typeface="微软雅黑" panose="020B0503020204020204" charset="-122"/>
                      </a:endParaRPr>
                    </a:p>
                  </a:txBody>
                  <a:tcPr marL="9525" marR="9525" marT="9525" marB="0" anchor="ctr"/>
                </a:tc>
                <a:tc>
                  <a:txBody>
                    <a:bodyPr/>
                    <a:lstStyle/>
                    <a:p>
                      <a:pPr algn="ctr" fontAlgn="b"/>
                      <a:r>
                        <a:rPr lang="zh-CN" altLang="en-US" sz="1600" b="1" dirty="0">
                          <a:solidFill>
                            <a:srgbClr val="44546A"/>
                          </a:solidFill>
                          <a:latin typeface="微软雅黑" panose="020B0503020204020204" charset="-122"/>
                          <a:ea typeface="微软雅黑" panose="020B0503020204020204" charset="-122"/>
                        </a:rPr>
                        <a:t>教育层级</a:t>
                      </a:r>
                      <a:endParaRPr lang="zh-CN" altLang="en-US" sz="1600" b="1" u="none" strike="noStrike" dirty="0">
                        <a:solidFill>
                          <a:srgbClr val="44546A"/>
                        </a:solidFill>
                        <a:effectLst/>
                        <a:latin typeface="微软雅黑" panose="020B0503020204020204" charset="-122"/>
                        <a:ea typeface="微软雅黑" panose="020B0503020204020204" charset="-122"/>
                      </a:endParaRPr>
                    </a:p>
                  </a:txBody>
                  <a:tcPr marL="9525" marR="9525" marT="9525" marB="0" anchor="ctr"/>
                </a:tc>
                <a:tc>
                  <a:txBody>
                    <a:bodyPr/>
                    <a:lstStyle/>
                    <a:p>
                      <a:pPr algn="ctr" fontAlgn="b"/>
                      <a:r>
                        <a:rPr lang="zh-CN" altLang="en-US" sz="1600" b="1" dirty="0">
                          <a:solidFill>
                            <a:srgbClr val="44546A"/>
                          </a:solidFill>
                          <a:latin typeface="微软雅黑" panose="020B0503020204020204" charset="-122"/>
                          <a:ea typeface="微软雅黑" panose="020B0503020204020204" charset="-122"/>
                        </a:rPr>
                        <a:t>顺序号</a:t>
                      </a:r>
                      <a:endParaRPr lang="zh-CN" altLang="en-US" sz="1600" b="1" u="none" strike="noStrike" dirty="0">
                        <a:solidFill>
                          <a:srgbClr val="44546A"/>
                        </a:solidFill>
                        <a:effectLst/>
                        <a:latin typeface="微软雅黑" panose="020B0503020204020204" charset="-122"/>
                        <a:ea typeface="微软雅黑" panose="020B0503020204020204" charset="-122"/>
                      </a:endParaRPr>
                    </a:p>
                  </a:txBody>
                  <a:tcPr marL="9525" marR="9525" marT="9525" marB="0" anchor="ctr"/>
                </a:tc>
              </a:tr>
              <a:tr h="337834">
                <a:tc rowSpan="10">
                  <a:txBody>
                    <a:bodyPr/>
                    <a:lstStyle/>
                    <a:p>
                      <a:pPr algn="ctr" fontAlgn="b"/>
                      <a:r>
                        <a:rPr lang="zh-CN" altLang="en-US" sz="1600" b="1" u="none" strike="noStrike" dirty="0">
                          <a:solidFill>
                            <a:srgbClr val="44546A"/>
                          </a:solidFill>
                          <a:effectLst/>
                          <a:latin typeface="微软雅黑" panose="020B0503020204020204" charset="-122"/>
                          <a:ea typeface="微软雅黑" panose="020B0503020204020204" charset="-122"/>
                        </a:rPr>
                        <a:t>内容</a:t>
                      </a:r>
                      <a:endParaRPr lang="zh-CN" altLang="en-US" sz="1600" b="1" u="none" strike="noStrike" dirty="0">
                        <a:solidFill>
                          <a:srgbClr val="44546A"/>
                        </a:solidFill>
                        <a:effectLst/>
                        <a:latin typeface="微软雅黑" panose="020B0503020204020204" charset="-122"/>
                        <a:ea typeface="微软雅黑" panose="020B0503020204020204" charset="-122"/>
                      </a:endParaRPr>
                    </a:p>
                  </a:txBody>
                  <a:tcPr marL="9525" marR="9525" marT="9525" marB="0" anchor="ctr"/>
                </a:tc>
                <a:tc>
                  <a:txBody>
                    <a:bodyPr/>
                    <a:lstStyle/>
                    <a:p>
                      <a:pPr algn="ctr" fontAlgn="b"/>
                      <a:r>
                        <a:rPr lang="zh-CN" altLang="en-US" sz="1600" b="0" u="none" strike="noStrike" dirty="0">
                          <a:solidFill>
                            <a:srgbClr val="44546A"/>
                          </a:solidFill>
                          <a:effectLst/>
                          <a:latin typeface="微软雅黑" panose="020B0503020204020204" charset="-122"/>
                          <a:ea typeface="微软雅黑" panose="020B0503020204020204" charset="-122"/>
                        </a:rPr>
                        <a:t>教基</a:t>
                      </a:r>
                      <a:endParaRPr lang="zh-CN" altLang="en-US" sz="1600" b="0" u="none" strike="noStrike" dirty="0">
                        <a:solidFill>
                          <a:srgbClr val="44546A"/>
                        </a:solidFill>
                        <a:effectLst/>
                        <a:latin typeface="微软雅黑" panose="020B0503020204020204" charset="-122"/>
                        <a:ea typeface="微软雅黑" panose="020B0503020204020204" charset="-122"/>
                      </a:endParaRPr>
                    </a:p>
                  </a:txBody>
                  <a:tcPr marL="9525" marR="9525" marT="9525" marB="0" anchor="ctr"/>
                </a:tc>
                <a:tc>
                  <a:txBody>
                    <a:bodyPr/>
                    <a:lstStyle/>
                    <a:p>
                      <a:pPr algn="ctr" fontAlgn="b"/>
                      <a:r>
                        <a:rPr lang="en-US" altLang="zh-CN" sz="1600" b="0" u="none" strike="noStrike" dirty="0">
                          <a:solidFill>
                            <a:srgbClr val="44546A"/>
                          </a:solidFill>
                          <a:effectLst/>
                          <a:latin typeface="微软雅黑" panose="020B0503020204020204" charset="-122"/>
                          <a:ea typeface="微软雅黑" panose="020B0503020204020204" charset="-122"/>
                          <a:cs typeface="微软雅黑" panose="020B0503020204020204" charset="-122"/>
                        </a:rPr>
                        <a:t>1</a:t>
                      </a:r>
                      <a:r>
                        <a:rPr lang="zh-CN" altLang="en-US" sz="1600" b="0" u="none" strike="noStrike" dirty="0">
                          <a:solidFill>
                            <a:srgbClr val="44546A"/>
                          </a:solidFill>
                          <a:effectLst/>
                          <a:latin typeface="微软雅黑" panose="020B0503020204020204" charset="-122"/>
                          <a:ea typeface="微软雅黑" panose="020B0503020204020204" charset="-122"/>
                          <a:cs typeface="微软雅黑" panose="020B0503020204020204" charset="-122"/>
                        </a:rPr>
                        <a:t>学校</a:t>
                      </a:r>
                      <a:endParaRPr lang="zh-CN" altLang="en-US" sz="1600" b="0" u="none" strike="noStrike" dirty="0">
                        <a:solidFill>
                          <a:srgbClr val="44546A"/>
                        </a:solidFill>
                        <a:effectLst/>
                        <a:latin typeface="微软雅黑" panose="020B0503020204020204" charset="-122"/>
                        <a:ea typeface="微软雅黑" panose="020B0503020204020204" charset="-122"/>
                        <a:cs typeface="微软雅黑" panose="020B0503020204020204" charset="-122"/>
                      </a:endParaRPr>
                    </a:p>
                  </a:txBody>
                  <a:tcPr marL="9525" marR="9525" marT="9525" marB="0" anchor="ctr"/>
                </a:tc>
                <a:tc>
                  <a:txBody>
                    <a:bodyPr/>
                    <a:lstStyle/>
                    <a:p>
                      <a:pPr algn="ctr" fontAlgn="b"/>
                      <a:r>
                        <a:rPr lang="en-US" altLang="zh-CN" sz="1600" b="0" u="none" strike="noStrike" dirty="0">
                          <a:solidFill>
                            <a:srgbClr val="44546A"/>
                          </a:solidFill>
                          <a:effectLst/>
                          <a:latin typeface="微软雅黑" panose="020B0503020204020204" charset="-122"/>
                          <a:ea typeface="微软雅黑" panose="020B0503020204020204" charset="-122"/>
                          <a:cs typeface="微软雅黑" panose="020B0503020204020204" charset="-122"/>
                        </a:rPr>
                        <a:t>0</a:t>
                      </a:r>
                      <a:r>
                        <a:rPr lang="zh-CN" altLang="en-US" sz="1600" b="0" u="none" strike="noStrike" dirty="0">
                          <a:solidFill>
                            <a:srgbClr val="44546A"/>
                          </a:solidFill>
                          <a:effectLst/>
                          <a:latin typeface="微软雅黑" panose="020B0503020204020204" charset="-122"/>
                          <a:ea typeface="微软雅黑" panose="020B0503020204020204" charset="-122"/>
                          <a:cs typeface="微软雅黑" panose="020B0503020204020204" charset="-122"/>
                        </a:rPr>
                        <a:t>综合</a:t>
                      </a:r>
                      <a:endParaRPr lang="zh-CN" altLang="en-US" sz="1600" b="0" u="none" strike="noStrike" dirty="0">
                        <a:solidFill>
                          <a:srgbClr val="44546A"/>
                        </a:solidFill>
                        <a:effectLst/>
                        <a:latin typeface="微软雅黑" panose="020B0503020204020204" charset="-122"/>
                        <a:ea typeface="微软雅黑" panose="020B0503020204020204" charset="-122"/>
                        <a:cs typeface="微软雅黑" panose="020B0503020204020204" charset="-122"/>
                      </a:endParaRPr>
                    </a:p>
                  </a:txBody>
                  <a:tcPr marL="9525" marR="9525" marT="9525" marB="0" anchor="ctr"/>
                </a:tc>
                <a:tc>
                  <a:txBody>
                    <a:bodyPr/>
                    <a:lstStyle/>
                    <a:p>
                      <a:pPr algn="ctr" fontAlgn="b"/>
                      <a:r>
                        <a:rPr lang="en-US" altLang="zh-CN" sz="1600" b="0" u="none" strike="noStrike" dirty="0">
                          <a:solidFill>
                            <a:srgbClr val="44546A"/>
                          </a:solidFill>
                          <a:effectLst/>
                          <a:latin typeface="微软雅黑" panose="020B0503020204020204" charset="-122"/>
                          <a:ea typeface="微软雅黑" panose="020B0503020204020204" charset="-122"/>
                        </a:rPr>
                        <a:t>01</a:t>
                      </a:r>
                      <a:endParaRPr lang="en-US" altLang="zh-CN" sz="1600" b="0" u="none" strike="noStrike" dirty="0">
                        <a:solidFill>
                          <a:srgbClr val="44546A"/>
                        </a:solidFill>
                        <a:effectLst/>
                        <a:latin typeface="微软雅黑" panose="020B0503020204020204" charset="-122"/>
                        <a:ea typeface="微软雅黑" panose="020B0503020204020204" charset="-122"/>
                      </a:endParaRPr>
                    </a:p>
                  </a:txBody>
                  <a:tcPr marL="9525" marR="9525" marT="9525" marB="0" anchor="ctr"/>
                </a:tc>
              </a:tr>
              <a:tr h="337834">
                <a:tc vMerge="1">
                  <a:tcPr marL="9525" marR="9525" marT="9525" marB="0" anchor="b"/>
                </a:tc>
                <a:tc>
                  <a:txBody>
                    <a:bodyPr/>
                    <a:lstStyle/>
                    <a:p>
                      <a:pPr algn="ctr" fontAlgn="b"/>
                      <a:r>
                        <a:rPr lang="zh-CN" altLang="en-US" sz="1600" b="0" u="none" strike="noStrike">
                          <a:solidFill>
                            <a:srgbClr val="44546A"/>
                          </a:solidFill>
                          <a:effectLst/>
                          <a:latin typeface="微软雅黑" panose="020B0503020204020204" charset="-122"/>
                          <a:ea typeface="微软雅黑" panose="020B0503020204020204" charset="-122"/>
                        </a:rPr>
                        <a:t>教综</a:t>
                      </a:r>
                      <a:endParaRPr lang="zh-CN" altLang="en-US" sz="1600" b="0" u="none" strike="noStrike">
                        <a:solidFill>
                          <a:srgbClr val="44546A"/>
                        </a:solidFill>
                        <a:effectLst/>
                        <a:latin typeface="微软雅黑" panose="020B0503020204020204" charset="-122"/>
                        <a:ea typeface="微软雅黑" panose="020B0503020204020204" charset="-122"/>
                      </a:endParaRPr>
                    </a:p>
                  </a:txBody>
                  <a:tcPr marL="9525" marR="9525" marT="9525" marB="0" anchor="ctr"/>
                </a:tc>
                <a:tc>
                  <a:txBody>
                    <a:bodyPr/>
                    <a:lstStyle/>
                    <a:p>
                      <a:pPr algn="ctr" fontAlgn="b"/>
                      <a:r>
                        <a:rPr lang="en-US" altLang="zh-CN" sz="1600" b="0" u="none" strike="noStrike" dirty="0">
                          <a:solidFill>
                            <a:srgbClr val="44546A"/>
                          </a:solidFill>
                          <a:effectLst/>
                          <a:latin typeface="微软雅黑" panose="020B0503020204020204" charset="-122"/>
                          <a:ea typeface="微软雅黑" panose="020B0503020204020204" charset="-122"/>
                          <a:cs typeface="微软雅黑" panose="020B0503020204020204" charset="-122"/>
                        </a:rPr>
                        <a:t>2</a:t>
                      </a:r>
                      <a:r>
                        <a:rPr lang="zh-CN" altLang="en-US" sz="1600" b="0" u="none" strike="noStrike" dirty="0">
                          <a:solidFill>
                            <a:srgbClr val="44546A"/>
                          </a:solidFill>
                          <a:effectLst/>
                          <a:latin typeface="微软雅黑" panose="020B0503020204020204" charset="-122"/>
                          <a:ea typeface="微软雅黑" panose="020B0503020204020204" charset="-122"/>
                          <a:cs typeface="微软雅黑" panose="020B0503020204020204" charset="-122"/>
                        </a:rPr>
                        <a:t>班级</a:t>
                      </a:r>
                      <a:endParaRPr lang="zh-CN" altLang="en-US" sz="1600" b="0" u="none" strike="noStrike" dirty="0">
                        <a:solidFill>
                          <a:srgbClr val="44546A"/>
                        </a:solidFill>
                        <a:effectLst/>
                        <a:latin typeface="微软雅黑" panose="020B0503020204020204" charset="-122"/>
                        <a:ea typeface="微软雅黑" panose="020B0503020204020204" charset="-122"/>
                        <a:cs typeface="微软雅黑" panose="020B0503020204020204" charset="-122"/>
                      </a:endParaRPr>
                    </a:p>
                  </a:txBody>
                  <a:tcPr marL="9525" marR="9525" marT="9525" marB="0" anchor="ctr"/>
                </a:tc>
                <a:tc>
                  <a:txBody>
                    <a:bodyPr/>
                    <a:lstStyle/>
                    <a:p>
                      <a:pPr algn="ctr" fontAlgn="b"/>
                      <a:r>
                        <a:rPr lang="en-US" altLang="zh-CN" sz="1600" b="0" u="none" strike="noStrike">
                          <a:solidFill>
                            <a:srgbClr val="44546A"/>
                          </a:solidFill>
                          <a:effectLst/>
                          <a:latin typeface="微软雅黑" panose="020B0503020204020204" charset="-122"/>
                          <a:ea typeface="微软雅黑" panose="020B0503020204020204" charset="-122"/>
                          <a:cs typeface="微软雅黑" panose="020B0503020204020204" charset="-122"/>
                        </a:rPr>
                        <a:t>1</a:t>
                      </a:r>
                      <a:r>
                        <a:rPr lang="zh-CN" altLang="en-US" sz="1600" b="0" u="none" strike="noStrike">
                          <a:solidFill>
                            <a:srgbClr val="44546A"/>
                          </a:solidFill>
                          <a:effectLst/>
                          <a:latin typeface="微软雅黑" panose="020B0503020204020204" charset="-122"/>
                          <a:ea typeface="微软雅黑" panose="020B0503020204020204" charset="-122"/>
                          <a:cs typeface="微软雅黑" panose="020B0503020204020204" charset="-122"/>
                        </a:rPr>
                        <a:t>基础教育</a:t>
                      </a:r>
                      <a:endParaRPr lang="zh-CN" altLang="en-US" sz="1600" b="0" u="none" strike="noStrike">
                        <a:solidFill>
                          <a:srgbClr val="44546A"/>
                        </a:solidFill>
                        <a:effectLst/>
                        <a:latin typeface="微软雅黑" panose="020B0503020204020204" charset="-122"/>
                        <a:ea typeface="微软雅黑" panose="020B0503020204020204" charset="-122"/>
                        <a:cs typeface="微软雅黑" panose="020B0503020204020204" charset="-122"/>
                      </a:endParaRPr>
                    </a:p>
                  </a:txBody>
                  <a:tcPr marL="9525" marR="9525" marT="9525" marB="0" anchor="ctr"/>
                </a:tc>
                <a:tc>
                  <a:txBody>
                    <a:bodyPr/>
                    <a:lstStyle/>
                    <a:p>
                      <a:pPr algn="ctr" fontAlgn="b"/>
                      <a:r>
                        <a:rPr lang="en-US" altLang="zh-CN" sz="1600" b="0" u="none" strike="noStrike">
                          <a:solidFill>
                            <a:srgbClr val="44546A"/>
                          </a:solidFill>
                          <a:effectLst/>
                          <a:latin typeface="微软雅黑" panose="020B0503020204020204" charset="-122"/>
                          <a:ea typeface="微软雅黑" panose="020B0503020204020204" charset="-122"/>
                        </a:rPr>
                        <a:t>02</a:t>
                      </a:r>
                      <a:endParaRPr lang="en-US" altLang="zh-CN" sz="1600" b="0" u="none" strike="noStrike">
                        <a:solidFill>
                          <a:srgbClr val="44546A"/>
                        </a:solidFill>
                        <a:effectLst/>
                        <a:latin typeface="微软雅黑" panose="020B0503020204020204" charset="-122"/>
                        <a:ea typeface="微软雅黑" panose="020B0503020204020204" charset="-122"/>
                      </a:endParaRPr>
                    </a:p>
                  </a:txBody>
                  <a:tcPr marL="9525" marR="9525" marT="9525" marB="0" anchor="ctr"/>
                </a:tc>
              </a:tr>
              <a:tr h="337834">
                <a:tc vMerge="1">
                  <a:tcPr marL="9525" marR="9525" marT="9525" marB="0" anchor="b"/>
                </a:tc>
                <a:tc>
                  <a:txBody>
                    <a:bodyPr/>
                    <a:lstStyle/>
                    <a:p>
                      <a:pPr algn="ctr" fontAlgn="b"/>
                      <a:endParaRPr lang="zh-CN" altLang="en-US" sz="1600" b="0" u="none" strike="noStrike">
                        <a:solidFill>
                          <a:srgbClr val="44546A"/>
                        </a:solidFill>
                        <a:effectLst/>
                        <a:latin typeface="微软雅黑" panose="020B0503020204020204" charset="-122"/>
                        <a:ea typeface="微软雅黑" panose="020B0503020204020204" charset="-122"/>
                      </a:endParaRPr>
                    </a:p>
                  </a:txBody>
                  <a:tcPr marL="9525" marR="9525" marT="9525" marB="0" anchor="ctr"/>
                </a:tc>
                <a:tc>
                  <a:txBody>
                    <a:bodyPr/>
                    <a:lstStyle/>
                    <a:p>
                      <a:pPr algn="ctr" fontAlgn="b"/>
                      <a:r>
                        <a:rPr lang="en-US" altLang="zh-CN" sz="1600" b="0" u="none" strike="noStrike" dirty="0">
                          <a:solidFill>
                            <a:srgbClr val="44546A"/>
                          </a:solidFill>
                          <a:effectLst/>
                          <a:latin typeface="微软雅黑" panose="020B0503020204020204" charset="-122"/>
                          <a:ea typeface="微软雅黑" panose="020B0503020204020204" charset="-122"/>
                          <a:cs typeface="微软雅黑" panose="020B0503020204020204" charset="-122"/>
                        </a:rPr>
                        <a:t>3</a:t>
                      </a:r>
                      <a:r>
                        <a:rPr lang="zh-CN" altLang="en-US" sz="1600" b="0" u="none" strike="noStrike" dirty="0">
                          <a:solidFill>
                            <a:srgbClr val="44546A"/>
                          </a:solidFill>
                          <a:effectLst/>
                          <a:latin typeface="微软雅黑" panose="020B0503020204020204" charset="-122"/>
                          <a:ea typeface="微软雅黑" panose="020B0503020204020204" charset="-122"/>
                          <a:cs typeface="微软雅黑" panose="020B0503020204020204" charset="-122"/>
                        </a:rPr>
                        <a:t>学生</a:t>
                      </a:r>
                      <a:endParaRPr lang="zh-CN" altLang="en-US" sz="1600" b="0" u="none" strike="noStrike" dirty="0">
                        <a:solidFill>
                          <a:srgbClr val="44546A"/>
                        </a:solidFill>
                        <a:effectLst/>
                        <a:latin typeface="微软雅黑" panose="020B0503020204020204" charset="-122"/>
                        <a:ea typeface="微软雅黑" panose="020B0503020204020204" charset="-122"/>
                        <a:cs typeface="微软雅黑" panose="020B0503020204020204" charset="-122"/>
                      </a:endParaRPr>
                    </a:p>
                  </a:txBody>
                  <a:tcPr marL="9525" marR="9525" marT="9525" marB="0" anchor="ctr"/>
                </a:tc>
                <a:tc>
                  <a:txBody>
                    <a:bodyPr/>
                    <a:lstStyle/>
                    <a:p>
                      <a:pPr algn="ctr" fontAlgn="b"/>
                      <a:r>
                        <a:rPr lang="en-US" altLang="zh-CN" sz="1600" b="0" u="none" strike="noStrike" dirty="0">
                          <a:solidFill>
                            <a:srgbClr val="44546A"/>
                          </a:solidFill>
                          <a:effectLst/>
                          <a:latin typeface="微软雅黑" panose="020B0503020204020204" charset="-122"/>
                          <a:ea typeface="微软雅黑" panose="020B0503020204020204" charset="-122"/>
                          <a:cs typeface="微软雅黑" panose="020B0503020204020204" charset="-122"/>
                        </a:rPr>
                        <a:t>2</a:t>
                      </a:r>
                      <a:r>
                        <a:rPr lang="zh-CN" altLang="en-US" sz="1600" b="0" u="none" strike="noStrike" dirty="0">
                          <a:solidFill>
                            <a:srgbClr val="44546A"/>
                          </a:solidFill>
                          <a:effectLst/>
                          <a:latin typeface="微软雅黑" panose="020B0503020204020204" charset="-122"/>
                          <a:ea typeface="微软雅黑" panose="020B0503020204020204" charset="-122"/>
                          <a:cs typeface="微软雅黑" panose="020B0503020204020204" charset="-122"/>
                        </a:rPr>
                        <a:t>职业教育</a:t>
                      </a:r>
                      <a:endParaRPr lang="zh-CN" altLang="en-US" sz="1600" b="0" u="none" strike="noStrike" dirty="0">
                        <a:solidFill>
                          <a:srgbClr val="44546A"/>
                        </a:solidFill>
                        <a:effectLst/>
                        <a:latin typeface="微软雅黑" panose="020B0503020204020204" charset="-122"/>
                        <a:ea typeface="微软雅黑" panose="020B0503020204020204" charset="-122"/>
                        <a:cs typeface="微软雅黑" panose="020B0503020204020204" charset="-122"/>
                      </a:endParaRPr>
                    </a:p>
                  </a:txBody>
                  <a:tcPr marL="9525" marR="9525" marT="9525" marB="0" anchor="ctr"/>
                </a:tc>
                <a:tc>
                  <a:txBody>
                    <a:bodyPr/>
                    <a:lstStyle/>
                    <a:p>
                      <a:pPr algn="ctr" fontAlgn="b"/>
                      <a:r>
                        <a:rPr lang="en-US" altLang="zh-CN" sz="1600" b="0" u="none" strike="noStrike">
                          <a:solidFill>
                            <a:srgbClr val="44546A"/>
                          </a:solidFill>
                          <a:effectLst/>
                          <a:latin typeface="微软雅黑" panose="020B0503020204020204" charset="-122"/>
                          <a:ea typeface="微软雅黑" panose="020B0503020204020204" charset="-122"/>
                        </a:rPr>
                        <a:t>03</a:t>
                      </a:r>
                      <a:endParaRPr lang="en-US" altLang="zh-CN" sz="1600" b="0" u="none" strike="noStrike">
                        <a:solidFill>
                          <a:srgbClr val="44546A"/>
                        </a:solidFill>
                        <a:effectLst/>
                        <a:latin typeface="微软雅黑" panose="020B0503020204020204" charset="-122"/>
                        <a:ea typeface="微软雅黑" panose="020B0503020204020204" charset="-122"/>
                      </a:endParaRPr>
                    </a:p>
                  </a:txBody>
                  <a:tcPr marL="9525" marR="9525" marT="9525" marB="0" anchor="ctr"/>
                </a:tc>
              </a:tr>
              <a:tr h="337834">
                <a:tc vMerge="1">
                  <a:tcPr marL="9525" marR="9525" marT="9525" marB="0" anchor="b"/>
                </a:tc>
                <a:tc>
                  <a:txBody>
                    <a:bodyPr/>
                    <a:lstStyle/>
                    <a:p>
                      <a:pPr algn="ctr" fontAlgn="b"/>
                      <a:endParaRPr lang="zh-CN" altLang="en-US" sz="1600" b="0" u="none" strike="noStrike">
                        <a:solidFill>
                          <a:srgbClr val="44546A"/>
                        </a:solidFill>
                        <a:effectLst/>
                        <a:latin typeface="微软雅黑" panose="020B0503020204020204" charset="-122"/>
                        <a:ea typeface="微软雅黑" panose="020B0503020204020204" charset="-122"/>
                      </a:endParaRPr>
                    </a:p>
                  </a:txBody>
                  <a:tcPr marL="9525" marR="9525" marT="9525" marB="0" anchor="ctr"/>
                </a:tc>
                <a:tc>
                  <a:txBody>
                    <a:bodyPr/>
                    <a:lstStyle/>
                    <a:p>
                      <a:pPr algn="ctr" fontAlgn="b"/>
                      <a:r>
                        <a:rPr lang="en-US" altLang="zh-CN" sz="1600" b="0" u="none" strike="noStrike" dirty="0">
                          <a:solidFill>
                            <a:srgbClr val="44546A"/>
                          </a:solidFill>
                          <a:effectLst/>
                          <a:latin typeface="微软雅黑" panose="020B0503020204020204" charset="-122"/>
                          <a:ea typeface="微软雅黑" panose="020B0503020204020204" charset="-122"/>
                          <a:cs typeface="微软雅黑" panose="020B0503020204020204" charset="-122"/>
                        </a:rPr>
                        <a:t>4</a:t>
                      </a:r>
                      <a:r>
                        <a:rPr lang="zh-CN" altLang="en-US" sz="1600" b="0" u="none" strike="noStrike" dirty="0">
                          <a:solidFill>
                            <a:srgbClr val="44546A"/>
                          </a:solidFill>
                          <a:effectLst/>
                          <a:latin typeface="微软雅黑" panose="020B0503020204020204" charset="-122"/>
                          <a:ea typeface="微软雅黑" panose="020B0503020204020204" charset="-122"/>
                          <a:cs typeface="微软雅黑" panose="020B0503020204020204" charset="-122"/>
                        </a:rPr>
                        <a:t>教职工</a:t>
                      </a:r>
                      <a:endParaRPr lang="zh-CN" altLang="en-US" sz="1600" b="0" u="none" strike="noStrike" dirty="0">
                        <a:solidFill>
                          <a:srgbClr val="44546A"/>
                        </a:solidFill>
                        <a:effectLst/>
                        <a:latin typeface="微软雅黑" panose="020B0503020204020204" charset="-122"/>
                        <a:ea typeface="微软雅黑" panose="020B0503020204020204" charset="-122"/>
                        <a:cs typeface="微软雅黑" panose="020B0503020204020204" charset="-122"/>
                      </a:endParaRPr>
                    </a:p>
                  </a:txBody>
                  <a:tcPr marL="9525" marR="9525" marT="9525" marB="0" anchor="ctr"/>
                </a:tc>
                <a:tc>
                  <a:txBody>
                    <a:bodyPr/>
                    <a:lstStyle/>
                    <a:p>
                      <a:pPr algn="ctr" fontAlgn="b"/>
                      <a:r>
                        <a:rPr lang="en-US" altLang="zh-CN" sz="1600" b="0" u="none" strike="noStrike" dirty="0">
                          <a:solidFill>
                            <a:srgbClr val="44546A"/>
                          </a:solidFill>
                          <a:effectLst/>
                          <a:latin typeface="微软雅黑" panose="020B0503020204020204" charset="-122"/>
                          <a:ea typeface="微软雅黑" panose="020B0503020204020204" charset="-122"/>
                          <a:cs typeface="微软雅黑" panose="020B0503020204020204" charset="-122"/>
                        </a:rPr>
                        <a:t>3</a:t>
                      </a:r>
                      <a:r>
                        <a:rPr lang="zh-CN" altLang="en-US" sz="1600" b="0" u="none" strike="noStrike" dirty="0">
                          <a:solidFill>
                            <a:srgbClr val="44546A"/>
                          </a:solidFill>
                          <a:effectLst/>
                          <a:latin typeface="微软雅黑" panose="020B0503020204020204" charset="-122"/>
                          <a:ea typeface="微软雅黑" panose="020B0503020204020204" charset="-122"/>
                          <a:cs typeface="微软雅黑" panose="020B0503020204020204" charset="-122"/>
                        </a:rPr>
                        <a:t>高等教育</a:t>
                      </a:r>
                      <a:endParaRPr lang="zh-CN" altLang="en-US" sz="1600" b="0" u="none" strike="noStrike" dirty="0">
                        <a:solidFill>
                          <a:srgbClr val="44546A"/>
                        </a:solidFill>
                        <a:effectLst/>
                        <a:latin typeface="微软雅黑" panose="020B0503020204020204" charset="-122"/>
                        <a:ea typeface="微软雅黑" panose="020B0503020204020204" charset="-122"/>
                        <a:cs typeface="微软雅黑" panose="020B0503020204020204" charset="-122"/>
                      </a:endParaRPr>
                    </a:p>
                  </a:txBody>
                  <a:tcPr marL="9525" marR="9525" marT="9525" marB="0" anchor="ctr"/>
                </a:tc>
                <a:tc>
                  <a:txBody>
                    <a:bodyPr/>
                    <a:lstStyle/>
                    <a:p>
                      <a:pPr algn="ctr" fontAlgn="b"/>
                      <a:r>
                        <a:rPr lang="en-US" altLang="zh-CN" sz="1600" b="0" u="none" strike="noStrike">
                          <a:solidFill>
                            <a:srgbClr val="44546A"/>
                          </a:solidFill>
                          <a:effectLst/>
                          <a:latin typeface="微软雅黑" panose="020B0503020204020204" charset="-122"/>
                          <a:ea typeface="微软雅黑" panose="020B0503020204020204" charset="-122"/>
                        </a:rPr>
                        <a:t>04</a:t>
                      </a:r>
                      <a:endParaRPr lang="en-US" altLang="zh-CN" sz="1600" b="0" u="none" strike="noStrike">
                        <a:solidFill>
                          <a:srgbClr val="44546A"/>
                        </a:solidFill>
                        <a:effectLst/>
                        <a:latin typeface="微软雅黑" panose="020B0503020204020204" charset="-122"/>
                        <a:ea typeface="微软雅黑" panose="020B0503020204020204" charset="-122"/>
                      </a:endParaRPr>
                    </a:p>
                  </a:txBody>
                  <a:tcPr marL="9525" marR="9525" marT="9525" marB="0" anchor="ctr"/>
                </a:tc>
              </a:tr>
              <a:tr h="337834">
                <a:tc vMerge="1">
                  <a:tcPr marL="9525" marR="9525" marT="9525" marB="0" anchor="b"/>
                </a:tc>
                <a:tc>
                  <a:txBody>
                    <a:bodyPr/>
                    <a:lstStyle/>
                    <a:p>
                      <a:pPr algn="ctr" fontAlgn="b"/>
                      <a:endParaRPr lang="zh-CN" altLang="en-US" sz="1600" b="0" u="none" strike="noStrike">
                        <a:solidFill>
                          <a:srgbClr val="44546A"/>
                        </a:solidFill>
                        <a:effectLst/>
                        <a:latin typeface="微软雅黑" panose="020B0503020204020204" charset="-122"/>
                        <a:ea typeface="微软雅黑" panose="020B0503020204020204" charset="-122"/>
                      </a:endParaRPr>
                    </a:p>
                  </a:txBody>
                  <a:tcPr marL="9525" marR="9525" marT="9525" marB="0" anchor="ctr"/>
                </a:tc>
                <a:tc>
                  <a:txBody>
                    <a:bodyPr/>
                    <a:lstStyle/>
                    <a:p>
                      <a:pPr algn="ctr" fontAlgn="b"/>
                      <a:r>
                        <a:rPr lang="en-US" altLang="zh-CN" sz="1600" b="0" u="none" strike="noStrike">
                          <a:solidFill>
                            <a:srgbClr val="44546A"/>
                          </a:solidFill>
                          <a:effectLst/>
                          <a:latin typeface="微软雅黑" panose="020B0503020204020204" charset="-122"/>
                          <a:ea typeface="微软雅黑" panose="020B0503020204020204" charset="-122"/>
                          <a:cs typeface="微软雅黑" panose="020B0503020204020204" charset="-122"/>
                        </a:rPr>
                        <a:t>5</a:t>
                      </a:r>
                      <a:r>
                        <a:rPr lang="zh-CN" altLang="en-US" sz="1600" b="0" u="none" strike="noStrike">
                          <a:solidFill>
                            <a:srgbClr val="44546A"/>
                          </a:solidFill>
                          <a:effectLst/>
                          <a:latin typeface="微软雅黑" panose="020B0503020204020204" charset="-122"/>
                          <a:ea typeface="微软雅黑" panose="020B0503020204020204" charset="-122"/>
                          <a:cs typeface="微软雅黑" panose="020B0503020204020204" charset="-122"/>
                        </a:rPr>
                        <a:t>办学条件</a:t>
                      </a:r>
                      <a:endParaRPr lang="zh-CN" altLang="en-US" sz="1600" b="0" u="none" strike="noStrike">
                        <a:solidFill>
                          <a:srgbClr val="44546A"/>
                        </a:solidFill>
                        <a:effectLst/>
                        <a:latin typeface="微软雅黑" panose="020B0503020204020204" charset="-122"/>
                        <a:ea typeface="微软雅黑" panose="020B0503020204020204" charset="-122"/>
                        <a:cs typeface="微软雅黑" panose="020B0503020204020204" charset="-122"/>
                      </a:endParaRPr>
                    </a:p>
                  </a:txBody>
                  <a:tcPr marL="9525" marR="9525" marT="9525" marB="0" anchor="ctr"/>
                </a:tc>
                <a:tc>
                  <a:txBody>
                    <a:bodyPr/>
                    <a:lstStyle/>
                    <a:p>
                      <a:pPr algn="ctr" fontAlgn="b"/>
                      <a:endParaRPr lang="zh-CN" altLang="en-US" sz="1600" b="0" u="none" strike="noStrike" dirty="0">
                        <a:solidFill>
                          <a:srgbClr val="44546A"/>
                        </a:solidFill>
                        <a:effectLst/>
                        <a:latin typeface="微软雅黑" panose="020B0503020204020204" charset="-122"/>
                        <a:ea typeface="微软雅黑" panose="020B0503020204020204" charset="-122"/>
                      </a:endParaRPr>
                    </a:p>
                  </a:txBody>
                  <a:tcPr marL="9525" marR="9525" marT="9525" marB="0" anchor="ctr"/>
                </a:tc>
                <a:tc>
                  <a:txBody>
                    <a:bodyPr/>
                    <a:lstStyle/>
                    <a:p>
                      <a:pPr algn="ctr" fontAlgn="b"/>
                      <a:r>
                        <a:rPr lang="en-US" altLang="zh-CN" sz="1600" b="0" u="none" strike="noStrike" dirty="0">
                          <a:solidFill>
                            <a:srgbClr val="44546A"/>
                          </a:solidFill>
                          <a:effectLst/>
                          <a:latin typeface="微软雅黑" panose="020B0503020204020204" charset="-122"/>
                          <a:ea typeface="微软雅黑" panose="020B0503020204020204" charset="-122"/>
                        </a:rPr>
                        <a:t>05</a:t>
                      </a:r>
                      <a:endParaRPr lang="en-US" altLang="zh-CN" sz="1600" b="0" u="none" strike="noStrike" dirty="0">
                        <a:solidFill>
                          <a:srgbClr val="44546A"/>
                        </a:solidFill>
                        <a:effectLst/>
                        <a:latin typeface="微软雅黑" panose="020B0503020204020204" charset="-122"/>
                        <a:ea typeface="微软雅黑" panose="020B0503020204020204" charset="-122"/>
                      </a:endParaRPr>
                    </a:p>
                  </a:txBody>
                  <a:tcPr marL="9525" marR="9525" marT="9525" marB="0" anchor="ctr"/>
                </a:tc>
              </a:tr>
              <a:tr h="337834">
                <a:tc vMerge="1">
                  <a:tcPr marL="9525" marR="9525" marT="9525" marB="0" anchor="b"/>
                </a:tc>
                <a:tc>
                  <a:txBody>
                    <a:bodyPr/>
                    <a:lstStyle/>
                    <a:p>
                      <a:pPr algn="ctr" fontAlgn="b"/>
                      <a:endParaRPr lang="zh-CN" altLang="en-US" sz="1600" b="0" u="none" strike="noStrike">
                        <a:solidFill>
                          <a:srgbClr val="44546A"/>
                        </a:solidFill>
                        <a:effectLst/>
                        <a:latin typeface="微软雅黑" panose="020B0503020204020204" charset="-122"/>
                        <a:ea typeface="微软雅黑" panose="020B0503020204020204" charset="-122"/>
                      </a:endParaRPr>
                    </a:p>
                  </a:txBody>
                  <a:tcPr marL="9525" marR="9525" marT="9525" marB="0" anchor="ctr"/>
                </a:tc>
                <a:tc>
                  <a:txBody>
                    <a:bodyPr/>
                    <a:lstStyle/>
                    <a:p>
                      <a:pPr algn="ctr" fontAlgn="b"/>
                      <a:r>
                        <a:rPr lang="en-US" altLang="zh-CN" sz="1600" b="0" u="none" strike="noStrike">
                          <a:solidFill>
                            <a:srgbClr val="44546A"/>
                          </a:solidFill>
                          <a:effectLst/>
                          <a:latin typeface="微软雅黑" panose="020B0503020204020204" charset="-122"/>
                          <a:ea typeface="微软雅黑" panose="020B0503020204020204" charset="-122"/>
                          <a:cs typeface="微软雅黑" panose="020B0503020204020204" charset="-122"/>
                        </a:rPr>
                        <a:t>6</a:t>
                      </a:r>
                      <a:r>
                        <a:rPr lang="zh-CN" altLang="en-US" sz="1600" b="0" u="none" strike="noStrike">
                          <a:solidFill>
                            <a:srgbClr val="44546A"/>
                          </a:solidFill>
                          <a:effectLst/>
                          <a:latin typeface="微软雅黑" panose="020B0503020204020204" charset="-122"/>
                          <a:ea typeface="微软雅黑" panose="020B0503020204020204" charset="-122"/>
                          <a:cs typeface="微软雅黑" panose="020B0503020204020204" charset="-122"/>
                        </a:rPr>
                        <a:t>其他</a:t>
                      </a:r>
                      <a:endParaRPr lang="zh-CN" altLang="en-US" sz="1600" b="0" u="none" strike="noStrike">
                        <a:solidFill>
                          <a:srgbClr val="44546A"/>
                        </a:solidFill>
                        <a:effectLst/>
                        <a:latin typeface="微软雅黑" panose="020B0503020204020204" charset="-122"/>
                        <a:ea typeface="微软雅黑" panose="020B0503020204020204" charset="-122"/>
                        <a:cs typeface="微软雅黑" panose="020B0503020204020204" charset="-122"/>
                      </a:endParaRPr>
                    </a:p>
                  </a:txBody>
                  <a:tcPr marL="9525" marR="9525" marT="9525" marB="0" anchor="ctr"/>
                </a:tc>
                <a:tc>
                  <a:txBody>
                    <a:bodyPr/>
                    <a:lstStyle/>
                    <a:p>
                      <a:pPr algn="ctr" fontAlgn="b"/>
                      <a:endParaRPr lang="zh-CN" altLang="en-US" sz="1600" b="0" u="none" strike="noStrike" dirty="0">
                        <a:solidFill>
                          <a:srgbClr val="44546A"/>
                        </a:solidFill>
                        <a:effectLst/>
                        <a:latin typeface="微软雅黑" panose="020B0503020204020204" charset="-122"/>
                        <a:ea typeface="微软雅黑" panose="020B0503020204020204" charset="-122"/>
                      </a:endParaRPr>
                    </a:p>
                  </a:txBody>
                  <a:tcPr marL="9525" marR="9525" marT="9525" marB="0" anchor="ctr"/>
                </a:tc>
                <a:tc>
                  <a:txBody>
                    <a:bodyPr/>
                    <a:lstStyle/>
                    <a:p>
                      <a:pPr algn="ctr" fontAlgn="b"/>
                      <a:r>
                        <a:rPr lang="en-US" altLang="zh-CN" sz="1600" b="0" u="none" strike="noStrike" dirty="0">
                          <a:solidFill>
                            <a:srgbClr val="44546A"/>
                          </a:solidFill>
                          <a:effectLst/>
                          <a:latin typeface="微软雅黑" panose="020B0503020204020204" charset="-122"/>
                          <a:ea typeface="微软雅黑" panose="020B0503020204020204" charset="-122"/>
                        </a:rPr>
                        <a:t>06</a:t>
                      </a:r>
                      <a:endParaRPr lang="en-US" altLang="zh-CN" sz="1600" b="0" u="none" strike="noStrike" dirty="0">
                        <a:solidFill>
                          <a:srgbClr val="44546A"/>
                        </a:solidFill>
                        <a:effectLst/>
                        <a:latin typeface="微软雅黑" panose="020B0503020204020204" charset="-122"/>
                        <a:ea typeface="微软雅黑" panose="020B0503020204020204" charset="-122"/>
                      </a:endParaRPr>
                    </a:p>
                  </a:txBody>
                  <a:tcPr marL="9525" marR="9525" marT="9525" marB="0" anchor="ctr"/>
                </a:tc>
              </a:tr>
              <a:tr h="337834">
                <a:tc vMerge="1">
                  <a:tcPr marL="9525" marR="9525" marT="9525" marB="0" anchor="b"/>
                </a:tc>
                <a:tc>
                  <a:txBody>
                    <a:bodyPr/>
                    <a:lstStyle/>
                    <a:p>
                      <a:pPr algn="ctr" fontAlgn="b"/>
                      <a:endParaRPr lang="zh-CN" altLang="en-US" sz="1600" b="0" u="none" strike="noStrike">
                        <a:solidFill>
                          <a:srgbClr val="44546A"/>
                        </a:solidFill>
                        <a:effectLst/>
                        <a:latin typeface="微软雅黑" panose="020B0503020204020204" charset="-122"/>
                        <a:ea typeface="微软雅黑" panose="020B0503020204020204" charset="-122"/>
                      </a:endParaRPr>
                    </a:p>
                  </a:txBody>
                  <a:tcPr marL="9525" marR="9525" marT="9525" marB="0" anchor="ctr"/>
                </a:tc>
                <a:tc>
                  <a:txBody>
                    <a:bodyPr/>
                    <a:lstStyle/>
                    <a:p>
                      <a:pPr algn="ctr" fontAlgn="b"/>
                      <a:r>
                        <a:rPr lang="en-US" altLang="zh-CN" sz="1600" b="0" u="none" strike="noStrike">
                          <a:solidFill>
                            <a:srgbClr val="44546A"/>
                          </a:solidFill>
                          <a:effectLst/>
                          <a:latin typeface="微软雅黑" panose="020B0503020204020204" charset="-122"/>
                          <a:ea typeface="微软雅黑" panose="020B0503020204020204" charset="-122"/>
                          <a:cs typeface="微软雅黑" panose="020B0503020204020204" charset="-122"/>
                        </a:rPr>
                        <a:t>7</a:t>
                      </a:r>
                      <a:r>
                        <a:rPr lang="zh-CN" altLang="en-US" sz="1600" b="0" u="none" strike="noStrike">
                          <a:solidFill>
                            <a:srgbClr val="44546A"/>
                          </a:solidFill>
                          <a:effectLst/>
                          <a:latin typeface="微软雅黑" panose="020B0503020204020204" charset="-122"/>
                          <a:ea typeface="微软雅黑" panose="020B0503020204020204" charset="-122"/>
                          <a:cs typeface="微软雅黑" panose="020B0503020204020204" charset="-122"/>
                        </a:rPr>
                        <a:t>县省基表</a:t>
                      </a:r>
                      <a:endParaRPr lang="zh-CN" altLang="en-US" sz="1600" b="0" u="none" strike="noStrike">
                        <a:solidFill>
                          <a:srgbClr val="44546A"/>
                        </a:solidFill>
                        <a:effectLst/>
                        <a:latin typeface="微软雅黑" panose="020B0503020204020204" charset="-122"/>
                        <a:ea typeface="微软雅黑" panose="020B0503020204020204" charset="-122"/>
                        <a:cs typeface="微软雅黑" panose="020B0503020204020204" charset="-122"/>
                      </a:endParaRPr>
                    </a:p>
                  </a:txBody>
                  <a:tcPr marL="9525" marR="9525" marT="9525" marB="0" anchor="ctr"/>
                </a:tc>
                <a:tc>
                  <a:txBody>
                    <a:bodyPr/>
                    <a:lstStyle/>
                    <a:p>
                      <a:pPr algn="ctr" fontAlgn="b"/>
                      <a:endParaRPr lang="zh-CN" altLang="en-US" sz="1600" b="0" u="none" strike="noStrike" dirty="0">
                        <a:solidFill>
                          <a:srgbClr val="44546A"/>
                        </a:solidFill>
                        <a:effectLst/>
                        <a:latin typeface="微软雅黑" panose="020B0503020204020204" charset="-122"/>
                        <a:ea typeface="微软雅黑" panose="020B0503020204020204" charset="-122"/>
                      </a:endParaRPr>
                    </a:p>
                  </a:txBody>
                  <a:tcPr marL="9525" marR="9525" marT="9525" marB="0" anchor="ctr"/>
                </a:tc>
                <a:tc>
                  <a:txBody>
                    <a:bodyPr/>
                    <a:lstStyle/>
                    <a:p>
                      <a:pPr algn="ctr" fontAlgn="b"/>
                      <a:r>
                        <a:rPr lang="en-US" altLang="zh-CN" sz="1600" b="0" u="none" strike="noStrike" dirty="0">
                          <a:solidFill>
                            <a:srgbClr val="44546A"/>
                          </a:solidFill>
                          <a:effectLst/>
                          <a:latin typeface="微软雅黑" panose="020B0503020204020204" charset="-122"/>
                          <a:ea typeface="微软雅黑" panose="020B0503020204020204" charset="-122"/>
                        </a:rPr>
                        <a:t>07</a:t>
                      </a:r>
                      <a:endParaRPr lang="en-US" altLang="zh-CN" sz="1600" b="0" u="none" strike="noStrike" dirty="0">
                        <a:solidFill>
                          <a:srgbClr val="44546A"/>
                        </a:solidFill>
                        <a:effectLst/>
                        <a:latin typeface="微软雅黑" panose="020B0503020204020204" charset="-122"/>
                        <a:ea typeface="微软雅黑" panose="020B0503020204020204" charset="-122"/>
                      </a:endParaRPr>
                    </a:p>
                  </a:txBody>
                  <a:tcPr marL="9525" marR="9525" marT="9525" marB="0" anchor="ctr"/>
                </a:tc>
              </a:tr>
              <a:tr h="337834">
                <a:tc vMerge="1">
                  <a:tcPr marL="9525" marR="9525" marT="9525" marB="0" anchor="b"/>
                </a:tc>
                <a:tc>
                  <a:txBody>
                    <a:bodyPr/>
                    <a:lstStyle/>
                    <a:p>
                      <a:pPr algn="ctr" fontAlgn="b"/>
                      <a:endParaRPr lang="zh-CN" altLang="en-US" sz="1600" b="0" u="none" strike="noStrike">
                        <a:solidFill>
                          <a:srgbClr val="44546A"/>
                        </a:solidFill>
                        <a:effectLst/>
                        <a:latin typeface="微软雅黑" panose="020B0503020204020204" charset="-122"/>
                        <a:ea typeface="微软雅黑" panose="020B0503020204020204" charset="-122"/>
                      </a:endParaRPr>
                    </a:p>
                  </a:txBody>
                  <a:tcPr marL="9525" marR="9525" marT="9525" marB="0" anchor="ctr"/>
                </a:tc>
                <a:tc>
                  <a:txBody>
                    <a:bodyPr/>
                    <a:lstStyle/>
                    <a:p>
                      <a:pPr algn="ctr" fontAlgn="b"/>
                      <a:r>
                        <a:rPr lang="en-US" altLang="zh-CN" sz="1600" b="0" u="none" strike="noStrike" dirty="0">
                          <a:solidFill>
                            <a:srgbClr val="44546A"/>
                          </a:solidFill>
                          <a:effectLst/>
                          <a:latin typeface="微软雅黑" panose="020B0503020204020204" charset="-122"/>
                          <a:ea typeface="微软雅黑" panose="020B0503020204020204" charset="-122"/>
                          <a:cs typeface="微软雅黑" panose="020B0503020204020204" charset="-122"/>
                        </a:rPr>
                        <a:t>8</a:t>
                      </a:r>
                      <a:r>
                        <a:rPr lang="zh-CN" altLang="en-US" sz="1600" b="0" u="none" strike="noStrike" dirty="0">
                          <a:solidFill>
                            <a:srgbClr val="44546A"/>
                          </a:solidFill>
                          <a:effectLst/>
                          <a:latin typeface="微软雅黑" panose="020B0503020204020204" charset="-122"/>
                          <a:ea typeface="微软雅黑" panose="020B0503020204020204" charset="-122"/>
                          <a:cs typeface="微软雅黑" panose="020B0503020204020204" charset="-122"/>
                        </a:rPr>
                        <a:t>统计台账</a:t>
                      </a:r>
                      <a:endParaRPr lang="zh-CN" altLang="en-US" sz="1600" b="0" u="none" strike="noStrike" dirty="0">
                        <a:solidFill>
                          <a:srgbClr val="44546A"/>
                        </a:solidFill>
                        <a:effectLst/>
                        <a:latin typeface="微软雅黑" panose="020B0503020204020204" charset="-122"/>
                        <a:ea typeface="微软雅黑" panose="020B0503020204020204" charset="-122"/>
                        <a:cs typeface="微软雅黑" panose="020B0503020204020204" charset="-122"/>
                      </a:endParaRPr>
                    </a:p>
                  </a:txBody>
                  <a:tcPr marL="9525" marR="9525" marT="9525" marB="0" anchor="ctr"/>
                </a:tc>
                <a:tc>
                  <a:txBody>
                    <a:bodyPr/>
                    <a:lstStyle/>
                    <a:p>
                      <a:pPr algn="ctr" fontAlgn="b"/>
                      <a:endParaRPr lang="zh-CN" altLang="en-US" sz="1600" b="0" u="none" strike="noStrike" dirty="0">
                        <a:solidFill>
                          <a:srgbClr val="44546A"/>
                        </a:solidFill>
                        <a:effectLst/>
                        <a:latin typeface="微软雅黑" panose="020B0503020204020204" charset="-122"/>
                        <a:ea typeface="微软雅黑" panose="020B0503020204020204" charset="-122"/>
                      </a:endParaRPr>
                    </a:p>
                  </a:txBody>
                  <a:tcPr marL="9525" marR="9525" marT="9525" marB="0" anchor="ctr"/>
                </a:tc>
                <a:tc>
                  <a:txBody>
                    <a:bodyPr/>
                    <a:lstStyle/>
                    <a:p>
                      <a:pPr algn="ctr" fontAlgn="b"/>
                      <a:r>
                        <a:rPr lang="en-US" altLang="zh-CN" sz="1600" b="0" u="none" strike="noStrike" dirty="0">
                          <a:solidFill>
                            <a:srgbClr val="44546A"/>
                          </a:solidFill>
                          <a:effectLst/>
                          <a:latin typeface="微软雅黑" panose="020B0503020204020204" charset="-122"/>
                          <a:ea typeface="微软雅黑" panose="020B0503020204020204" charset="-122"/>
                        </a:rPr>
                        <a:t>08</a:t>
                      </a:r>
                      <a:endParaRPr lang="en-US" altLang="zh-CN" sz="1600" b="0" u="none" strike="noStrike" dirty="0">
                        <a:solidFill>
                          <a:srgbClr val="44546A"/>
                        </a:solidFill>
                        <a:effectLst/>
                        <a:latin typeface="微软雅黑" panose="020B0503020204020204" charset="-122"/>
                        <a:ea typeface="微软雅黑" panose="020B0503020204020204" charset="-122"/>
                      </a:endParaRPr>
                    </a:p>
                  </a:txBody>
                  <a:tcPr marL="9525" marR="9525" marT="9525" marB="0" anchor="ctr"/>
                </a:tc>
              </a:tr>
              <a:tr h="337834">
                <a:tc vMerge="1">
                  <a:tcPr marL="9525" marR="9525" marT="9525" marB="0" anchor="b"/>
                </a:tc>
                <a:tc>
                  <a:txBody>
                    <a:bodyPr/>
                    <a:lstStyle/>
                    <a:p>
                      <a:pPr algn="ctr" fontAlgn="b"/>
                      <a:endParaRPr lang="zh-CN" altLang="en-US" sz="1600" b="0" u="none" strike="noStrike">
                        <a:solidFill>
                          <a:srgbClr val="44546A"/>
                        </a:solidFill>
                        <a:effectLst/>
                        <a:latin typeface="微软雅黑" panose="020B0503020204020204" charset="-122"/>
                        <a:ea typeface="微软雅黑" panose="020B0503020204020204" charset="-122"/>
                      </a:endParaRPr>
                    </a:p>
                  </a:txBody>
                  <a:tcPr marL="9525" marR="9525" marT="9525" marB="0" anchor="ctr"/>
                </a:tc>
                <a:tc>
                  <a:txBody>
                    <a:bodyPr/>
                    <a:lstStyle/>
                    <a:p>
                      <a:pPr algn="ctr" fontAlgn="b"/>
                      <a:r>
                        <a:rPr lang="en-US" altLang="zh-CN" sz="1600" b="0" u="none" strike="noStrike">
                          <a:solidFill>
                            <a:srgbClr val="44546A"/>
                          </a:solidFill>
                          <a:effectLst/>
                          <a:latin typeface="微软雅黑" panose="020B0503020204020204" charset="-122"/>
                          <a:ea typeface="微软雅黑" panose="020B0503020204020204" charset="-122"/>
                          <a:cs typeface="微软雅黑" panose="020B0503020204020204" charset="-122"/>
                        </a:rPr>
                        <a:t>9</a:t>
                      </a:r>
                      <a:r>
                        <a:rPr lang="zh-CN" altLang="en-US" sz="1600" b="0" u="none" strike="noStrike">
                          <a:solidFill>
                            <a:srgbClr val="44546A"/>
                          </a:solidFill>
                          <a:effectLst/>
                          <a:latin typeface="微软雅黑" panose="020B0503020204020204" charset="-122"/>
                          <a:ea typeface="微软雅黑" panose="020B0503020204020204" charset="-122"/>
                          <a:cs typeface="微软雅黑" panose="020B0503020204020204" charset="-122"/>
                        </a:rPr>
                        <a:t>季报</a:t>
                      </a:r>
                      <a:endParaRPr lang="zh-CN" altLang="en-US" sz="1600" b="0" u="none" strike="noStrike">
                        <a:solidFill>
                          <a:srgbClr val="44546A"/>
                        </a:solidFill>
                        <a:effectLst/>
                        <a:latin typeface="微软雅黑" panose="020B0503020204020204" charset="-122"/>
                        <a:ea typeface="微软雅黑" panose="020B0503020204020204" charset="-122"/>
                        <a:cs typeface="微软雅黑" panose="020B0503020204020204" charset="-122"/>
                      </a:endParaRPr>
                    </a:p>
                  </a:txBody>
                  <a:tcPr marL="9525" marR="9525" marT="9525" marB="0" anchor="ctr"/>
                </a:tc>
                <a:tc>
                  <a:txBody>
                    <a:bodyPr/>
                    <a:lstStyle/>
                    <a:p>
                      <a:pPr algn="ctr" fontAlgn="b"/>
                      <a:endParaRPr lang="zh-CN" altLang="en-US" sz="1600" b="0" u="none" strike="noStrike" dirty="0">
                        <a:solidFill>
                          <a:srgbClr val="44546A"/>
                        </a:solidFill>
                        <a:effectLst/>
                        <a:latin typeface="微软雅黑" panose="020B0503020204020204" charset="-122"/>
                        <a:ea typeface="微软雅黑" panose="020B0503020204020204" charset="-122"/>
                      </a:endParaRPr>
                    </a:p>
                  </a:txBody>
                  <a:tcPr marL="9525" marR="9525" marT="9525" marB="0" anchor="ctr"/>
                </a:tc>
                <a:tc>
                  <a:txBody>
                    <a:bodyPr/>
                    <a:lstStyle/>
                    <a:p>
                      <a:pPr algn="ctr" fontAlgn="b"/>
                      <a:r>
                        <a:rPr lang="en-US" altLang="zh-CN" sz="1600" b="0" u="none" strike="noStrike" dirty="0">
                          <a:solidFill>
                            <a:srgbClr val="44546A"/>
                          </a:solidFill>
                          <a:effectLst/>
                          <a:latin typeface="微软雅黑" panose="020B0503020204020204" charset="-122"/>
                          <a:ea typeface="微软雅黑" panose="020B0503020204020204" charset="-122"/>
                        </a:rPr>
                        <a:t>09</a:t>
                      </a:r>
                      <a:endParaRPr lang="en-US" altLang="zh-CN" sz="1600" b="0" u="none" strike="noStrike" dirty="0">
                        <a:solidFill>
                          <a:srgbClr val="44546A"/>
                        </a:solidFill>
                        <a:effectLst/>
                        <a:latin typeface="微软雅黑" panose="020B0503020204020204" charset="-122"/>
                        <a:ea typeface="微软雅黑" panose="020B0503020204020204" charset="-122"/>
                      </a:endParaRPr>
                    </a:p>
                  </a:txBody>
                  <a:tcPr marL="9525" marR="9525" marT="9525" marB="0" anchor="ctr"/>
                </a:tc>
              </a:tr>
              <a:tr h="328861">
                <a:tc vMerge="1">
                  <a:tcPr marL="9525" marR="9525" marT="9525" marB="0" anchor="b"/>
                </a:tc>
                <a:tc>
                  <a:txBody>
                    <a:bodyPr/>
                    <a:lstStyle/>
                    <a:p>
                      <a:pPr algn="ctr" fontAlgn="b"/>
                      <a:endParaRPr lang="zh-CN" altLang="en-US" sz="1600" b="0" u="none" strike="noStrike">
                        <a:solidFill>
                          <a:srgbClr val="44546A"/>
                        </a:solidFill>
                        <a:effectLst/>
                        <a:latin typeface="微软雅黑" panose="020B0503020204020204" charset="-122"/>
                        <a:ea typeface="微软雅黑" panose="020B0503020204020204" charset="-122"/>
                      </a:endParaRPr>
                    </a:p>
                  </a:txBody>
                  <a:tcPr marL="9525" marR="9525" marT="9525" marB="0" anchor="ctr"/>
                </a:tc>
                <a:tc>
                  <a:txBody>
                    <a:bodyPr/>
                    <a:lstStyle/>
                    <a:p>
                      <a:pPr algn="ctr" fontAlgn="b"/>
                      <a:r>
                        <a:rPr lang="en-US" altLang="zh-CN" sz="1600" b="0" u="none" strike="noStrike" dirty="0">
                          <a:solidFill>
                            <a:srgbClr val="44546A"/>
                          </a:solidFill>
                          <a:effectLst/>
                          <a:latin typeface="微软雅黑" panose="020B0503020204020204" charset="-122"/>
                          <a:ea typeface="微软雅黑" panose="020B0503020204020204" charset="-122"/>
                          <a:cs typeface="微软雅黑" panose="020B0503020204020204" charset="-122"/>
                        </a:rPr>
                        <a:t>A</a:t>
                      </a:r>
                      <a:r>
                        <a:rPr lang="zh-CN" altLang="en-US" sz="1600" b="0" u="none" strike="noStrike" dirty="0">
                          <a:solidFill>
                            <a:srgbClr val="44546A"/>
                          </a:solidFill>
                          <a:effectLst/>
                          <a:latin typeface="微软雅黑" panose="020B0503020204020204" charset="-122"/>
                          <a:ea typeface="微软雅黑" panose="020B0503020204020204" charset="-122"/>
                          <a:cs typeface="微软雅黑" panose="020B0503020204020204" charset="-122"/>
                        </a:rPr>
                        <a:t>基本建设投资</a:t>
                      </a:r>
                      <a:endParaRPr lang="zh-CN" altLang="en-US" sz="1600" b="0" u="none" strike="noStrike" dirty="0">
                        <a:solidFill>
                          <a:srgbClr val="44546A"/>
                        </a:solidFill>
                        <a:effectLst/>
                        <a:latin typeface="微软雅黑" panose="020B0503020204020204" charset="-122"/>
                        <a:ea typeface="微软雅黑" panose="020B0503020204020204" charset="-122"/>
                        <a:cs typeface="微软雅黑" panose="020B0503020204020204" charset="-122"/>
                      </a:endParaRPr>
                    </a:p>
                  </a:txBody>
                  <a:tcPr marL="9525" marR="9525" marT="9525" marB="0" anchor="ctr"/>
                </a:tc>
                <a:tc>
                  <a:txBody>
                    <a:bodyPr/>
                    <a:lstStyle/>
                    <a:p>
                      <a:pPr algn="ctr" fontAlgn="b"/>
                      <a:endParaRPr lang="zh-CN" altLang="en-US" sz="1600" b="0" u="none" strike="noStrike" dirty="0">
                        <a:solidFill>
                          <a:srgbClr val="44546A"/>
                        </a:solidFill>
                        <a:effectLst/>
                        <a:latin typeface="微软雅黑" panose="020B0503020204020204" charset="-122"/>
                        <a:ea typeface="微软雅黑" panose="020B0503020204020204" charset="-122"/>
                      </a:endParaRPr>
                    </a:p>
                  </a:txBody>
                  <a:tcPr marL="9525" marR="9525" marT="9525" marB="0" anchor="ctr"/>
                </a:tc>
                <a:tc>
                  <a:txBody>
                    <a:bodyPr/>
                    <a:lstStyle/>
                    <a:p>
                      <a:pPr algn="ctr" fontAlgn="b"/>
                      <a:endParaRPr lang="zh-CN" altLang="en-US" sz="1600" b="0" u="none" strike="noStrike" dirty="0">
                        <a:solidFill>
                          <a:srgbClr val="44546A"/>
                        </a:solidFill>
                        <a:effectLst/>
                        <a:latin typeface="微软雅黑" panose="020B0503020204020204" charset="-122"/>
                        <a:ea typeface="微软雅黑" panose="020B0503020204020204" charset="-122"/>
                      </a:endParaRPr>
                    </a:p>
                  </a:txBody>
                  <a:tcPr marL="9525" marR="9525" marT="9525" marB="0" anchor="ctr"/>
                </a:tc>
              </a:tr>
            </a:tbl>
          </a:graphicData>
        </a:graphic>
      </p:graphicFrame>
      <p:sp>
        <p:nvSpPr>
          <p:cNvPr id="6" name="文本框 5"/>
          <p:cNvSpPr txBox="1"/>
          <p:nvPr/>
        </p:nvSpPr>
        <p:spPr>
          <a:xfrm>
            <a:off x="7228840" y="2147738"/>
            <a:ext cx="1035050" cy="640080"/>
          </a:xfrm>
          <a:prstGeom prst="rect">
            <a:avLst/>
          </a:prstGeom>
          <a:noFill/>
        </p:spPr>
        <p:txBody>
          <a:bodyPr wrap="square" rtlCol="0">
            <a:noAutofit/>
          </a:bodyPr>
          <a:lstStyle/>
          <a:p>
            <a:r>
              <a:rPr lang="zh-CN" altLang="en-US" sz="2800" b="1" dirty="0">
                <a:solidFill>
                  <a:srgbClr val="044AFA"/>
                </a:solidFill>
                <a:latin typeface="微软雅黑" panose="020B0503020204020204" charset="-122"/>
                <a:ea typeface="微软雅黑" panose="020B0503020204020204" charset="-122"/>
                <a:cs typeface="微软雅黑" panose="020B0503020204020204" charset="-122"/>
              </a:rPr>
              <a:t>教基</a:t>
            </a:r>
            <a:endParaRPr lang="en-US" altLang="zh-CN" sz="2800" b="1" dirty="0">
              <a:solidFill>
                <a:srgbClr val="044AFA"/>
              </a:solidFill>
              <a:latin typeface="微软雅黑" panose="020B0503020204020204" charset="-122"/>
              <a:ea typeface="微软雅黑" panose="020B0503020204020204" charset="-122"/>
              <a:cs typeface="微软雅黑" panose="020B0503020204020204" charset="-122"/>
            </a:endParaRPr>
          </a:p>
        </p:txBody>
      </p:sp>
      <p:sp>
        <p:nvSpPr>
          <p:cNvPr id="7" name="文本框 6"/>
          <p:cNvSpPr txBox="1"/>
          <p:nvPr/>
        </p:nvSpPr>
        <p:spPr>
          <a:xfrm>
            <a:off x="6689725" y="2811948"/>
            <a:ext cx="4827270" cy="469265"/>
          </a:xfrm>
          <a:prstGeom prst="rect">
            <a:avLst/>
          </a:prstGeom>
          <a:noFill/>
          <a:ln>
            <a:noFill/>
          </a:ln>
          <a:effectLst/>
          <a:extLst>
            <a:ext uri="{909E8E84-426E-40DD-AFC4-6F175D3DCCD1}">
              <a14:hiddenFill xmlns:a14="http://schemas.microsoft.com/office/drawing/2010/main">
                <a:solidFill>
                  <a:schemeClr val="bg1"/>
                </a:solidFill>
              </a14:hiddenFill>
            </a:ext>
          </a:extLst>
        </p:spPr>
        <p:txBody>
          <a:bodyPr wrap="square" rtlCol="0">
            <a:noAutofit/>
          </a:bodyPr>
          <a:lstStyle/>
          <a:p>
            <a:pPr indent="0" algn="just" fontAlgn="auto">
              <a:lnSpc>
                <a:spcPct val="150000"/>
              </a:lnSpc>
            </a:pPr>
            <a:r>
              <a:rPr lang="zh-CN" altLang="en-US" sz="1600" b="1" dirty="0">
                <a:solidFill>
                  <a:srgbClr val="044AFA"/>
                </a:solidFill>
                <a:latin typeface="微软雅黑" panose="020B0503020204020204" charset="-122"/>
                <a:ea typeface="微软雅黑" panose="020B0503020204020204" charset="-122"/>
                <a:cs typeface="微软雅黑" panose="020B0503020204020204" charset="-122"/>
              </a:rPr>
              <a:t>第一段</a:t>
            </a:r>
            <a:r>
              <a:rPr lang="zh-CN" altLang="en-US" sz="1600" dirty="0">
                <a:solidFill>
                  <a:srgbClr val="44546A"/>
                </a:solidFill>
                <a:latin typeface="微软雅黑" panose="020B0503020204020204" charset="-122"/>
                <a:ea typeface="微软雅黑" panose="020B0503020204020204" charset="-122"/>
                <a:cs typeface="微软雅黑" panose="020B0503020204020204" charset="-122"/>
              </a:rPr>
              <a:t>为调查表属性，分为教基和教综</a:t>
            </a:r>
            <a:endParaRPr lang="zh-CN" altLang="en-US" sz="1600" dirty="0">
              <a:solidFill>
                <a:srgbClr val="44546A"/>
              </a:solidFill>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nvSpPr>
        <p:spPr>
          <a:xfrm>
            <a:off x="8408035" y="2147738"/>
            <a:ext cx="483235" cy="640080"/>
          </a:xfrm>
          <a:prstGeom prst="rect">
            <a:avLst/>
          </a:prstGeom>
          <a:noFill/>
        </p:spPr>
        <p:txBody>
          <a:bodyPr wrap="square" rtlCol="0">
            <a:noAutofit/>
          </a:bodyPr>
          <a:lstStyle/>
          <a:p>
            <a:r>
              <a:rPr lang="en-US" sz="2800" b="1" dirty="0">
                <a:solidFill>
                  <a:srgbClr val="044AFA"/>
                </a:solidFill>
                <a:latin typeface="微软雅黑" panose="020B0503020204020204" charset="-122"/>
                <a:ea typeface="微软雅黑" panose="020B0503020204020204" charset="-122"/>
                <a:cs typeface="微软雅黑" panose="020B0503020204020204" charset="-122"/>
              </a:rPr>
              <a:t>1</a:t>
            </a:r>
            <a:endParaRPr lang="en-US" sz="2800" b="1" dirty="0">
              <a:solidFill>
                <a:srgbClr val="044AFA"/>
              </a:solidFill>
              <a:latin typeface="微软雅黑" panose="020B0503020204020204" charset="-122"/>
              <a:ea typeface="微软雅黑" panose="020B0503020204020204" charset="-122"/>
              <a:cs typeface="微软雅黑" panose="020B0503020204020204" charset="-122"/>
            </a:endParaRPr>
          </a:p>
        </p:txBody>
      </p:sp>
      <p:sp>
        <p:nvSpPr>
          <p:cNvPr id="9" name="文本框 8"/>
          <p:cNvSpPr txBox="1"/>
          <p:nvPr/>
        </p:nvSpPr>
        <p:spPr>
          <a:xfrm>
            <a:off x="9035415" y="2147738"/>
            <a:ext cx="483235" cy="640080"/>
          </a:xfrm>
          <a:prstGeom prst="rect">
            <a:avLst/>
          </a:prstGeom>
          <a:noFill/>
        </p:spPr>
        <p:txBody>
          <a:bodyPr wrap="square" rtlCol="0">
            <a:noAutofit/>
          </a:bodyPr>
          <a:lstStyle/>
          <a:p>
            <a:r>
              <a:rPr lang="en-US" sz="2800" b="1" dirty="0">
                <a:solidFill>
                  <a:srgbClr val="044AFA"/>
                </a:solidFill>
                <a:latin typeface="微软雅黑" panose="020B0503020204020204" charset="-122"/>
                <a:ea typeface="微软雅黑" panose="020B0503020204020204" charset="-122"/>
                <a:cs typeface="微软雅黑" panose="020B0503020204020204" charset="-122"/>
              </a:rPr>
              <a:t>1</a:t>
            </a:r>
            <a:endParaRPr lang="en-US" sz="2800" b="1" dirty="0">
              <a:solidFill>
                <a:srgbClr val="044AFA"/>
              </a:solidFill>
              <a:latin typeface="微软雅黑" panose="020B0503020204020204" charset="-122"/>
              <a:ea typeface="微软雅黑" panose="020B0503020204020204" charset="-122"/>
              <a:cs typeface="微软雅黑" panose="020B0503020204020204" charset="-122"/>
            </a:endParaRPr>
          </a:p>
        </p:txBody>
      </p:sp>
      <p:sp>
        <p:nvSpPr>
          <p:cNvPr id="10" name="文本框 9"/>
          <p:cNvSpPr txBox="1"/>
          <p:nvPr/>
        </p:nvSpPr>
        <p:spPr>
          <a:xfrm>
            <a:off x="9662795" y="2147738"/>
            <a:ext cx="828675" cy="640080"/>
          </a:xfrm>
          <a:prstGeom prst="rect">
            <a:avLst/>
          </a:prstGeom>
          <a:noFill/>
        </p:spPr>
        <p:txBody>
          <a:bodyPr wrap="square" rtlCol="0">
            <a:noAutofit/>
          </a:bodyPr>
          <a:lstStyle/>
          <a:p>
            <a:r>
              <a:rPr lang="en-US" sz="2800" b="1" dirty="0">
                <a:solidFill>
                  <a:srgbClr val="044AFA"/>
                </a:solidFill>
                <a:latin typeface="微软雅黑" panose="020B0503020204020204" charset="-122"/>
                <a:ea typeface="微软雅黑" panose="020B0503020204020204" charset="-122"/>
                <a:cs typeface="微软雅黑" panose="020B0503020204020204" charset="-122"/>
              </a:rPr>
              <a:t>02</a:t>
            </a:r>
            <a:endParaRPr lang="en-US" sz="2800" b="1" dirty="0">
              <a:solidFill>
                <a:srgbClr val="044AFA"/>
              </a:solidFill>
              <a:latin typeface="微软雅黑" panose="020B0503020204020204" charset="-122"/>
              <a:ea typeface="微软雅黑" panose="020B0503020204020204" charset="-122"/>
              <a:cs typeface="微软雅黑" panose="020B0503020204020204" charset="-122"/>
            </a:endParaRPr>
          </a:p>
        </p:txBody>
      </p:sp>
      <p:cxnSp>
        <p:nvCxnSpPr>
          <p:cNvPr id="11" name="肘形连接符 10"/>
          <p:cNvCxnSpPr>
            <a:endCxn id="6" idx="0"/>
          </p:cNvCxnSpPr>
          <p:nvPr/>
        </p:nvCxnSpPr>
        <p:spPr>
          <a:xfrm rot="10800000" flipH="1">
            <a:off x="6689725" y="2147738"/>
            <a:ext cx="1056640" cy="899160"/>
          </a:xfrm>
          <a:prstGeom prst="bentConnector4">
            <a:avLst>
              <a:gd name="adj1" fmla="val -22536"/>
              <a:gd name="adj2" fmla="val 126483"/>
            </a:avLst>
          </a:prstGeom>
          <a:ln>
            <a:solidFill>
              <a:srgbClr val="44546A"/>
            </a:solidFill>
            <a:tailEnd type="arrow"/>
          </a:ln>
        </p:spPr>
        <p:style>
          <a:lnRef idx="2">
            <a:schemeClr val="accent1"/>
          </a:lnRef>
          <a:fillRef idx="0">
            <a:srgbClr val="FFFFFF"/>
          </a:fillRef>
          <a:effectRef idx="0">
            <a:srgbClr val="FFFFFF"/>
          </a:effectRef>
          <a:fontRef idx="minor">
            <a:schemeClr val="tx1"/>
          </a:fontRef>
        </p:style>
      </p:cxnSp>
      <p:sp>
        <p:nvSpPr>
          <p:cNvPr id="12" name="文本框 11"/>
          <p:cNvSpPr txBox="1"/>
          <p:nvPr/>
        </p:nvSpPr>
        <p:spPr>
          <a:xfrm>
            <a:off x="6689090" y="3305343"/>
            <a:ext cx="4888230" cy="1502410"/>
          </a:xfrm>
          <a:prstGeom prst="rect">
            <a:avLst/>
          </a:prstGeom>
          <a:noFill/>
          <a:ln>
            <a:noFill/>
          </a:ln>
          <a:effectLst/>
          <a:extLst>
            <a:ext uri="{909E8E84-426E-40DD-AFC4-6F175D3DCCD1}">
              <a14:hiddenFill xmlns:a14="http://schemas.microsoft.com/office/drawing/2010/main">
                <a:solidFill>
                  <a:schemeClr val="bg1"/>
                </a:solidFill>
              </a14:hiddenFill>
            </a:ext>
          </a:extLst>
        </p:spPr>
        <p:txBody>
          <a:bodyPr wrap="square" rtlCol="0">
            <a:noAutofit/>
          </a:bodyPr>
          <a:lstStyle/>
          <a:p>
            <a:pPr indent="0" algn="just" fontAlgn="auto">
              <a:lnSpc>
                <a:spcPct val="150000"/>
              </a:lnSpc>
            </a:pPr>
            <a:r>
              <a:rPr lang="zh-CN" altLang="en-US" sz="1600" b="1" dirty="0">
                <a:solidFill>
                  <a:srgbClr val="044AFA"/>
                </a:solidFill>
                <a:latin typeface="微软雅黑" panose="020B0503020204020204" charset="-122"/>
                <a:ea typeface="微软雅黑" panose="020B0503020204020204" charset="-122"/>
                <a:cs typeface="微软雅黑" panose="020B0503020204020204" charset="-122"/>
              </a:rPr>
              <a:t>第二段</a:t>
            </a:r>
            <a:r>
              <a:rPr lang="zh-CN" altLang="en-US" sz="1600" dirty="0">
                <a:solidFill>
                  <a:srgbClr val="44546A"/>
                </a:solidFill>
                <a:latin typeface="微软雅黑" panose="020B0503020204020204" charset="-122"/>
                <a:ea typeface="微软雅黑" panose="020B0503020204020204" charset="-122"/>
                <a:cs typeface="微软雅黑" panose="020B0503020204020204" charset="-122"/>
              </a:rPr>
              <a:t>为调查表基本内容，分为</a:t>
            </a:r>
            <a:r>
              <a:rPr lang="en-US" altLang="zh-CN" sz="1600" dirty="0">
                <a:solidFill>
                  <a:srgbClr val="44546A"/>
                </a:solidFill>
                <a:latin typeface="微软雅黑" panose="020B0503020204020204" charset="-122"/>
                <a:ea typeface="微软雅黑" panose="020B0503020204020204" charset="-122"/>
                <a:cs typeface="微软雅黑" panose="020B0503020204020204" charset="-122"/>
              </a:rPr>
              <a:t>1</a:t>
            </a:r>
            <a:r>
              <a:rPr lang="zh-CN" altLang="en-US" sz="1600" dirty="0">
                <a:solidFill>
                  <a:srgbClr val="44546A"/>
                </a:solidFill>
                <a:latin typeface="微软雅黑" panose="020B0503020204020204" charset="-122"/>
                <a:ea typeface="微软雅黑" panose="020B0503020204020204" charset="-122"/>
                <a:cs typeface="微软雅黑" panose="020B0503020204020204" charset="-122"/>
              </a:rPr>
              <a:t>学校基本情况、</a:t>
            </a:r>
            <a:r>
              <a:rPr lang="en-US" altLang="zh-CN" sz="1600" dirty="0">
                <a:solidFill>
                  <a:srgbClr val="44546A"/>
                </a:solidFill>
                <a:latin typeface="微软雅黑" panose="020B0503020204020204" charset="-122"/>
                <a:ea typeface="微软雅黑" panose="020B0503020204020204" charset="-122"/>
                <a:cs typeface="微软雅黑" panose="020B0503020204020204" charset="-122"/>
              </a:rPr>
              <a:t>2</a:t>
            </a:r>
            <a:r>
              <a:rPr lang="zh-CN" altLang="en-US" sz="1600" dirty="0">
                <a:solidFill>
                  <a:srgbClr val="44546A"/>
                </a:solidFill>
                <a:latin typeface="微软雅黑" panose="020B0503020204020204" charset="-122"/>
                <a:ea typeface="微软雅黑" panose="020B0503020204020204" charset="-122"/>
                <a:cs typeface="微软雅黑" panose="020B0503020204020204" charset="-122"/>
              </a:rPr>
              <a:t>班额班数情况、</a:t>
            </a:r>
            <a:r>
              <a:rPr lang="en-US" altLang="zh-CN" sz="1600" dirty="0">
                <a:solidFill>
                  <a:srgbClr val="44546A"/>
                </a:solidFill>
                <a:latin typeface="微软雅黑" panose="020B0503020204020204" charset="-122"/>
                <a:ea typeface="微软雅黑" panose="020B0503020204020204" charset="-122"/>
                <a:cs typeface="微软雅黑" panose="020B0503020204020204" charset="-122"/>
              </a:rPr>
              <a:t>3</a:t>
            </a:r>
            <a:r>
              <a:rPr lang="zh-CN" altLang="en-US" sz="1600" dirty="0">
                <a:solidFill>
                  <a:srgbClr val="44546A"/>
                </a:solidFill>
                <a:latin typeface="微软雅黑" panose="020B0503020204020204" charset="-122"/>
                <a:ea typeface="微软雅黑" panose="020B0503020204020204" charset="-122"/>
                <a:cs typeface="微软雅黑" panose="020B0503020204020204" charset="-122"/>
              </a:rPr>
              <a:t>学生情况、</a:t>
            </a:r>
            <a:r>
              <a:rPr lang="en-US" altLang="zh-CN" sz="1600" dirty="0">
                <a:solidFill>
                  <a:srgbClr val="44546A"/>
                </a:solidFill>
                <a:latin typeface="微软雅黑" panose="020B0503020204020204" charset="-122"/>
                <a:ea typeface="微软雅黑" panose="020B0503020204020204" charset="-122"/>
                <a:cs typeface="微软雅黑" panose="020B0503020204020204" charset="-122"/>
              </a:rPr>
              <a:t>4</a:t>
            </a:r>
            <a:r>
              <a:rPr lang="zh-CN" altLang="en-US" sz="1600" dirty="0">
                <a:solidFill>
                  <a:srgbClr val="44546A"/>
                </a:solidFill>
                <a:latin typeface="微软雅黑" panose="020B0503020204020204" charset="-122"/>
                <a:ea typeface="微软雅黑" panose="020B0503020204020204" charset="-122"/>
                <a:cs typeface="微软雅黑" panose="020B0503020204020204" charset="-122"/>
              </a:rPr>
              <a:t>教职工情况、</a:t>
            </a:r>
            <a:r>
              <a:rPr lang="en-US" altLang="zh-CN" sz="1600" dirty="0">
                <a:solidFill>
                  <a:srgbClr val="44546A"/>
                </a:solidFill>
                <a:latin typeface="微软雅黑" panose="020B0503020204020204" charset="-122"/>
                <a:ea typeface="微软雅黑" panose="020B0503020204020204" charset="-122"/>
                <a:cs typeface="微软雅黑" panose="020B0503020204020204" charset="-122"/>
              </a:rPr>
              <a:t>5</a:t>
            </a:r>
            <a:r>
              <a:rPr lang="zh-CN" altLang="en-US" sz="1600" dirty="0">
                <a:solidFill>
                  <a:srgbClr val="44546A"/>
                </a:solidFill>
                <a:latin typeface="微软雅黑" panose="020B0503020204020204" charset="-122"/>
                <a:ea typeface="微软雅黑" panose="020B0503020204020204" charset="-122"/>
                <a:cs typeface="微软雅黑" panose="020B0503020204020204" charset="-122"/>
              </a:rPr>
              <a:t>办学条件情况、</a:t>
            </a:r>
            <a:r>
              <a:rPr lang="en-US" altLang="zh-CN" sz="1600" dirty="0">
                <a:solidFill>
                  <a:srgbClr val="44546A"/>
                </a:solidFill>
                <a:latin typeface="微软雅黑" panose="020B0503020204020204" charset="-122"/>
                <a:ea typeface="微软雅黑" panose="020B0503020204020204" charset="-122"/>
                <a:cs typeface="微软雅黑" panose="020B0503020204020204" charset="-122"/>
              </a:rPr>
              <a:t>6</a:t>
            </a:r>
            <a:r>
              <a:rPr lang="zh-CN" altLang="en-US" sz="1600" dirty="0">
                <a:solidFill>
                  <a:srgbClr val="44546A"/>
                </a:solidFill>
                <a:latin typeface="微软雅黑" panose="020B0503020204020204" charset="-122"/>
                <a:ea typeface="微软雅黑" panose="020B0503020204020204" charset="-122"/>
                <a:cs typeface="微软雅黑" panose="020B0503020204020204" charset="-122"/>
              </a:rPr>
              <a:t>其他情况、</a:t>
            </a:r>
            <a:r>
              <a:rPr lang="en-US" altLang="zh-CN" sz="1600" dirty="0">
                <a:solidFill>
                  <a:srgbClr val="44546A"/>
                </a:solidFill>
                <a:latin typeface="微软雅黑" panose="020B0503020204020204" charset="-122"/>
                <a:ea typeface="微软雅黑" panose="020B0503020204020204" charset="-122"/>
                <a:cs typeface="微软雅黑" panose="020B0503020204020204" charset="-122"/>
              </a:rPr>
              <a:t>7</a:t>
            </a:r>
            <a:r>
              <a:rPr lang="zh-CN" altLang="en-US" sz="1600" dirty="0">
                <a:solidFill>
                  <a:srgbClr val="44546A"/>
                </a:solidFill>
                <a:latin typeface="微软雅黑" panose="020B0503020204020204" charset="-122"/>
                <a:ea typeface="微软雅黑" panose="020B0503020204020204" charset="-122"/>
                <a:cs typeface="微软雅黑" panose="020B0503020204020204" charset="-122"/>
              </a:rPr>
              <a:t>县级、省级基表、</a:t>
            </a:r>
            <a:r>
              <a:rPr lang="en-US" altLang="zh-CN" sz="1600" dirty="0">
                <a:solidFill>
                  <a:srgbClr val="44546A"/>
                </a:solidFill>
                <a:latin typeface="微软雅黑" panose="020B0503020204020204" charset="-122"/>
                <a:ea typeface="微软雅黑" panose="020B0503020204020204" charset="-122"/>
                <a:cs typeface="微软雅黑" panose="020B0503020204020204" charset="-122"/>
              </a:rPr>
              <a:t>8</a:t>
            </a:r>
            <a:r>
              <a:rPr lang="zh-CN" altLang="en-US" sz="1600" dirty="0">
                <a:solidFill>
                  <a:srgbClr val="44546A"/>
                </a:solidFill>
                <a:latin typeface="微软雅黑" panose="020B0503020204020204" charset="-122"/>
                <a:ea typeface="微软雅黑" panose="020B0503020204020204" charset="-122"/>
                <a:cs typeface="微软雅黑" panose="020B0503020204020204" charset="-122"/>
              </a:rPr>
              <a:t>统计台账、</a:t>
            </a:r>
            <a:r>
              <a:rPr lang="en-US" altLang="zh-CN" sz="1600" dirty="0">
                <a:solidFill>
                  <a:srgbClr val="44546A"/>
                </a:solidFill>
                <a:latin typeface="微软雅黑" panose="020B0503020204020204" charset="-122"/>
                <a:ea typeface="微软雅黑" panose="020B0503020204020204" charset="-122"/>
                <a:cs typeface="微软雅黑" panose="020B0503020204020204" charset="-122"/>
              </a:rPr>
              <a:t>9</a:t>
            </a:r>
            <a:r>
              <a:rPr lang="zh-CN" altLang="en-US" sz="1600" dirty="0">
                <a:solidFill>
                  <a:srgbClr val="44546A"/>
                </a:solidFill>
                <a:latin typeface="微软雅黑" panose="020B0503020204020204" charset="-122"/>
                <a:ea typeface="微软雅黑" panose="020B0503020204020204" charset="-122"/>
                <a:cs typeface="微软雅黑" panose="020B0503020204020204" charset="-122"/>
              </a:rPr>
              <a:t>季报、</a:t>
            </a:r>
            <a:r>
              <a:rPr lang="en-US" altLang="zh-CN" sz="1600" dirty="0">
                <a:solidFill>
                  <a:srgbClr val="44546A"/>
                </a:solidFill>
                <a:latin typeface="微软雅黑" panose="020B0503020204020204" charset="-122"/>
                <a:ea typeface="微软雅黑" panose="020B0503020204020204" charset="-122"/>
                <a:cs typeface="微软雅黑" panose="020B0503020204020204" charset="-122"/>
              </a:rPr>
              <a:t>A</a:t>
            </a:r>
            <a:r>
              <a:rPr lang="zh-CN" altLang="en-US" sz="1600" dirty="0">
                <a:solidFill>
                  <a:srgbClr val="44546A"/>
                </a:solidFill>
                <a:latin typeface="微软雅黑" panose="020B0503020204020204" charset="-122"/>
                <a:ea typeface="微软雅黑" panose="020B0503020204020204" charset="-122"/>
                <a:cs typeface="微软雅黑" panose="020B0503020204020204" charset="-122"/>
              </a:rPr>
              <a:t>基本建设投资等十个大类</a:t>
            </a:r>
            <a:endParaRPr lang="zh-CN" altLang="en-US" sz="1600" dirty="0">
              <a:solidFill>
                <a:srgbClr val="44546A"/>
              </a:solidFill>
              <a:latin typeface="微软雅黑" panose="020B0503020204020204" charset="-122"/>
              <a:ea typeface="微软雅黑" panose="020B0503020204020204" charset="-122"/>
              <a:cs typeface="微软雅黑" panose="020B0503020204020204" charset="-122"/>
            </a:endParaRPr>
          </a:p>
        </p:txBody>
      </p:sp>
      <p:sp>
        <p:nvSpPr>
          <p:cNvPr id="13" name="文本框 12"/>
          <p:cNvSpPr txBox="1"/>
          <p:nvPr/>
        </p:nvSpPr>
        <p:spPr>
          <a:xfrm>
            <a:off x="6689725" y="4831883"/>
            <a:ext cx="4886960" cy="881380"/>
          </a:xfrm>
          <a:prstGeom prst="rect">
            <a:avLst/>
          </a:prstGeom>
          <a:noFill/>
          <a:ln>
            <a:noFill/>
          </a:ln>
          <a:effectLst/>
          <a:extLst>
            <a:ext uri="{909E8E84-426E-40DD-AFC4-6F175D3DCCD1}">
              <a14:hiddenFill xmlns:a14="http://schemas.microsoft.com/office/drawing/2010/main">
                <a:solidFill>
                  <a:schemeClr val="bg1"/>
                </a:solidFill>
              </a14:hiddenFill>
            </a:ext>
          </a:extLst>
        </p:spPr>
        <p:txBody>
          <a:bodyPr wrap="square" rtlCol="0">
            <a:noAutofit/>
          </a:bodyPr>
          <a:lstStyle/>
          <a:p>
            <a:pPr indent="0" algn="just" fontAlgn="auto">
              <a:lnSpc>
                <a:spcPct val="150000"/>
              </a:lnSpc>
            </a:pPr>
            <a:r>
              <a:rPr lang="zh-CN" altLang="en-US" sz="1600" b="1" dirty="0">
                <a:solidFill>
                  <a:srgbClr val="044AFA"/>
                </a:solidFill>
                <a:latin typeface="微软雅黑" panose="020B0503020204020204" charset="-122"/>
                <a:ea typeface="微软雅黑" panose="020B0503020204020204" charset="-122"/>
                <a:cs typeface="微软雅黑" panose="020B0503020204020204" charset="-122"/>
              </a:rPr>
              <a:t>第三段</a:t>
            </a:r>
            <a:r>
              <a:rPr lang="zh-CN" altLang="en-US" sz="1600" dirty="0">
                <a:solidFill>
                  <a:srgbClr val="44546A"/>
                </a:solidFill>
                <a:latin typeface="微软雅黑" panose="020B0503020204020204" charset="-122"/>
                <a:ea typeface="微软雅黑" panose="020B0503020204020204" charset="-122"/>
                <a:cs typeface="微软雅黑" panose="020B0503020204020204" charset="-122"/>
              </a:rPr>
              <a:t>为教育层级，分为</a:t>
            </a:r>
            <a:r>
              <a:rPr lang="en-US" altLang="zh-CN" sz="1600" dirty="0">
                <a:solidFill>
                  <a:srgbClr val="44546A"/>
                </a:solidFill>
                <a:latin typeface="微软雅黑" panose="020B0503020204020204" charset="-122"/>
                <a:ea typeface="微软雅黑" panose="020B0503020204020204" charset="-122"/>
                <a:cs typeface="微软雅黑" panose="020B0503020204020204" charset="-122"/>
              </a:rPr>
              <a:t>0</a:t>
            </a:r>
            <a:r>
              <a:rPr lang="zh-CN" altLang="en-US" sz="1600" dirty="0">
                <a:solidFill>
                  <a:srgbClr val="44546A"/>
                </a:solidFill>
                <a:latin typeface="微软雅黑" panose="020B0503020204020204" charset="-122"/>
                <a:ea typeface="微软雅黑" panose="020B0503020204020204" charset="-122"/>
                <a:cs typeface="微软雅黑" panose="020B0503020204020204" charset="-122"/>
              </a:rPr>
              <a:t>综合、</a:t>
            </a:r>
            <a:r>
              <a:rPr lang="en-US" altLang="zh-CN" sz="1600" dirty="0">
                <a:solidFill>
                  <a:srgbClr val="44546A"/>
                </a:solidFill>
                <a:latin typeface="微软雅黑" panose="020B0503020204020204" charset="-122"/>
                <a:ea typeface="微软雅黑" panose="020B0503020204020204" charset="-122"/>
                <a:cs typeface="微软雅黑" panose="020B0503020204020204" charset="-122"/>
              </a:rPr>
              <a:t>1</a:t>
            </a:r>
            <a:r>
              <a:rPr lang="zh-CN" altLang="en-US" sz="1600" dirty="0">
                <a:solidFill>
                  <a:srgbClr val="44546A"/>
                </a:solidFill>
                <a:latin typeface="微软雅黑" panose="020B0503020204020204" charset="-122"/>
                <a:ea typeface="微软雅黑" panose="020B0503020204020204" charset="-122"/>
                <a:cs typeface="微软雅黑" panose="020B0503020204020204" charset="-122"/>
              </a:rPr>
              <a:t>基础教育、</a:t>
            </a:r>
            <a:r>
              <a:rPr lang="en-US" altLang="zh-CN" sz="1600" dirty="0">
                <a:solidFill>
                  <a:srgbClr val="44546A"/>
                </a:solidFill>
                <a:latin typeface="微软雅黑" panose="020B0503020204020204" charset="-122"/>
                <a:ea typeface="微软雅黑" panose="020B0503020204020204" charset="-122"/>
                <a:cs typeface="微软雅黑" panose="020B0503020204020204" charset="-122"/>
              </a:rPr>
              <a:t>2</a:t>
            </a:r>
            <a:r>
              <a:rPr lang="zh-CN" altLang="en-US" sz="1600" dirty="0">
                <a:solidFill>
                  <a:srgbClr val="44546A"/>
                </a:solidFill>
                <a:latin typeface="微软雅黑" panose="020B0503020204020204" charset="-122"/>
                <a:ea typeface="微软雅黑" panose="020B0503020204020204" charset="-122"/>
                <a:cs typeface="微软雅黑" panose="020B0503020204020204" charset="-122"/>
              </a:rPr>
              <a:t>职业教育、</a:t>
            </a:r>
            <a:r>
              <a:rPr lang="en-US" altLang="zh-CN" sz="1600" dirty="0">
                <a:solidFill>
                  <a:srgbClr val="44546A"/>
                </a:solidFill>
                <a:latin typeface="微软雅黑" panose="020B0503020204020204" charset="-122"/>
                <a:ea typeface="微软雅黑" panose="020B0503020204020204" charset="-122"/>
                <a:cs typeface="微软雅黑" panose="020B0503020204020204" charset="-122"/>
              </a:rPr>
              <a:t>3</a:t>
            </a:r>
            <a:r>
              <a:rPr lang="zh-CN" altLang="en-US" sz="1600" dirty="0">
                <a:solidFill>
                  <a:srgbClr val="44546A"/>
                </a:solidFill>
                <a:latin typeface="微软雅黑" panose="020B0503020204020204" charset="-122"/>
                <a:ea typeface="微软雅黑" panose="020B0503020204020204" charset="-122"/>
                <a:cs typeface="微软雅黑" panose="020B0503020204020204" charset="-122"/>
              </a:rPr>
              <a:t>高等教育</a:t>
            </a:r>
            <a:endParaRPr lang="zh-CN" altLang="en-US" sz="1600" dirty="0">
              <a:solidFill>
                <a:srgbClr val="44546A"/>
              </a:solidFill>
              <a:latin typeface="微软雅黑" panose="020B0503020204020204" charset="-122"/>
              <a:ea typeface="微软雅黑" panose="020B0503020204020204" charset="-122"/>
              <a:cs typeface="微软雅黑" panose="020B0503020204020204" charset="-122"/>
            </a:endParaRPr>
          </a:p>
        </p:txBody>
      </p:sp>
      <p:cxnSp>
        <p:nvCxnSpPr>
          <p:cNvPr id="14" name="肘形连接符 13"/>
          <p:cNvCxnSpPr>
            <a:stCxn id="12" idx="1"/>
            <a:endCxn id="8" idx="0"/>
          </p:cNvCxnSpPr>
          <p:nvPr/>
        </p:nvCxnSpPr>
        <p:spPr>
          <a:xfrm rot="10800000" flipH="1">
            <a:off x="6689090" y="2147738"/>
            <a:ext cx="1960880" cy="1908810"/>
          </a:xfrm>
          <a:prstGeom prst="bentConnector4">
            <a:avLst>
              <a:gd name="adj1" fmla="val -17422"/>
              <a:gd name="adj2" fmla="val 117099"/>
            </a:avLst>
          </a:prstGeom>
          <a:ln>
            <a:solidFill>
              <a:srgbClr val="44546A"/>
            </a:solidFill>
            <a:tailEnd type="arrow"/>
          </a:ln>
        </p:spPr>
        <p:style>
          <a:lnRef idx="2">
            <a:schemeClr val="accent1"/>
          </a:lnRef>
          <a:fillRef idx="0">
            <a:srgbClr val="FFFFFF"/>
          </a:fillRef>
          <a:effectRef idx="0">
            <a:srgbClr val="FFFFFF"/>
          </a:effectRef>
          <a:fontRef idx="minor">
            <a:schemeClr val="tx1"/>
          </a:fontRef>
        </p:style>
      </p:cxnSp>
      <p:sp>
        <p:nvSpPr>
          <p:cNvPr id="15" name="文本框 14"/>
          <p:cNvSpPr txBox="1"/>
          <p:nvPr/>
        </p:nvSpPr>
        <p:spPr>
          <a:xfrm>
            <a:off x="6689090" y="5737393"/>
            <a:ext cx="4750435" cy="557530"/>
          </a:xfrm>
          <a:prstGeom prst="rect">
            <a:avLst/>
          </a:prstGeom>
          <a:noFill/>
          <a:ln>
            <a:noFill/>
          </a:ln>
          <a:effectLst/>
          <a:extLst>
            <a:ext uri="{909E8E84-426E-40DD-AFC4-6F175D3DCCD1}">
              <a14:hiddenFill xmlns:a14="http://schemas.microsoft.com/office/drawing/2010/main">
                <a:solidFill>
                  <a:schemeClr val="bg1"/>
                </a:solidFill>
              </a14:hiddenFill>
            </a:ext>
          </a:extLst>
        </p:spPr>
        <p:txBody>
          <a:bodyPr wrap="square" rtlCol="0">
            <a:noAutofit/>
          </a:bodyPr>
          <a:lstStyle/>
          <a:p>
            <a:pPr indent="0" algn="just" fontAlgn="auto">
              <a:lnSpc>
                <a:spcPct val="150000"/>
              </a:lnSpc>
            </a:pPr>
            <a:r>
              <a:rPr lang="zh-CN" altLang="en-US" sz="1600" b="1" dirty="0">
                <a:solidFill>
                  <a:srgbClr val="044AFA"/>
                </a:solidFill>
                <a:latin typeface="微软雅黑" panose="020B0503020204020204" charset="-122"/>
                <a:ea typeface="微软雅黑" panose="020B0503020204020204" charset="-122"/>
                <a:cs typeface="微软雅黑" panose="020B0503020204020204" charset="-122"/>
              </a:rPr>
              <a:t>第四段</a:t>
            </a:r>
            <a:r>
              <a:rPr lang="zh-CN" altLang="en-US" sz="1600" dirty="0">
                <a:solidFill>
                  <a:srgbClr val="44546A"/>
                </a:solidFill>
                <a:latin typeface="微软雅黑" panose="020B0503020204020204" charset="-122"/>
                <a:ea typeface="微软雅黑" panose="020B0503020204020204" charset="-122"/>
                <a:cs typeface="微软雅黑" panose="020B0503020204020204" charset="-122"/>
              </a:rPr>
              <a:t>为顺序号</a:t>
            </a:r>
            <a:endParaRPr lang="zh-CN" altLang="en-US" sz="1600" dirty="0">
              <a:solidFill>
                <a:srgbClr val="44546A"/>
              </a:solidFill>
              <a:latin typeface="微软雅黑" panose="020B0503020204020204" charset="-122"/>
              <a:ea typeface="微软雅黑" panose="020B0503020204020204" charset="-122"/>
              <a:cs typeface="微软雅黑" panose="020B0503020204020204" charset="-122"/>
            </a:endParaRPr>
          </a:p>
        </p:txBody>
      </p:sp>
      <p:cxnSp>
        <p:nvCxnSpPr>
          <p:cNvPr id="16" name="肘形连接符 15"/>
          <p:cNvCxnSpPr>
            <a:stCxn id="13" idx="1"/>
            <a:endCxn id="9" idx="0"/>
          </p:cNvCxnSpPr>
          <p:nvPr/>
        </p:nvCxnSpPr>
        <p:spPr>
          <a:xfrm rot="10800000" flipH="1">
            <a:off x="6689725" y="2147738"/>
            <a:ext cx="2587625" cy="3124835"/>
          </a:xfrm>
          <a:prstGeom prst="bentConnector4">
            <a:avLst>
              <a:gd name="adj1" fmla="val -20564"/>
              <a:gd name="adj2" fmla="val 114671"/>
            </a:avLst>
          </a:prstGeom>
          <a:ln>
            <a:solidFill>
              <a:srgbClr val="44546A"/>
            </a:solidFill>
            <a:tailEnd type="arrow"/>
          </a:ln>
        </p:spPr>
        <p:style>
          <a:lnRef idx="2">
            <a:schemeClr val="accent1"/>
          </a:lnRef>
          <a:fillRef idx="0">
            <a:srgbClr val="FFFFFF"/>
          </a:fillRef>
          <a:effectRef idx="0">
            <a:srgbClr val="FFFFFF"/>
          </a:effectRef>
          <a:fontRef idx="minor">
            <a:schemeClr val="tx1"/>
          </a:fontRef>
        </p:style>
      </p:cxnSp>
      <p:cxnSp>
        <p:nvCxnSpPr>
          <p:cNvPr id="17" name="肘形连接符 16"/>
          <p:cNvCxnSpPr>
            <a:endCxn id="10" idx="0"/>
          </p:cNvCxnSpPr>
          <p:nvPr/>
        </p:nvCxnSpPr>
        <p:spPr>
          <a:xfrm rot="10800000" flipH="1">
            <a:off x="6689090" y="2147738"/>
            <a:ext cx="3388360" cy="3868420"/>
          </a:xfrm>
          <a:prstGeom prst="bentConnector4">
            <a:avLst>
              <a:gd name="adj1" fmla="val -20052"/>
              <a:gd name="adj2" fmla="val 114510"/>
            </a:avLst>
          </a:prstGeom>
          <a:ln>
            <a:solidFill>
              <a:srgbClr val="44546A"/>
            </a:solidFill>
            <a:tailEnd type="arrow"/>
          </a:ln>
        </p:spPr>
        <p:style>
          <a:lnRef idx="2">
            <a:schemeClr val="accent1"/>
          </a:lnRef>
          <a:fillRef idx="0">
            <a:srgbClr val="FFFFFF"/>
          </a:fillRef>
          <a:effectRef idx="0">
            <a:srgbClr val="FFFFFF"/>
          </a:effectRef>
          <a:fontRef idx="minor">
            <a:schemeClr val="tx1"/>
          </a:fontRef>
        </p:style>
      </p:cxn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strips(downLeft)">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strips(downLeft)">
                                      <p:cBhvr>
                                        <p:cTn id="12" dur="500"/>
                                        <p:tgtEl>
                                          <p:spTgt spid="1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strips(downLeft)">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strips(downLeft)">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a:normAutofit/>
          </a:bodyPr>
          <a:lstStyle/>
          <a:p>
            <a:r>
              <a:rPr lang="zh-CN" altLang="en-US" sz="2800" b="1" dirty="0">
                <a:latin typeface="微软雅黑" panose="020B0503020204020204" charset="-122"/>
                <a:ea typeface="微软雅黑" panose="020B0503020204020204" charset="-122"/>
              </a:rPr>
              <a:t>表例说明</a:t>
            </a:r>
            <a:endParaRPr lang="zh-CN" altLang="en-US" sz="2800" b="1" dirty="0">
              <a:latin typeface="微软雅黑" panose="020B0503020204020204" charset="-122"/>
              <a:ea typeface="微软雅黑" panose="020B0503020204020204" charset="-122"/>
            </a:endParaRPr>
          </a:p>
        </p:txBody>
      </p:sp>
      <p:pic>
        <p:nvPicPr>
          <p:cNvPr id="19" name="图片 18"/>
          <p:cNvPicPr>
            <a:picLocks noChangeAspect="1"/>
          </p:cNvPicPr>
          <p:nvPr/>
        </p:nvPicPr>
        <p:blipFill>
          <a:blip r:embed="rId2"/>
          <a:srcRect t="33661" r="619" b="1433"/>
          <a:stretch>
            <a:fillRect/>
          </a:stretch>
        </p:blipFill>
        <p:spPr>
          <a:xfrm>
            <a:off x="735330" y="1438275"/>
            <a:ext cx="10544810" cy="4881880"/>
          </a:xfrm>
          <a:prstGeom prst="rect">
            <a:avLst/>
          </a:prstGeom>
          <a:ln>
            <a:solidFill>
              <a:srgbClr val="44546A"/>
            </a:solidFill>
          </a:ln>
          <a:effectLst>
            <a:outerShdw blurRad="50800" dist="38100" dir="2700000" algn="tl" rotWithShape="0">
              <a:prstClr val="black">
                <a:alpha val="40000"/>
              </a:prstClr>
            </a:outerShdw>
          </a:effectLst>
        </p:spPr>
      </p:pic>
      <p:sp>
        <p:nvSpPr>
          <p:cNvPr id="20" name="矩形 19"/>
          <p:cNvSpPr/>
          <p:nvPr/>
        </p:nvSpPr>
        <p:spPr>
          <a:xfrm>
            <a:off x="6591300" y="3500120"/>
            <a:ext cx="3531235" cy="611505"/>
          </a:xfrm>
          <a:prstGeom prst="rect">
            <a:avLst/>
          </a:prstGeom>
          <a:noFill/>
          <a:ln w="38100">
            <a:solidFill>
              <a:srgbClr val="044AFA"/>
            </a:solidFill>
            <a:prstDash val="solid"/>
          </a:ln>
          <a:effectLst/>
          <a:extLst>
            <a:ext uri="{909E8E84-426E-40DD-AFC4-6F175D3DCCD1}">
              <a14:hiddenFill xmlns:a14="http://schemas.microsoft.com/office/drawing/2010/main">
                <a:solidFill>
                  <a:schemeClr val="bg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圆角矩形 20"/>
          <p:cNvSpPr/>
          <p:nvPr/>
        </p:nvSpPr>
        <p:spPr>
          <a:xfrm>
            <a:off x="6591300" y="4337685"/>
            <a:ext cx="3365500" cy="443865"/>
          </a:xfrm>
          <a:prstGeom prst="roundRect">
            <a:avLst>
              <a:gd name="adj" fmla="val 21611"/>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b="1" dirty="0">
                <a:solidFill>
                  <a:srgbClr val="44546A"/>
                </a:solidFill>
                <a:latin typeface="微软雅黑" panose="020B0503020204020204" charset="-122"/>
                <a:ea typeface="微软雅黑" panose="020B0503020204020204" charset="-122"/>
                <a:cs typeface="微软雅黑" panose="020B0503020204020204" charset="-122"/>
                <a:sym typeface="+mn-ea"/>
              </a:rPr>
              <a:t>“—”</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表示无需填报该项数据</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24" name="矩形 23"/>
          <p:cNvSpPr/>
          <p:nvPr/>
        </p:nvSpPr>
        <p:spPr>
          <a:xfrm>
            <a:off x="983615" y="2957195"/>
            <a:ext cx="1221740" cy="611505"/>
          </a:xfrm>
          <a:prstGeom prst="rect">
            <a:avLst/>
          </a:prstGeom>
          <a:noFill/>
          <a:ln w="38100">
            <a:solidFill>
              <a:srgbClr val="044AFA"/>
            </a:solidFill>
            <a:prstDash val="solid"/>
          </a:ln>
          <a:effectLst/>
          <a:extLst>
            <a:ext uri="{909E8E84-426E-40DD-AFC4-6F175D3DCCD1}">
              <a14:hiddenFill xmlns:a14="http://schemas.microsoft.com/office/drawing/2010/main">
                <a:solidFill>
                  <a:schemeClr val="bg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圆角矩形 24"/>
          <p:cNvSpPr/>
          <p:nvPr/>
        </p:nvSpPr>
        <p:spPr>
          <a:xfrm>
            <a:off x="983615" y="3794760"/>
            <a:ext cx="3511550" cy="443865"/>
          </a:xfrm>
          <a:prstGeom prst="roundRect">
            <a:avLst>
              <a:gd name="adj" fmla="val 21611"/>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b="1" dirty="0">
                <a:solidFill>
                  <a:srgbClr val="44546A"/>
                </a:solidFill>
                <a:latin typeface="微软雅黑" panose="020B0503020204020204" charset="-122"/>
                <a:ea typeface="微软雅黑" panose="020B0503020204020204" charset="-122"/>
                <a:cs typeface="微软雅黑" panose="020B0503020204020204" charset="-122"/>
                <a:sym typeface="+mn-ea"/>
              </a:rPr>
              <a:t>“</a:t>
            </a:r>
            <a:r>
              <a:rPr lang="en-US" altLang="zh-CN" b="1" dirty="0">
                <a:solidFill>
                  <a:srgbClr val="44546A"/>
                </a:solidFill>
                <a:latin typeface="微软雅黑" panose="020B0503020204020204" charset="-122"/>
                <a:ea typeface="微软雅黑" panose="020B0503020204020204" charset="-122"/>
                <a:cs typeface="微软雅黑" panose="020B0503020204020204" charset="-122"/>
                <a:sym typeface="+mn-ea"/>
              </a:rPr>
              <a:t>#</a:t>
            </a:r>
            <a:r>
              <a:rPr lang="zh-CN" altLang="en-US" b="1" dirty="0">
                <a:solidFill>
                  <a:srgbClr val="44546A"/>
                </a:solidFill>
                <a:latin typeface="微软雅黑" panose="020B0503020204020204" charset="-122"/>
                <a:ea typeface="微软雅黑" panose="020B0503020204020204" charset="-122"/>
                <a:cs typeface="微软雅黑" panose="020B0503020204020204" charset="-122"/>
                <a:sym typeface="+mn-ea"/>
              </a:rPr>
              <a:t>”</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表示该指标其中的主要项</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animBg="1"/>
      <p:bldP spid="20" grpId="1" animBg="1"/>
      <p:bldP spid="21" grpId="0" bldLvl="0" animBg="1"/>
      <p:bldP spid="21" grpId="1" animBg="1"/>
      <p:bldP spid="24" grpId="0" bldLvl="0" animBg="1"/>
      <p:bldP spid="24" grpId="1" animBg="1"/>
      <p:bldP spid="25" grpId="0" bldLvl="0" animBg="1"/>
      <p:bldP spid="25"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a:normAutofit/>
          </a:bodyPr>
          <a:lstStyle/>
          <a:p>
            <a:r>
              <a:rPr lang="zh-CN" altLang="en-US" sz="2800" b="1" dirty="0">
                <a:latin typeface="微软雅黑" panose="020B0503020204020204" charset="-122"/>
                <a:ea typeface="微软雅黑" panose="020B0503020204020204" charset="-122"/>
              </a:rPr>
              <a:t>表例说明</a:t>
            </a:r>
            <a:endParaRPr lang="zh-CN" altLang="en-US" sz="2800" b="1" dirty="0">
              <a:latin typeface="微软雅黑" panose="020B0503020204020204" charset="-122"/>
              <a:ea typeface="微软雅黑" panose="020B0503020204020204" charset="-122"/>
            </a:endParaRPr>
          </a:p>
        </p:txBody>
      </p:sp>
      <p:pic>
        <p:nvPicPr>
          <p:cNvPr id="9" name="图片 8"/>
          <p:cNvPicPr>
            <a:picLocks noChangeAspect="1"/>
          </p:cNvPicPr>
          <p:nvPr/>
        </p:nvPicPr>
        <p:blipFill>
          <a:blip r:embed="rId2"/>
          <a:srcRect t="1711"/>
          <a:stretch>
            <a:fillRect/>
          </a:stretch>
        </p:blipFill>
        <p:spPr>
          <a:xfrm>
            <a:off x="709295" y="1308735"/>
            <a:ext cx="10626725" cy="4699000"/>
          </a:xfrm>
          <a:prstGeom prst="rect">
            <a:avLst/>
          </a:prstGeom>
          <a:ln>
            <a:solidFill>
              <a:srgbClr val="44546A"/>
            </a:solidFill>
          </a:ln>
          <a:effectLst>
            <a:outerShdw blurRad="50800" dist="38100" dir="2700000" algn="tl" rotWithShape="0">
              <a:prstClr val="black">
                <a:alpha val="40000"/>
              </a:prstClr>
            </a:outerShdw>
          </a:effectLst>
        </p:spPr>
      </p:pic>
      <p:sp>
        <p:nvSpPr>
          <p:cNvPr id="10" name="矩形 9"/>
          <p:cNvSpPr/>
          <p:nvPr/>
        </p:nvSpPr>
        <p:spPr>
          <a:xfrm>
            <a:off x="7447915" y="4448538"/>
            <a:ext cx="3785235" cy="783862"/>
          </a:xfrm>
          <a:prstGeom prst="rect">
            <a:avLst/>
          </a:prstGeom>
          <a:noFill/>
          <a:ln w="38100">
            <a:solidFill>
              <a:srgbClr val="044AFA"/>
            </a:solidFill>
            <a:prstDash val="solid"/>
          </a:ln>
          <a:effectLst/>
          <a:extLst>
            <a:ext uri="{909E8E84-426E-40DD-AFC4-6F175D3DCCD1}">
              <a14:hiddenFill xmlns:a14="http://schemas.microsoft.com/office/drawing/2010/main">
                <a:solidFill>
                  <a:schemeClr val="bg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6619875" y="5370195"/>
            <a:ext cx="4800600" cy="443865"/>
          </a:xfrm>
          <a:prstGeom prst="roundRect">
            <a:avLst>
              <a:gd name="adj" fmla="val 21611"/>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b="1" dirty="0">
                <a:solidFill>
                  <a:srgbClr val="44546A"/>
                </a:solidFill>
                <a:latin typeface="微软雅黑" panose="020B0503020204020204" charset="-122"/>
                <a:ea typeface="微软雅黑" panose="020B0503020204020204" charset="-122"/>
                <a:cs typeface="微软雅黑" panose="020B0503020204020204" charset="-122"/>
                <a:sym typeface="+mn-ea"/>
              </a:rPr>
              <a:t>“&amp;”</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表示通过统计台账或信息系统自动导入</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0" grpId="1" animBg="1"/>
      <p:bldP spid="11" grpId="0" bldLvl="0" animBg="1"/>
      <p:bldP spid="11"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custDataLst>
              <p:tags r:id="rId1"/>
            </p:custDataLst>
          </p:nvPr>
        </p:nvSpPr>
        <p:spPr/>
        <p:txBody>
          <a:bodyPr/>
          <a:lstStyle/>
          <a:p>
            <a:r>
              <a:rPr lang="zh-CN" altLang="en-US" sz="2800" dirty="0">
                <a:latin typeface="微软雅黑" panose="020B0503020204020204" charset="-122"/>
                <a:ea typeface="微软雅黑" panose="020B0503020204020204" charset="-122"/>
              </a:rPr>
              <a:t>教基</a:t>
            </a:r>
            <a:r>
              <a:rPr lang="en-US" altLang="zh-CN" sz="2800" dirty="0">
                <a:latin typeface="微软雅黑" panose="020B0503020204020204" charset="-122"/>
                <a:ea typeface="微软雅黑" panose="020B0503020204020204" charset="-122"/>
              </a:rPr>
              <a:t>1001</a:t>
            </a:r>
            <a:r>
              <a:rPr lang="zh-CN" altLang="en-US" sz="2800" dirty="0">
                <a:latin typeface="微软雅黑" panose="020B0503020204020204" charset="-122"/>
                <a:ea typeface="微软雅黑" panose="020B0503020204020204" charset="-122"/>
              </a:rPr>
              <a:t> 学校基本情况</a:t>
            </a:r>
            <a:endParaRPr lang="zh-CN" altLang="en-US" sz="2800" b="1" dirty="0">
              <a:latin typeface="微软雅黑" panose="020B0503020204020204" charset="-122"/>
              <a:ea typeface="微软雅黑" panose="020B0503020204020204" charset="-122"/>
            </a:endParaRPr>
          </a:p>
        </p:txBody>
      </p:sp>
      <p:pic>
        <p:nvPicPr>
          <p:cNvPr id="12" name="图片 11"/>
          <p:cNvPicPr>
            <a:picLocks noChangeAspect="1"/>
          </p:cNvPicPr>
          <p:nvPr/>
        </p:nvPicPr>
        <p:blipFill>
          <a:blip r:embed="rId2"/>
          <a:stretch>
            <a:fillRect/>
          </a:stretch>
        </p:blipFill>
        <p:spPr>
          <a:xfrm>
            <a:off x="442595" y="1317178"/>
            <a:ext cx="8551769" cy="5453564"/>
          </a:xfrm>
          <a:prstGeom prst="rect">
            <a:avLst/>
          </a:prstGeom>
          <a:ln>
            <a:solidFill>
              <a:schemeClr val="tx1"/>
            </a:solidFill>
          </a:ln>
          <a:effectLst>
            <a:outerShdw blurRad="50800" dist="38100" dir="2700000" algn="tl" rotWithShape="0">
              <a:prstClr val="black">
                <a:alpha val="40000"/>
              </a:prstClr>
            </a:outerShdw>
          </a:effectLst>
        </p:spPr>
      </p:pic>
      <p:sp>
        <p:nvSpPr>
          <p:cNvPr id="13" name="线形标注 2(带边框和强调线) 1"/>
          <p:cNvSpPr/>
          <p:nvPr/>
        </p:nvSpPr>
        <p:spPr>
          <a:xfrm>
            <a:off x="5379083" y="1268213"/>
            <a:ext cx="6495415" cy="1069340"/>
          </a:xfrm>
          <a:prstGeom prst="accentBorderCallout2">
            <a:avLst>
              <a:gd name="adj1" fmla="val 18750"/>
              <a:gd name="adj2" fmla="val -8333"/>
              <a:gd name="adj3" fmla="val 18750"/>
              <a:gd name="adj4" fmla="val -16667"/>
              <a:gd name="adj5" fmla="val 129774"/>
              <a:gd name="adj6" fmla="val -51025"/>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r>
              <a:rPr lang="zh-CN" altLang="en-US" b="1" dirty="0">
                <a:solidFill>
                  <a:srgbClr val="044AFA"/>
                </a:solidFill>
                <a:latin typeface="微软雅黑" panose="020B0503020204020204" charset="-122"/>
                <a:ea typeface="微软雅黑" panose="020B0503020204020204" charset="-122"/>
              </a:rPr>
              <a:t>学校（机构）：</a:t>
            </a:r>
            <a:r>
              <a:rPr lang="zh-CN" altLang="en-US" dirty="0">
                <a:solidFill>
                  <a:srgbClr val="44546A"/>
                </a:solidFill>
                <a:latin typeface="微软雅黑" panose="020B0503020204020204" charset="-122"/>
                <a:ea typeface="微软雅黑" panose="020B0503020204020204" charset="-122"/>
              </a:rPr>
              <a:t>经县级以上人民政府及其教育行政部门按照国家规定批准设立，以及县级以上人民政府其他有关行政部门审批设立并报教育行政部门备案的各级各类学校及其他教育机构。</a:t>
            </a:r>
            <a:endParaRPr lang="zh-CN" altLang="en-US" dirty="0">
              <a:solidFill>
                <a:srgbClr val="44546A"/>
              </a:solidFill>
              <a:latin typeface="微软雅黑" panose="020B0503020204020204" charset="-122"/>
              <a:ea typeface="微软雅黑" panose="020B0503020204020204" charset="-122"/>
            </a:endParaRPr>
          </a:p>
        </p:txBody>
      </p:sp>
      <p:sp>
        <p:nvSpPr>
          <p:cNvPr id="14" name="线形标注 2(带边框和强调线) 2"/>
          <p:cNvSpPr/>
          <p:nvPr/>
        </p:nvSpPr>
        <p:spPr>
          <a:xfrm>
            <a:off x="5379083" y="2455474"/>
            <a:ext cx="6495415" cy="1038225"/>
          </a:xfrm>
          <a:prstGeom prst="accentBorderCallout2">
            <a:avLst>
              <a:gd name="adj1" fmla="val 18750"/>
              <a:gd name="adj2" fmla="val -8333"/>
              <a:gd name="adj3" fmla="val 18750"/>
              <a:gd name="adj4" fmla="val -16667"/>
              <a:gd name="adj5" fmla="val 80917"/>
              <a:gd name="adj6" fmla="val -31154"/>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r>
              <a:rPr lang="zh-CN" altLang="en-US" b="1">
                <a:solidFill>
                  <a:srgbClr val="044AFA"/>
                </a:solidFill>
                <a:latin typeface="微软雅黑" panose="020B0503020204020204" charset="-122"/>
                <a:ea typeface="微软雅黑" panose="020B0503020204020204" charset="-122"/>
              </a:rPr>
              <a:t>学校（机构）标识码：</a:t>
            </a:r>
            <a:r>
              <a:rPr lang="zh-CN" altLang="en-US">
                <a:solidFill>
                  <a:srgbClr val="44546A"/>
                </a:solidFill>
                <a:latin typeface="微软雅黑" panose="020B0503020204020204" charset="-122"/>
                <a:ea typeface="微软雅黑" panose="020B0503020204020204" charset="-122"/>
              </a:rPr>
              <a:t>指由教育部按照国家标准及编码规则编制，赋予每一个学校（机构）在全国范围内唯一的、始终不变的识别标识码。</a:t>
            </a:r>
            <a:endParaRPr lang="zh-CN" altLang="en-US">
              <a:solidFill>
                <a:srgbClr val="44546A"/>
              </a:solidFill>
              <a:latin typeface="微软雅黑" panose="020B0503020204020204" charset="-122"/>
              <a:ea typeface="微软雅黑" panose="020B0503020204020204" charset="-122"/>
            </a:endParaRPr>
          </a:p>
        </p:txBody>
      </p:sp>
      <p:sp>
        <p:nvSpPr>
          <p:cNvPr id="15" name="线形标注 2(带边框和强调线) 8"/>
          <p:cNvSpPr/>
          <p:nvPr/>
        </p:nvSpPr>
        <p:spPr>
          <a:xfrm>
            <a:off x="5379083" y="3611620"/>
            <a:ext cx="6495415" cy="581025"/>
          </a:xfrm>
          <a:prstGeom prst="accentBorderCallout2">
            <a:avLst>
              <a:gd name="adj1" fmla="val 18750"/>
              <a:gd name="adj2" fmla="val -8333"/>
              <a:gd name="adj3" fmla="val 21897"/>
              <a:gd name="adj4" fmla="val -16291"/>
              <a:gd name="adj5" fmla="val 23147"/>
              <a:gd name="adj6" fmla="val -25404"/>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r>
              <a:rPr lang="zh-CN" altLang="en-US" b="1" dirty="0">
                <a:solidFill>
                  <a:srgbClr val="044AFA"/>
                </a:solidFill>
                <a:latin typeface="微软雅黑" panose="020B0503020204020204" charset="-122"/>
                <a:ea typeface="微软雅黑" panose="020B0503020204020204" charset="-122"/>
              </a:rPr>
              <a:t>学校（机构）名称：</a:t>
            </a:r>
            <a:r>
              <a:rPr lang="zh-CN" altLang="en-US" dirty="0">
                <a:solidFill>
                  <a:srgbClr val="44546A"/>
                </a:solidFill>
                <a:latin typeface="微软雅黑" panose="020B0503020204020204" charset="-122"/>
                <a:ea typeface="微软雅黑" panose="020B0503020204020204" charset="-122"/>
              </a:rPr>
              <a:t>在教育行政部门</a:t>
            </a:r>
            <a:r>
              <a:rPr lang="zh-CN" altLang="en-US" u="sng" dirty="0">
                <a:solidFill>
                  <a:srgbClr val="44546A"/>
                </a:solidFill>
                <a:latin typeface="微软雅黑" panose="020B0503020204020204" charset="-122"/>
                <a:ea typeface="微软雅黑" panose="020B0503020204020204" charset="-122"/>
              </a:rPr>
              <a:t>备案的学校（机构）全称</a:t>
            </a:r>
            <a:endParaRPr lang="zh-CN" altLang="en-US" u="sng" dirty="0">
              <a:solidFill>
                <a:srgbClr val="44546A"/>
              </a:solidFill>
              <a:latin typeface="微软雅黑" panose="020B0503020204020204" charset="-122"/>
              <a:ea typeface="微软雅黑" panose="020B0503020204020204" charset="-122"/>
            </a:endParaRPr>
          </a:p>
        </p:txBody>
      </p:sp>
      <p:sp>
        <p:nvSpPr>
          <p:cNvPr id="16" name="线形标注 2(带边框和强调线) 9"/>
          <p:cNvSpPr/>
          <p:nvPr/>
        </p:nvSpPr>
        <p:spPr>
          <a:xfrm>
            <a:off x="5379083" y="4310566"/>
            <a:ext cx="6495415" cy="1279525"/>
          </a:xfrm>
          <a:prstGeom prst="accentBorderCallout2">
            <a:avLst>
              <a:gd name="adj1" fmla="val 18750"/>
              <a:gd name="adj2" fmla="val -8333"/>
              <a:gd name="adj3" fmla="val 18750"/>
              <a:gd name="adj4" fmla="val -16667"/>
              <a:gd name="adj5" fmla="val -15544"/>
              <a:gd name="adj6" fmla="val -18715"/>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indent="0" algn="l">
              <a:buFont typeface="Arial" panose="020B0604020202020204" pitchFamily="34" charset="0"/>
              <a:buNone/>
            </a:pPr>
            <a:r>
              <a:rPr lang="zh-CN" altLang="en-US" b="1" dirty="0">
                <a:solidFill>
                  <a:srgbClr val="044AFA"/>
                </a:solidFill>
                <a:latin typeface="微软雅黑" panose="020B0503020204020204" charset="-122"/>
                <a:ea typeface="微软雅黑" panose="020B0503020204020204" charset="-122"/>
              </a:rPr>
              <a:t>营利性民办学校（机构）简称：</a:t>
            </a:r>
            <a:r>
              <a:rPr lang="zh-CN" altLang="en-US" dirty="0">
                <a:solidFill>
                  <a:srgbClr val="44546A"/>
                </a:solidFill>
                <a:latin typeface="微软雅黑" panose="020B0503020204020204" charset="-122"/>
                <a:ea typeface="微软雅黑" panose="020B0503020204020204" charset="-122"/>
              </a:rPr>
              <a:t>按照</a:t>
            </a:r>
            <a:r>
              <a:rPr lang="zh-CN" altLang="en-US" dirty="0">
                <a:solidFill>
                  <a:srgbClr val="44546A"/>
                </a:solidFill>
                <a:latin typeface="微软雅黑" panose="020B0503020204020204" charset="-122"/>
                <a:ea typeface="微软雅黑" panose="020B0503020204020204" charset="-122"/>
                <a:cs typeface="华文新魏" panose="02010800040101010101" charset="-122"/>
                <a:hlinkClick r:id="rId3"/>
              </a:rPr>
              <a:t>《工商总局 教育部关于营利性民办学校名称登记管理有关工作的通知》</a:t>
            </a:r>
            <a:r>
              <a:rPr lang="zh-CN" altLang="en-US" dirty="0">
                <a:solidFill>
                  <a:srgbClr val="44546A"/>
                </a:solidFill>
                <a:latin typeface="微软雅黑" panose="020B0503020204020204" charset="-122"/>
                <a:ea typeface="微软雅黑" panose="020B0503020204020204" charset="-122"/>
                <a:cs typeface="华文新魏" panose="02010800040101010101" charset="-122"/>
              </a:rPr>
              <a:t>（工商企注字〔2017〕156号）</a:t>
            </a:r>
            <a:r>
              <a:rPr lang="zh-CN" altLang="en-US" dirty="0">
                <a:solidFill>
                  <a:srgbClr val="44546A"/>
                </a:solidFill>
                <a:latin typeface="微软雅黑" panose="020B0503020204020204" charset="-122"/>
                <a:ea typeface="微软雅黑" panose="020B0503020204020204" charset="-122"/>
              </a:rPr>
              <a:t>有关要求，经教育行政部门</a:t>
            </a:r>
            <a:r>
              <a:rPr lang="zh-CN" altLang="en-US" u="sng" dirty="0">
                <a:solidFill>
                  <a:srgbClr val="44546A"/>
                </a:solidFill>
                <a:latin typeface="微软雅黑" panose="020B0503020204020204" charset="-122"/>
                <a:ea typeface="微软雅黑" panose="020B0503020204020204" charset="-122"/>
              </a:rPr>
              <a:t>批准的营利性民办学校的简称</a:t>
            </a:r>
            <a:r>
              <a:rPr lang="en-US" altLang="zh-CN" dirty="0">
                <a:solidFill>
                  <a:srgbClr val="44546A"/>
                </a:solidFill>
                <a:latin typeface="微软雅黑" panose="020B0503020204020204" charset="-122"/>
                <a:ea typeface="微软雅黑" panose="020B0503020204020204" charset="-122"/>
              </a:rPr>
              <a:t>。</a:t>
            </a:r>
            <a:endParaRPr lang="en-US" altLang="zh-CN" dirty="0">
              <a:solidFill>
                <a:srgbClr val="44546A"/>
              </a:solidFill>
              <a:latin typeface="微软雅黑" panose="020B0503020204020204" charset="-122"/>
              <a:ea typeface="微软雅黑" panose="020B0503020204020204" charset="-122"/>
            </a:endParaRPr>
          </a:p>
        </p:txBody>
      </p:sp>
      <p:sp>
        <p:nvSpPr>
          <p:cNvPr id="17" name="线形标注 2(带边框和强调线) 10"/>
          <p:cNvSpPr/>
          <p:nvPr/>
        </p:nvSpPr>
        <p:spPr>
          <a:xfrm>
            <a:off x="5379083" y="5689264"/>
            <a:ext cx="6495415" cy="705485"/>
          </a:xfrm>
          <a:prstGeom prst="accentBorderCallout2">
            <a:avLst>
              <a:gd name="adj1" fmla="val 71459"/>
              <a:gd name="adj2" fmla="val -8333"/>
              <a:gd name="adj3" fmla="val 70596"/>
              <a:gd name="adj4" fmla="val -18075"/>
              <a:gd name="adj5" fmla="val 46660"/>
              <a:gd name="adj6" fmla="val -28120"/>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indent="0" algn="l">
              <a:buFont typeface="Arial" panose="020B0604020202020204" pitchFamily="34" charset="0"/>
              <a:buNone/>
            </a:pPr>
            <a:r>
              <a:rPr lang="zh-CN" altLang="en-US" b="1" dirty="0">
                <a:solidFill>
                  <a:srgbClr val="044AFA"/>
                </a:solidFill>
                <a:latin typeface="微软雅黑" panose="020B0503020204020204" charset="-122"/>
                <a:ea typeface="微软雅黑" panose="020B0503020204020204" charset="-122"/>
              </a:rPr>
              <a:t>学校（机构）驻地城乡类型：</a:t>
            </a:r>
            <a:r>
              <a:rPr lang="zh-CN" altLang="en-US" dirty="0">
                <a:solidFill>
                  <a:srgbClr val="44546A"/>
                </a:solidFill>
                <a:latin typeface="微软雅黑" panose="020B0503020204020204" charset="-122"/>
                <a:ea typeface="微软雅黑" panose="020B0503020204020204" charset="-122"/>
              </a:rPr>
              <a:t>以国家统计局对外公布的</a:t>
            </a:r>
            <a:r>
              <a:rPr lang="zh-CN" altLang="en-US" dirty="0">
                <a:solidFill>
                  <a:srgbClr val="44546A"/>
                </a:solidFill>
                <a:latin typeface="微软雅黑" panose="020B0503020204020204" charset="-122"/>
                <a:ea typeface="微软雅黑" panose="020B0503020204020204" charset="-122"/>
                <a:hlinkClick r:id="rId4" action="ppaction://hlinkfile"/>
              </a:rPr>
              <a:t>《统计用区划代码和城乡划分代码》</a:t>
            </a:r>
            <a:r>
              <a:rPr lang="zh-CN" altLang="en-US" dirty="0">
                <a:solidFill>
                  <a:srgbClr val="44546A"/>
                </a:solidFill>
                <a:latin typeface="微软雅黑" panose="020B0503020204020204" charset="-122"/>
                <a:ea typeface="微软雅黑" panose="020B0503020204020204" charset="-122"/>
              </a:rPr>
              <a:t>为准。</a:t>
            </a:r>
            <a:endParaRPr lang="zh-CN" altLang="en-US" dirty="0">
              <a:solidFill>
                <a:srgbClr val="44546A"/>
              </a:solidFill>
              <a:latin typeface="微软雅黑" panose="020B0503020204020204" charset="-122"/>
              <a:ea typeface="微软雅黑" panose="020B0503020204020204" charset="-122"/>
            </a:endParaRPr>
          </a:p>
        </p:txBody>
      </p:sp>
      <p:pic>
        <p:nvPicPr>
          <p:cNvPr id="18" name="图片 17"/>
          <p:cNvPicPr>
            <a:picLocks noChangeAspect="1"/>
          </p:cNvPicPr>
          <p:nvPr/>
        </p:nvPicPr>
        <p:blipFill>
          <a:blip r:embed="rId5"/>
          <a:stretch>
            <a:fillRect/>
          </a:stretch>
        </p:blipFill>
        <p:spPr>
          <a:xfrm>
            <a:off x="428774" y="1389186"/>
            <a:ext cx="4881880" cy="4793615"/>
          </a:xfrm>
          <a:prstGeom prst="rect">
            <a:avLst/>
          </a:prstGeom>
          <a:ln>
            <a:solidFill>
              <a:schemeClr val="tx1"/>
            </a:solidFill>
          </a:ln>
          <a:effectLst>
            <a:outerShdw blurRad="50800" dist="38100" dir="2700000" algn="tl" rotWithShape="0">
              <a:prstClr val="black">
                <a:alpha val="40000"/>
              </a:prstClr>
            </a:outerShdw>
          </a:effectLst>
        </p:spPr>
      </p:pic>
    </p:spTree>
    <p:custDataLst>
      <p:tags r:id="rId6"/>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xit" presetSubtype="0" fill="hold" nodeType="withEffect">
                                  <p:stCondLst>
                                    <p:cond delay="0"/>
                                  </p:stCondLst>
                                  <p:childTnLst>
                                    <p:set>
                                      <p:cBhvr>
                                        <p:cTn id="28" dur="1" fill="hold">
                                          <p:stCondLst>
                                            <p:cond delay="0"/>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3" grpId="1" animBg="1"/>
      <p:bldP spid="14" grpId="0" bldLvl="0" animBg="1"/>
      <p:bldP spid="14" grpId="1" animBg="1"/>
      <p:bldP spid="15" grpId="0" bldLvl="0" animBg="1"/>
      <p:bldP spid="15" grpId="1" animBg="1"/>
      <p:bldP spid="16" grpId="0" bldLvl="0" animBg="1"/>
      <p:bldP spid="16" grpId="1" animBg="1"/>
      <p:bldP spid="17" grpId="0" bldLvl="0" animBg="1"/>
      <p:bldP spid="17"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rcRect t="51429"/>
          <a:stretch>
            <a:fillRect/>
          </a:stretch>
        </p:blipFill>
        <p:spPr>
          <a:xfrm>
            <a:off x="664232" y="1598361"/>
            <a:ext cx="7964170" cy="4638040"/>
          </a:xfrm>
          <a:prstGeom prst="rect">
            <a:avLst/>
          </a:prstGeom>
          <a:ln>
            <a:solidFill>
              <a:schemeClr val="tx1"/>
            </a:solidFill>
          </a:ln>
          <a:effectLst>
            <a:outerShdw blurRad="50800" dist="38100" dir="2700000" algn="tl" rotWithShape="0">
              <a:prstClr val="black">
                <a:alpha val="40000"/>
              </a:prstClr>
            </a:outerShdw>
          </a:effectLst>
        </p:spPr>
      </p:pic>
      <p:sp>
        <p:nvSpPr>
          <p:cNvPr id="3" name="线形标注 2(带边框和强调线) 11"/>
          <p:cNvSpPr/>
          <p:nvPr/>
        </p:nvSpPr>
        <p:spPr>
          <a:xfrm>
            <a:off x="5487035" y="1759585"/>
            <a:ext cx="6062345" cy="1669415"/>
          </a:xfrm>
          <a:prstGeom prst="accentBorderCallout2">
            <a:avLst>
              <a:gd name="adj1" fmla="val 18750"/>
              <a:gd name="adj2" fmla="val -8333"/>
              <a:gd name="adj3" fmla="val 18750"/>
              <a:gd name="adj4" fmla="val -16667"/>
              <a:gd name="adj5" fmla="val 92929"/>
              <a:gd name="adj6" fmla="val -34865"/>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indent="0" algn="l">
              <a:buFont typeface="Arial" panose="020B0604020202020204" pitchFamily="34" charset="0"/>
              <a:buNone/>
            </a:pPr>
            <a:r>
              <a:rPr lang="zh-CN" altLang="en-US" b="1">
                <a:solidFill>
                  <a:srgbClr val="044AFA"/>
                </a:solidFill>
                <a:latin typeface="微软雅黑" panose="020B0503020204020204" charset="-122"/>
                <a:ea typeface="微软雅黑" panose="020B0503020204020204" charset="-122"/>
              </a:rPr>
              <a:t>举办者类型：</a:t>
            </a:r>
            <a:r>
              <a:rPr lang="zh-CN" altLang="en-US">
                <a:solidFill>
                  <a:srgbClr val="44546A"/>
                </a:solidFill>
                <a:latin typeface="微软雅黑" panose="020B0503020204020204" charset="-122"/>
                <a:ea typeface="微软雅黑" panose="020B0503020204020204" charset="-122"/>
              </a:rPr>
              <a:t>学校（机构）的上级主管部门或为设置学校（机构）提供必要经费和基本办学条件者。教育部门、其他部门、地方企业、</a:t>
            </a:r>
            <a:r>
              <a:rPr lang="zh-CN" altLang="en-US" u="sng">
                <a:solidFill>
                  <a:srgbClr val="44546A"/>
                </a:solidFill>
                <a:latin typeface="微软雅黑" panose="020B0503020204020204" charset="-122"/>
                <a:ea typeface="微软雅黑" panose="020B0503020204020204" charset="-122"/>
              </a:rPr>
              <a:t>事业单位、部队、集体</a:t>
            </a:r>
            <a:r>
              <a:rPr lang="zh-CN" altLang="en-US">
                <a:solidFill>
                  <a:srgbClr val="44546A"/>
                </a:solidFill>
                <a:latin typeface="微软雅黑" panose="020B0503020204020204" charset="-122"/>
                <a:ea typeface="微软雅黑" panose="020B0503020204020204" charset="-122"/>
              </a:rPr>
              <a:t>、民办、具有法人资格的中外合作办学机构（含内地与港澳台地区合作办学机构）</a:t>
            </a:r>
            <a:endParaRPr lang="zh-CN" altLang="en-US">
              <a:solidFill>
                <a:srgbClr val="44546A"/>
              </a:solidFill>
              <a:latin typeface="微软雅黑" panose="020B0503020204020204" charset="-122"/>
              <a:ea typeface="微软雅黑" panose="020B0503020204020204" charset="-122"/>
            </a:endParaRPr>
          </a:p>
        </p:txBody>
      </p:sp>
      <p:sp>
        <p:nvSpPr>
          <p:cNvPr id="4" name="线形标注 2(带边框和强调线) 12"/>
          <p:cNvSpPr/>
          <p:nvPr/>
        </p:nvSpPr>
        <p:spPr>
          <a:xfrm>
            <a:off x="5487056" y="3680208"/>
            <a:ext cx="6062345" cy="1038225"/>
          </a:xfrm>
          <a:prstGeom prst="accentBorderCallout2">
            <a:avLst>
              <a:gd name="adj1" fmla="val 69406"/>
              <a:gd name="adj2" fmla="val -8432"/>
              <a:gd name="adj3" fmla="val 69407"/>
              <a:gd name="adj4" fmla="val -16470"/>
              <a:gd name="adj5" fmla="val 19582"/>
              <a:gd name="adj6" fmla="val -40598"/>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indent="0" algn="l">
              <a:buFont typeface="Arial" panose="020B0604020202020204" pitchFamily="34" charset="0"/>
              <a:buNone/>
            </a:pPr>
            <a:r>
              <a:rPr lang="zh-CN" altLang="en-US" b="1">
                <a:solidFill>
                  <a:srgbClr val="044AFA"/>
                </a:solidFill>
                <a:latin typeface="微软雅黑" panose="020B0503020204020204" charset="-122"/>
                <a:ea typeface="微软雅黑" panose="020B0503020204020204" charset="-122"/>
              </a:rPr>
              <a:t>附设教学班：</a:t>
            </a:r>
            <a:r>
              <a:rPr lang="zh-CN" altLang="en-US">
                <a:solidFill>
                  <a:srgbClr val="44546A"/>
                </a:solidFill>
                <a:latin typeface="微软雅黑" panose="020B0503020204020204" charset="-122"/>
                <a:ea typeface="微软雅黑" panose="020B0503020204020204" charset="-122"/>
              </a:rPr>
              <a:t>受当地条件、资源所限，经教育行政部门</a:t>
            </a:r>
            <a:r>
              <a:rPr lang="zh-CN" altLang="en-US" u="sng">
                <a:solidFill>
                  <a:srgbClr val="44546A"/>
                </a:solidFill>
                <a:latin typeface="微软雅黑" panose="020B0503020204020204" charset="-122"/>
                <a:ea typeface="微软雅黑" panose="020B0503020204020204" charset="-122"/>
              </a:rPr>
              <a:t>批准</a:t>
            </a:r>
            <a:r>
              <a:rPr lang="zh-CN" altLang="en-US">
                <a:solidFill>
                  <a:srgbClr val="44546A"/>
                </a:solidFill>
                <a:latin typeface="微软雅黑" panose="020B0503020204020204" charset="-122"/>
                <a:ea typeface="微软雅黑" panose="020B0503020204020204" charset="-122"/>
              </a:rPr>
              <a:t>，利用现有学校资源（教职工、办学条件等），举办的其他层次（形式）的教学班</a:t>
            </a:r>
            <a:endParaRPr lang="zh-CN" altLang="en-US">
              <a:solidFill>
                <a:srgbClr val="44546A"/>
              </a:solidFill>
              <a:latin typeface="微软雅黑" panose="020B0503020204020204" charset="-122"/>
              <a:ea typeface="微软雅黑" panose="020B0503020204020204" charset="-122"/>
            </a:endParaRPr>
          </a:p>
        </p:txBody>
      </p:sp>
      <p:grpSp>
        <p:nvGrpSpPr>
          <p:cNvPr id="5" name="组合 4"/>
          <p:cNvGrpSpPr/>
          <p:nvPr/>
        </p:nvGrpSpPr>
        <p:grpSpPr>
          <a:xfrm>
            <a:off x="6270647" y="4722561"/>
            <a:ext cx="5278755" cy="1196340"/>
            <a:chOff x="9783" y="6923"/>
            <a:chExt cx="8313" cy="1884"/>
          </a:xfrm>
        </p:grpSpPr>
        <p:pic>
          <p:nvPicPr>
            <p:cNvPr id="6" name="图片 2" descr="问号"/>
            <p:cNvPicPr>
              <a:picLocks noChangeAspect="1"/>
            </p:cNvPicPr>
            <p:nvPr/>
          </p:nvPicPr>
          <p:blipFill>
            <a:blip r:embed="rId2" cstate="print">
              <a:extLst>
                <a:ext uri="{96DAC541-7B7A-43D3-8B79-37D633B846F1}">
                  <asvg:svgBlip xmlns:asvg="http://schemas.microsoft.com/office/drawing/2016/SVG/main" r:embed="rId3"/>
                </a:ext>
              </a:extLst>
            </a:blip>
            <a:stretch>
              <a:fillRect/>
            </a:stretch>
          </p:blipFill>
          <p:spPr>
            <a:xfrm>
              <a:off x="17200" y="6923"/>
              <a:ext cx="895" cy="970"/>
            </a:xfrm>
            <a:prstGeom prst="rect">
              <a:avLst/>
            </a:prstGeom>
          </p:spPr>
        </p:pic>
        <p:sp>
          <p:nvSpPr>
            <p:cNvPr id="9" name="圆角矩形 5"/>
            <p:cNvSpPr/>
            <p:nvPr/>
          </p:nvSpPr>
          <p:spPr>
            <a:xfrm>
              <a:off x="9783" y="8108"/>
              <a:ext cx="8313" cy="699"/>
            </a:xfrm>
            <a:prstGeom prst="roundRect">
              <a:avLst>
                <a:gd name="adj" fmla="val 21611"/>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dirty="0">
                  <a:solidFill>
                    <a:srgbClr val="44546A"/>
                  </a:solidFill>
                  <a:latin typeface="微软雅黑" panose="020B0503020204020204" charset="-122"/>
                  <a:ea typeface="微软雅黑" panose="020B0503020204020204" charset="-122"/>
                  <a:sym typeface="+mn-ea"/>
                </a:rPr>
                <a:t>有多种接入互联网、供水方式，如何填报？</a:t>
              </a:r>
              <a:endParaRPr lang="zh-CN" altLang="en-US" dirty="0">
                <a:solidFill>
                  <a:srgbClr val="44546A"/>
                </a:solidFill>
                <a:latin typeface="微软雅黑" panose="020B0503020204020204" charset="-122"/>
                <a:ea typeface="微软雅黑" panose="020B0503020204020204" charset="-122"/>
                <a:sym typeface="+mn-ea"/>
              </a:endParaRPr>
            </a:p>
          </p:txBody>
        </p:sp>
      </p:grpSp>
      <p:sp>
        <p:nvSpPr>
          <p:cNvPr id="11" name="标题 5"/>
          <p:cNvSpPr>
            <a:spLocks noGrp="1"/>
          </p:cNvSpPr>
          <p:nvPr>
            <p:ph type="title"/>
            <p:custDataLst>
              <p:tags r:id="rId4"/>
            </p:custDataLst>
          </p:nvPr>
        </p:nvSpPr>
        <p:spPr/>
        <p:txBody>
          <a:bodyPr/>
          <a:lstStyle/>
          <a:p>
            <a:r>
              <a:rPr lang="zh-CN" altLang="en-US" sz="2800" dirty="0">
                <a:latin typeface="微软雅黑" panose="020B0503020204020204" charset="-122"/>
                <a:ea typeface="微软雅黑" panose="020B0503020204020204" charset="-122"/>
              </a:rPr>
              <a:t>教基</a:t>
            </a:r>
            <a:r>
              <a:rPr lang="en-US" altLang="zh-CN" sz="2800" dirty="0">
                <a:latin typeface="微软雅黑" panose="020B0503020204020204" charset="-122"/>
                <a:ea typeface="微软雅黑" panose="020B0503020204020204" charset="-122"/>
              </a:rPr>
              <a:t>1001</a:t>
            </a:r>
            <a:r>
              <a:rPr lang="zh-CN" altLang="en-US" sz="2800" dirty="0">
                <a:latin typeface="微软雅黑" panose="020B0503020204020204" charset="-122"/>
                <a:ea typeface="微软雅黑" panose="020B0503020204020204" charset="-122"/>
              </a:rPr>
              <a:t> 学校基本情况</a:t>
            </a:r>
            <a:endParaRPr lang="zh-CN" altLang="en-US" sz="2800" b="1" dirty="0">
              <a:latin typeface="微软雅黑" panose="020B0503020204020204" charset="-122"/>
              <a:ea typeface="微软雅黑" panose="020B0503020204020204" charset="-122"/>
            </a:endParaRPr>
          </a:p>
        </p:txBody>
      </p:sp>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animBg="1"/>
      <p:bldP spid="4" grpId="0" bldLvl="0" animBg="1"/>
      <p:bldP spid="4"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229069" y="1384824"/>
            <a:ext cx="4874025" cy="5275772"/>
          </a:xfrm>
          <a:prstGeom prst="rect">
            <a:avLst/>
          </a:prstGeom>
          <a:ln>
            <a:solidFill>
              <a:schemeClr val="tx1"/>
            </a:solidFill>
          </a:ln>
          <a:effectLst>
            <a:outerShdw blurRad="50800" dist="38100" dir="2700000" algn="tl" rotWithShape="0">
              <a:prstClr val="black">
                <a:alpha val="40000"/>
              </a:prstClr>
            </a:outerShdw>
          </a:effectLst>
        </p:spPr>
      </p:pic>
      <p:sp>
        <p:nvSpPr>
          <p:cNvPr id="7" name="标题 6"/>
          <p:cNvSpPr>
            <a:spLocks noGrp="1"/>
          </p:cNvSpPr>
          <p:nvPr>
            <p:ph type="title"/>
            <p:custDataLst>
              <p:tags r:id="rId2"/>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1203</a:t>
            </a:r>
            <a:r>
              <a:rPr lang="en-US" altLang="zh-CN" sz="2800" dirty="0">
                <a:latin typeface="微软雅黑" panose="020B0503020204020204" charset="-122"/>
                <a:ea typeface="微软雅黑" panose="020B0503020204020204" charset="-122"/>
              </a:rPr>
              <a:t> </a:t>
            </a:r>
            <a:r>
              <a:rPr lang="zh-CN" altLang="en-US" sz="2800" dirty="0">
                <a:latin typeface="微软雅黑" panose="020B0503020204020204" charset="-122"/>
                <a:ea typeface="微软雅黑" panose="020B0503020204020204" charset="-122"/>
              </a:rPr>
              <a:t>职业教育学校基本情况</a:t>
            </a:r>
            <a:endParaRPr lang="zh-CN" altLang="en-US" sz="2800" b="1" dirty="0">
              <a:latin typeface="微软雅黑" panose="020B0503020204020204" charset="-122"/>
              <a:ea typeface="微软雅黑" panose="020B0503020204020204" charset="-122"/>
            </a:endParaRPr>
          </a:p>
        </p:txBody>
      </p:sp>
      <p:sp>
        <p:nvSpPr>
          <p:cNvPr id="3" name="线形标注 2(带边框和强调线) 12"/>
          <p:cNvSpPr/>
          <p:nvPr/>
        </p:nvSpPr>
        <p:spPr>
          <a:xfrm>
            <a:off x="4577605" y="4283287"/>
            <a:ext cx="6834505" cy="736600"/>
          </a:xfrm>
          <a:prstGeom prst="accentBorderCallout2">
            <a:avLst>
              <a:gd name="adj1" fmla="val 18750"/>
              <a:gd name="adj2" fmla="val -8333"/>
              <a:gd name="adj3" fmla="val 18750"/>
              <a:gd name="adj4" fmla="val -16667"/>
              <a:gd name="adj5" fmla="val 150456"/>
              <a:gd name="adj6" fmla="val -44817"/>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r>
              <a:rPr lang="zh-CN" altLang="en-US" b="1" dirty="0">
                <a:solidFill>
                  <a:srgbClr val="044AFA"/>
                </a:solidFill>
                <a:latin typeface="微软雅黑" panose="020B0503020204020204" charset="-122"/>
                <a:ea typeface="微软雅黑" panose="020B0503020204020204" charset="-122"/>
              </a:rPr>
              <a:t>在校生中住宿生：</a:t>
            </a:r>
            <a:r>
              <a:rPr lang="zh-CN" altLang="en-US" dirty="0">
                <a:solidFill>
                  <a:srgbClr val="44546A"/>
                </a:solidFill>
                <a:latin typeface="微软雅黑" panose="020B0503020204020204" charset="-122"/>
                <a:ea typeface="微软雅黑" panose="020B0503020204020204" charset="-122"/>
              </a:rPr>
              <a:t>在学校（办学点）统一管理的学生宿舍（公寓）里住宿的学生。</a:t>
            </a:r>
            <a:endParaRPr lang="zh-CN" altLang="en-US" dirty="0">
              <a:solidFill>
                <a:srgbClr val="44546A"/>
              </a:solidFill>
              <a:latin typeface="微软雅黑" panose="020B0503020204020204" charset="-122"/>
              <a:ea typeface="微软雅黑" panose="020B0503020204020204" charset="-122"/>
            </a:endParaRPr>
          </a:p>
        </p:txBody>
      </p:sp>
      <p:sp>
        <p:nvSpPr>
          <p:cNvPr id="4" name="线形标注 2(带边框和强调线) 10"/>
          <p:cNvSpPr/>
          <p:nvPr/>
        </p:nvSpPr>
        <p:spPr>
          <a:xfrm>
            <a:off x="4577605" y="5148914"/>
            <a:ext cx="6834505" cy="1029970"/>
          </a:xfrm>
          <a:prstGeom prst="accentBorderCallout2">
            <a:avLst>
              <a:gd name="adj1" fmla="val 18750"/>
              <a:gd name="adj2" fmla="val -8333"/>
              <a:gd name="adj3" fmla="val 18750"/>
              <a:gd name="adj4" fmla="val -16667"/>
              <a:gd name="adj5" fmla="val 110877"/>
              <a:gd name="adj6" fmla="val -48894"/>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zh-CN" altLang="en-US" b="1" dirty="0">
                <a:solidFill>
                  <a:srgbClr val="044AFA"/>
                </a:solidFill>
                <a:latin typeface="微软雅黑" panose="020B0503020204020204" charset="-122"/>
                <a:ea typeface="微软雅黑" panose="020B0503020204020204" charset="-122"/>
              </a:rPr>
              <a:t>实有床位数：</a:t>
            </a:r>
            <a:r>
              <a:rPr lang="zh-CN" altLang="en-US" dirty="0">
                <a:solidFill>
                  <a:srgbClr val="44546A"/>
                </a:solidFill>
                <a:latin typeface="微软雅黑" panose="020B0503020204020204" charset="-122"/>
                <a:ea typeface="微软雅黑" panose="020B0503020204020204" charset="-122"/>
              </a:rPr>
              <a:t>截至统计时点，学校实际拥有的可提供给在校生住宿的床位数。包括</a:t>
            </a:r>
            <a:r>
              <a:rPr lang="zh-CN" altLang="en-US" u="sng" dirty="0">
                <a:solidFill>
                  <a:srgbClr val="44546A"/>
                </a:solidFill>
                <a:latin typeface="微软雅黑" panose="020B0503020204020204" charset="-122"/>
                <a:ea typeface="微软雅黑" panose="020B0503020204020204" charset="-122"/>
              </a:rPr>
              <a:t>学校产权</a:t>
            </a:r>
            <a:r>
              <a:rPr lang="zh-CN" altLang="en-US" dirty="0">
                <a:solidFill>
                  <a:srgbClr val="44546A"/>
                </a:solidFill>
                <a:latin typeface="微软雅黑" panose="020B0503020204020204" charset="-122"/>
                <a:ea typeface="微软雅黑" panose="020B0503020204020204" charset="-122"/>
              </a:rPr>
              <a:t>的和学校在校外</a:t>
            </a:r>
            <a:r>
              <a:rPr lang="zh-CN" altLang="en-US" u="sng" dirty="0">
                <a:solidFill>
                  <a:srgbClr val="44546A"/>
                </a:solidFill>
                <a:latin typeface="微软雅黑" panose="020B0503020204020204" charset="-122"/>
                <a:ea typeface="微软雅黑" panose="020B0503020204020204" charset="-122"/>
              </a:rPr>
              <a:t>统一租用的非学校产权</a:t>
            </a:r>
            <a:r>
              <a:rPr lang="zh-CN" altLang="en-US" dirty="0">
                <a:solidFill>
                  <a:srgbClr val="44546A"/>
                </a:solidFill>
                <a:latin typeface="微软雅黑" panose="020B0503020204020204" charset="-122"/>
                <a:ea typeface="微软雅黑" panose="020B0503020204020204" charset="-122"/>
              </a:rPr>
              <a:t>的床位数。</a:t>
            </a:r>
            <a:endParaRPr lang="zh-CN" altLang="en-US" dirty="0">
              <a:solidFill>
                <a:srgbClr val="44546A"/>
              </a:solidFill>
              <a:latin typeface="微软雅黑" panose="020B0503020204020204" charset="-122"/>
              <a:ea typeface="微软雅黑" panose="020B0503020204020204" charset="-122"/>
            </a:endParaRPr>
          </a:p>
        </p:txBody>
      </p:sp>
      <p:sp>
        <p:nvSpPr>
          <p:cNvPr id="5" name="线形标注 2(带边框和强调线) 8"/>
          <p:cNvSpPr/>
          <p:nvPr/>
        </p:nvSpPr>
        <p:spPr>
          <a:xfrm>
            <a:off x="4577640" y="1820433"/>
            <a:ext cx="6834505" cy="788670"/>
          </a:xfrm>
          <a:prstGeom prst="accentBorderCallout2">
            <a:avLst>
              <a:gd name="adj1" fmla="val 69125"/>
              <a:gd name="adj2" fmla="val -8425"/>
              <a:gd name="adj3" fmla="val 69125"/>
              <a:gd name="adj4" fmla="val -16390"/>
              <a:gd name="adj5" fmla="val 11930"/>
              <a:gd name="adj6" fmla="val -45144"/>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r>
              <a:rPr lang="zh-CN" altLang="en-US" b="1" dirty="0">
                <a:solidFill>
                  <a:srgbClr val="044AFA"/>
                </a:solidFill>
                <a:latin typeface="微软雅黑" panose="020B0503020204020204" charset="-122"/>
                <a:ea typeface="微软雅黑" panose="020B0503020204020204" charset="-122"/>
              </a:rPr>
              <a:t>校外实习实训场所：</a:t>
            </a:r>
            <a:r>
              <a:rPr lang="zh-CN" altLang="en-US" dirty="0">
                <a:solidFill>
                  <a:srgbClr val="44546A"/>
                </a:solidFill>
                <a:latin typeface="微软雅黑" panose="020B0503020204020204" charset="-122"/>
                <a:ea typeface="微软雅黑" panose="020B0503020204020204" charset="-122"/>
              </a:rPr>
              <a:t>在学校外，校企</a:t>
            </a:r>
            <a:r>
              <a:rPr lang="zh-CN" altLang="en-US" u="sng" dirty="0">
                <a:solidFill>
                  <a:srgbClr val="44546A"/>
                </a:solidFill>
                <a:latin typeface="微软雅黑" panose="020B0503020204020204" charset="-122"/>
                <a:ea typeface="微软雅黑" panose="020B0503020204020204" charset="-122"/>
              </a:rPr>
              <a:t>签订合作协议</a:t>
            </a:r>
            <a:r>
              <a:rPr lang="zh-CN" altLang="en-US" dirty="0">
                <a:solidFill>
                  <a:srgbClr val="44546A"/>
                </a:solidFill>
                <a:latin typeface="微软雅黑" panose="020B0503020204020204" charset="-122"/>
                <a:ea typeface="微软雅黑" panose="020B0503020204020204" charset="-122"/>
              </a:rPr>
              <a:t>的为在校生开展实习实训教学活动的场所。</a:t>
            </a:r>
            <a:endParaRPr lang="zh-CN" altLang="en-US" dirty="0">
              <a:solidFill>
                <a:srgbClr val="44546A"/>
              </a:solidFill>
              <a:latin typeface="微软雅黑" panose="020B0503020204020204" charset="-122"/>
              <a:ea typeface="微软雅黑" panose="020B0503020204020204" charset="-122"/>
            </a:endParaRPr>
          </a:p>
        </p:txBody>
      </p:sp>
      <p:sp>
        <p:nvSpPr>
          <p:cNvPr id="10" name="圆角矩形 6"/>
          <p:cNvSpPr/>
          <p:nvPr/>
        </p:nvSpPr>
        <p:spPr>
          <a:xfrm>
            <a:off x="4577606" y="2718080"/>
            <a:ext cx="6834505" cy="517525"/>
          </a:xfrm>
          <a:prstGeom prst="roundRect">
            <a:avLst>
              <a:gd name="adj" fmla="val 14380"/>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dirty="0">
                <a:solidFill>
                  <a:srgbClr val="44546A"/>
                </a:solidFill>
                <a:latin typeface="微软雅黑" panose="020B0503020204020204" charset="-122"/>
                <a:ea typeface="微软雅黑" panose="020B0503020204020204" charset="-122"/>
                <a:sym typeface="+mn-ea"/>
              </a:rPr>
              <a:t>校外实习实训场所、安全保卫人员如果为</a:t>
            </a:r>
            <a:r>
              <a:rPr lang="en-US" altLang="zh-CN" dirty="0">
                <a:solidFill>
                  <a:srgbClr val="44546A"/>
                </a:solidFill>
                <a:latin typeface="微软雅黑" panose="020B0503020204020204" charset="-122"/>
                <a:ea typeface="微软雅黑" panose="020B0503020204020204" charset="-122"/>
                <a:sym typeface="+mn-ea"/>
              </a:rPr>
              <a:t>0</a:t>
            </a:r>
            <a:r>
              <a:rPr lang="zh-CN" altLang="en-US" dirty="0">
                <a:solidFill>
                  <a:srgbClr val="44546A"/>
                </a:solidFill>
                <a:latin typeface="微软雅黑" panose="020B0503020204020204" charset="-122"/>
                <a:ea typeface="微软雅黑" panose="020B0503020204020204" charset="-122"/>
                <a:sym typeface="+mn-ea"/>
              </a:rPr>
              <a:t>，建议核实。</a:t>
            </a:r>
            <a:endParaRPr lang="zh-CN" altLang="en-US" dirty="0">
              <a:solidFill>
                <a:srgbClr val="44546A"/>
              </a:solidFill>
              <a:latin typeface="微软雅黑" panose="020B0503020204020204" charset="-122"/>
              <a:ea typeface="微软雅黑" panose="020B0503020204020204" charset="-122"/>
              <a:sym typeface="+mn-ea"/>
            </a:endParaRPr>
          </a:p>
        </p:txBody>
      </p:sp>
      <p:sp>
        <p:nvSpPr>
          <p:cNvPr id="2" name="线形标注 2(带边框和强调线) 8"/>
          <p:cNvSpPr/>
          <p:nvPr/>
        </p:nvSpPr>
        <p:spPr>
          <a:xfrm>
            <a:off x="4577605" y="3365111"/>
            <a:ext cx="6834505" cy="788670"/>
          </a:xfrm>
          <a:prstGeom prst="accentBorderCallout2">
            <a:avLst>
              <a:gd name="adj1" fmla="val 69337"/>
              <a:gd name="adj2" fmla="val -3393"/>
              <a:gd name="adj3" fmla="val 81699"/>
              <a:gd name="adj4" fmla="val -17698"/>
              <a:gd name="adj5" fmla="val 214887"/>
              <a:gd name="adj6" fmla="val -44665"/>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高水平高职专业群数量：</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经省级以上教育行政部门认定的高水平高职专业群的数量。</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animBg="1"/>
      <p:bldP spid="4" grpId="0" bldLvl="0" animBg="1"/>
      <p:bldP spid="4" grpId="1" animBg="1"/>
      <p:bldP spid="5" grpId="0" bldLvl="0" animBg="1"/>
      <p:bldP spid="5" grpId="1" animBg="1"/>
      <p:bldP spid="10" grpId="0" bldLvl="0" animBg="1"/>
      <p:bldP spid="10" grpId="1" animBg="1"/>
      <p:bldP spid="2" grpId="0" bldLvl="0" animBg="1"/>
      <p:bldP spid="2"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srcRect t="33918" b="5847"/>
          <a:stretch>
            <a:fillRect/>
          </a:stretch>
        </p:blipFill>
        <p:spPr>
          <a:xfrm>
            <a:off x="417832" y="2357120"/>
            <a:ext cx="5377633" cy="2997200"/>
          </a:xfrm>
          <a:prstGeom prst="rect">
            <a:avLst/>
          </a:prstGeom>
          <a:ln>
            <a:solidFill>
              <a:schemeClr val="tx1"/>
            </a:solidFill>
          </a:ln>
          <a:effectLst>
            <a:outerShdw blurRad="50800" dist="38100" dir="2700000" algn="tl" rotWithShape="0">
              <a:prstClr val="black">
                <a:alpha val="40000"/>
              </a:prstClr>
            </a:outerShdw>
          </a:effectLst>
        </p:spPr>
      </p:pic>
      <p:sp>
        <p:nvSpPr>
          <p:cNvPr id="9" name="线形标注 2(带边框和强调线) 8"/>
          <p:cNvSpPr/>
          <p:nvPr/>
        </p:nvSpPr>
        <p:spPr>
          <a:xfrm>
            <a:off x="6038850" y="2364105"/>
            <a:ext cx="5817868" cy="1162050"/>
          </a:xfrm>
          <a:prstGeom prst="accentBorderCallout2">
            <a:avLst>
              <a:gd name="adj1" fmla="val 31912"/>
              <a:gd name="adj2" fmla="val -2027"/>
              <a:gd name="adj3" fmla="val 44589"/>
              <a:gd name="adj4" fmla="val -9155"/>
              <a:gd name="adj5" fmla="val 57456"/>
              <a:gd name="adj6" fmla="val -26229"/>
            </a:avLst>
          </a:prstGeom>
          <a:solidFill>
            <a:schemeClr val="accent6">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044AFA"/>
                </a:solidFill>
                <a:latin typeface="微软雅黑" panose="020B0503020204020204" charset="-122"/>
                <a:ea typeface="微软雅黑" panose="020B0503020204020204" charset="-122"/>
              </a:rPr>
              <a:t>上学年参加国家体质健康标准测试人数：</a:t>
            </a:r>
            <a:r>
              <a:rPr lang="zh-CN" altLang="en-US" dirty="0">
                <a:solidFill>
                  <a:srgbClr val="44546A"/>
                </a:solidFill>
                <a:latin typeface="微软雅黑" panose="020B0503020204020204" charset="-122"/>
                <a:ea typeface="微软雅黑" panose="020B0503020204020204" charset="-122"/>
              </a:rPr>
              <a:t>学生体质健康相关数据现基本以体卫艺司业务系统为准。停止采集“上学年参加国家学生体质健康标准测试人数”“优秀”“良好”“及格”“不及格”数据。</a:t>
            </a:r>
            <a:endParaRPr lang="zh-CN" altLang="en-US" dirty="0">
              <a:solidFill>
                <a:srgbClr val="44546A"/>
              </a:solidFill>
              <a:latin typeface="微软雅黑" panose="020B0503020204020204" charset="-122"/>
              <a:ea typeface="微软雅黑" panose="020B0503020204020204" charset="-122"/>
            </a:endParaRPr>
          </a:p>
        </p:txBody>
      </p:sp>
      <p:sp>
        <p:nvSpPr>
          <p:cNvPr id="4" name="标题 3"/>
          <p:cNvSpPr>
            <a:spLocks noGrp="1"/>
          </p:cNvSpPr>
          <p:nvPr>
            <p:ph type="title"/>
            <p:custDataLst>
              <p:tags r:id="rId2"/>
            </p:custDataLst>
          </p:nvPr>
        </p:nvSpPr>
        <p:spPr/>
        <p:txBody>
          <a:bodyPr/>
          <a:lstStyle/>
          <a:p>
            <a:r>
              <a:rPr lang="zh-CN" altLang="en-US" sz="2800" dirty="0">
                <a:latin typeface="微软雅黑" panose="020B0503020204020204" charset="-122"/>
                <a:ea typeface="微软雅黑" panose="020B0503020204020204" charset="-122"/>
              </a:rPr>
              <a:t>教基1203 职业教育学校基本情况</a:t>
            </a:r>
            <a:endParaRPr lang="en-US" altLang="zh-CN" sz="2800" dirty="0"/>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675640" y="1482295"/>
            <a:ext cx="8380730" cy="5207192"/>
          </a:xfrm>
          <a:prstGeom prst="rect">
            <a:avLst/>
          </a:prstGeom>
          <a:ln>
            <a:solidFill>
              <a:schemeClr val="tx1"/>
            </a:solidFill>
          </a:ln>
          <a:effectLst>
            <a:outerShdw blurRad="50800" dist="38100" dir="2700000" algn="tl" rotWithShape="0">
              <a:prstClr val="black">
                <a:alpha val="40000"/>
              </a:prstClr>
            </a:outerShdw>
          </a:effectLst>
        </p:spPr>
      </p:pic>
      <p:sp>
        <p:nvSpPr>
          <p:cNvPr id="7" name="标题 6"/>
          <p:cNvSpPr>
            <a:spLocks noGrp="1"/>
          </p:cNvSpPr>
          <p:nvPr>
            <p:ph type="title"/>
            <p:custDataLst>
              <p:tags r:id="rId2"/>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1203</a:t>
            </a:r>
            <a:r>
              <a:rPr lang="en-US" altLang="zh-CN" sz="2800" dirty="0">
                <a:latin typeface="微软雅黑" panose="020B0503020204020204" charset="-122"/>
                <a:ea typeface="微软雅黑" panose="020B0503020204020204" charset="-122"/>
              </a:rPr>
              <a:t> </a:t>
            </a:r>
            <a:r>
              <a:rPr lang="zh-CN" altLang="en-US" sz="2800" dirty="0">
                <a:latin typeface="微软雅黑" panose="020B0503020204020204" charset="-122"/>
                <a:ea typeface="微软雅黑" panose="020B0503020204020204" charset="-122"/>
              </a:rPr>
              <a:t>职业教育学校基本情况</a:t>
            </a:r>
            <a:endParaRPr lang="zh-CN" altLang="en-US" sz="2800" b="1" dirty="0">
              <a:latin typeface="微软雅黑" panose="020B0503020204020204" charset="-122"/>
              <a:ea typeface="微软雅黑" panose="020B0503020204020204" charset="-122"/>
            </a:endParaRPr>
          </a:p>
        </p:txBody>
      </p:sp>
      <p:sp>
        <p:nvSpPr>
          <p:cNvPr id="3" name="线形标注 2(带边框和强调线) 8"/>
          <p:cNvSpPr/>
          <p:nvPr/>
        </p:nvSpPr>
        <p:spPr>
          <a:xfrm>
            <a:off x="4388803" y="1334658"/>
            <a:ext cx="7026275" cy="1013460"/>
          </a:xfrm>
          <a:prstGeom prst="accentBorderCallout2">
            <a:avLst>
              <a:gd name="adj1" fmla="val 44183"/>
              <a:gd name="adj2" fmla="val -4243"/>
              <a:gd name="adj3" fmla="val 50700"/>
              <a:gd name="adj4" fmla="val -18124"/>
              <a:gd name="adj5" fmla="val 68682"/>
              <a:gd name="adj6" fmla="val -34536"/>
            </a:avLst>
          </a:prstGeom>
          <a:solidFill>
            <a:schemeClr val="accent3">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r>
              <a:rPr lang="zh-CN" altLang="en-US" b="1" dirty="0">
                <a:solidFill>
                  <a:srgbClr val="044AFA"/>
                </a:solidFill>
                <a:latin typeface="微软雅黑" panose="020B0503020204020204" charset="-122"/>
                <a:ea typeface="微软雅黑" panose="020B0503020204020204" charset="-122"/>
              </a:rPr>
              <a:t>学校附属医院：</a:t>
            </a:r>
            <a:r>
              <a:rPr lang="zh-CN" altLang="en-US" dirty="0">
                <a:solidFill>
                  <a:srgbClr val="44546A"/>
                </a:solidFill>
                <a:latin typeface="微软雅黑" panose="020B0503020204020204" charset="-122"/>
                <a:ea typeface="微软雅黑" panose="020B0503020204020204" charset="-122"/>
              </a:rPr>
              <a:t>在</a:t>
            </a:r>
            <a:r>
              <a:rPr lang="zh-CN" altLang="en-US" u="sng" dirty="0">
                <a:solidFill>
                  <a:srgbClr val="44546A"/>
                </a:solidFill>
                <a:latin typeface="微软雅黑" panose="020B0503020204020204" charset="-122"/>
                <a:ea typeface="微软雅黑" panose="020B0503020204020204" charset="-122"/>
              </a:rPr>
              <a:t>省级以上教育、卫生行政部门批准备案</a:t>
            </a:r>
            <a:r>
              <a:rPr lang="zh-CN" altLang="en-US" dirty="0">
                <a:solidFill>
                  <a:srgbClr val="44546A"/>
                </a:solidFill>
                <a:latin typeface="微软雅黑" panose="020B0503020204020204" charset="-122"/>
                <a:ea typeface="微软雅黑" panose="020B0503020204020204" charset="-122"/>
              </a:rPr>
              <a:t>或省级以上</a:t>
            </a:r>
            <a:r>
              <a:rPr lang="zh-CN" altLang="en-US" u="sng" dirty="0">
                <a:solidFill>
                  <a:srgbClr val="44546A"/>
                </a:solidFill>
                <a:latin typeface="微软雅黑" panose="020B0503020204020204" charset="-122"/>
                <a:ea typeface="微软雅黑" panose="020B0503020204020204" charset="-122"/>
              </a:rPr>
              <a:t>编制部门批准</a:t>
            </a:r>
            <a:r>
              <a:rPr lang="zh-CN" altLang="en-US" dirty="0">
                <a:solidFill>
                  <a:srgbClr val="44546A"/>
                </a:solidFill>
                <a:latin typeface="微软雅黑" panose="020B0503020204020204" charset="-122"/>
                <a:ea typeface="微软雅黑" panose="020B0503020204020204" charset="-122"/>
              </a:rPr>
              <a:t>为附属医院的医疗机构，承担1个以上专业的全程临床教育教学任务。</a:t>
            </a:r>
            <a:endParaRPr lang="zh-CN" altLang="en-US" dirty="0">
              <a:solidFill>
                <a:srgbClr val="44546A"/>
              </a:solidFill>
              <a:latin typeface="微软雅黑" panose="020B0503020204020204" charset="-122"/>
              <a:ea typeface="微软雅黑" panose="020B0503020204020204" charset="-122"/>
            </a:endParaRPr>
          </a:p>
        </p:txBody>
      </p:sp>
      <p:grpSp>
        <p:nvGrpSpPr>
          <p:cNvPr id="5" name="组合 4"/>
          <p:cNvGrpSpPr/>
          <p:nvPr/>
        </p:nvGrpSpPr>
        <p:grpSpPr>
          <a:xfrm>
            <a:off x="4454208" y="5243808"/>
            <a:ext cx="6960870" cy="592455"/>
            <a:chOff x="9165" y="7959"/>
            <a:chExt cx="10962" cy="933"/>
          </a:xfrm>
        </p:grpSpPr>
        <p:sp>
          <p:nvSpPr>
            <p:cNvPr id="6" name="圆角矩形 2"/>
            <p:cNvSpPr/>
            <p:nvPr/>
          </p:nvSpPr>
          <p:spPr>
            <a:xfrm>
              <a:off x="10241" y="7959"/>
              <a:ext cx="9886" cy="717"/>
            </a:xfrm>
            <a:prstGeom prst="roundRect">
              <a:avLst>
                <a:gd name="adj" fmla="val 21611"/>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altLang="zh-CN">
                  <a:solidFill>
                    <a:srgbClr val="44546A"/>
                  </a:solidFill>
                  <a:latin typeface="微软雅黑" panose="020B0503020204020204" charset="-122"/>
                  <a:ea typeface="微软雅黑" panose="020B0503020204020204" charset="-122"/>
                  <a:sym typeface="+mn-ea"/>
                </a:rPr>
                <a:t>Q</a:t>
              </a:r>
              <a:r>
                <a:rPr lang="zh-CN" altLang="en-US">
                  <a:solidFill>
                    <a:srgbClr val="44546A"/>
                  </a:solidFill>
                  <a:latin typeface="微软雅黑" panose="020B0503020204020204" charset="-122"/>
                  <a:ea typeface="微软雅黑" panose="020B0503020204020204" charset="-122"/>
                  <a:sym typeface="+mn-ea"/>
                </a:rPr>
                <a:t>：</a:t>
              </a:r>
              <a:r>
                <a:rPr lang="zh-CN" altLang="en-US" dirty="0">
                  <a:solidFill>
                    <a:srgbClr val="44546A"/>
                  </a:solidFill>
                  <a:latin typeface="微软雅黑" panose="020B0503020204020204" charset="-122"/>
                  <a:ea typeface="微软雅黑" panose="020B0503020204020204" charset="-122"/>
                  <a:sym typeface="+mn-ea"/>
                </a:rPr>
                <a:t>学校内部刊物（校报、校刊）是否可算作专业刊物？</a:t>
              </a:r>
              <a:endParaRPr lang="zh-CN" altLang="en-US" dirty="0">
                <a:solidFill>
                  <a:srgbClr val="44546A"/>
                </a:solidFill>
                <a:latin typeface="微软雅黑" panose="020B0503020204020204" charset="-122"/>
                <a:ea typeface="微软雅黑" panose="020B0503020204020204" charset="-122"/>
                <a:sym typeface="+mn-ea"/>
              </a:endParaRPr>
            </a:p>
          </p:txBody>
        </p:sp>
        <p:pic>
          <p:nvPicPr>
            <p:cNvPr id="8" name="图片 7" descr="问号"/>
            <p:cNvPicPr>
              <a:picLocks noChangeAspect="1"/>
            </p:cNvPicPr>
            <p:nvPr/>
          </p:nvPicPr>
          <p:blipFill>
            <a:blip r:embed="rId3" cstate="print"/>
            <a:stretch>
              <a:fillRect/>
            </a:stretch>
          </p:blipFill>
          <p:spPr>
            <a:xfrm>
              <a:off x="9165" y="7960"/>
              <a:ext cx="859" cy="932"/>
            </a:xfrm>
            <a:prstGeom prst="rect">
              <a:avLst/>
            </a:prstGeom>
          </p:spPr>
        </p:pic>
      </p:grpSp>
      <p:sp>
        <p:nvSpPr>
          <p:cNvPr id="14" name="线形标注 2(带边框和强调线) 8"/>
          <p:cNvSpPr/>
          <p:nvPr/>
        </p:nvSpPr>
        <p:spPr>
          <a:xfrm>
            <a:off x="4388803" y="2621011"/>
            <a:ext cx="7026275" cy="476180"/>
          </a:xfrm>
          <a:prstGeom prst="accentBorderCallout2">
            <a:avLst>
              <a:gd name="adj1" fmla="val 51264"/>
              <a:gd name="adj2" fmla="val -4035"/>
              <a:gd name="adj3" fmla="val 52864"/>
              <a:gd name="adj4" fmla="val -13723"/>
              <a:gd name="adj5" fmla="val 686424"/>
              <a:gd name="adj6" fmla="val -26276"/>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zh-CN" altLang="en-US" b="1" dirty="0">
                <a:solidFill>
                  <a:srgbClr val="044AFA"/>
                </a:solidFill>
                <a:latin typeface="微软雅黑" panose="020B0503020204020204" charset="-122"/>
                <a:ea typeface="微软雅黑" panose="020B0503020204020204" charset="-122"/>
                <a:sym typeface="+mn-ea"/>
              </a:rPr>
              <a:t>定期公开出版的专业刊物：</a:t>
            </a:r>
            <a:r>
              <a:rPr lang="zh-CN" altLang="en-US" dirty="0">
                <a:solidFill>
                  <a:srgbClr val="44546A"/>
                </a:solidFill>
                <a:latin typeface="微软雅黑" panose="020B0503020204020204" charset="-122"/>
                <a:ea typeface="微软雅黑" panose="020B0503020204020204" charset="-122"/>
                <a:sym typeface="+mn-ea"/>
              </a:rPr>
              <a:t>学校</a:t>
            </a:r>
            <a:r>
              <a:rPr lang="zh-CN" altLang="en-US" u="sng" dirty="0">
                <a:solidFill>
                  <a:srgbClr val="44546A"/>
                </a:solidFill>
                <a:latin typeface="微软雅黑" panose="020B0503020204020204" charset="-122"/>
                <a:ea typeface="微软雅黑" panose="020B0503020204020204" charset="-122"/>
                <a:sym typeface="+mn-ea"/>
              </a:rPr>
              <a:t>有正式刊号</a:t>
            </a:r>
            <a:r>
              <a:rPr lang="zh-CN" altLang="en-US" dirty="0">
                <a:solidFill>
                  <a:srgbClr val="44546A"/>
                </a:solidFill>
                <a:latin typeface="微软雅黑" panose="020B0503020204020204" charset="-122"/>
                <a:ea typeface="微软雅黑" panose="020B0503020204020204" charset="-122"/>
                <a:sym typeface="+mn-ea"/>
              </a:rPr>
              <a:t>，对外公开发行的刊物。</a:t>
            </a:r>
            <a:endParaRPr lang="zh-CN" altLang="en-US" dirty="0">
              <a:solidFill>
                <a:srgbClr val="44546A"/>
              </a:solidFill>
              <a:latin typeface="微软雅黑" panose="020B0503020204020204" charset="-122"/>
              <a:ea typeface="微软雅黑" panose="020B0503020204020204" charset="-122"/>
              <a:sym typeface="+mn-ea"/>
            </a:endParaRPr>
          </a:p>
        </p:txBody>
      </p:sp>
      <p:sp>
        <p:nvSpPr>
          <p:cNvPr id="17" name="线形标注 2(带边框和强调线) 2"/>
          <p:cNvSpPr/>
          <p:nvPr/>
        </p:nvSpPr>
        <p:spPr>
          <a:xfrm>
            <a:off x="4389120" y="3543935"/>
            <a:ext cx="7026275" cy="460375"/>
          </a:xfrm>
          <a:prstGeom prst="accentBorderCallout2">
            <a:avLst>
              <a:gd name="adj1" fmla="val 24137"/>
              <a:gd name="adj2" fmla="val -4513"/>
              <a:gd name="adj3" fmla="val 87466"/>
              <a:gd name="adj4" fmla="val -8707"/>
              <a:gd name="adj5" fmla="val 539034"/>
              <a:gd name="adj6" fmla="val -13167"/>
            </a:avLst>
          </a:prstGeom>
          <a:solidFill>
            <a:schemeClr val="accent6">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zh-CN" altLang="en-US" dirty="0">
                <a:solidFill>
                  <a:srgbClr val="44546A"/>
                </a:solidFill>
                <a:latin typeface="微软雅黑" panose="020B0503020204020204" charset="-122"/>
                <a:ea typeface="微软雅黑" panose="020B0503020204020204" charset="-122"/>
                <a:sym typeface="+mn-ea"/>
              </a:rPr>
              <a:t>高等教育、职业教育停止采集奖学金数据。</a:t>
            </a:r>
            <a:endParaRPr lang="zh-CN" altLang="zh-CN" sz="2000" dirty="0">
              <a:solidFill>
                <a:schemeClr val="tx1"/>
              </a:solidFill>
              <a:latin typeface="Arial" panose="020B0604020202020204" pitchFamily="34" charset="0"/>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bldLvl="0" animBg="1"/>
      <p:bldP spid="14" grpId="0" animBg="1"/>
      <p:bldP spid="14" grpId="1" bldLvl="0" animBg="1"/>
      <p:bldP spid="17" grpId="0" animBg="1"/>
      <p:bldP spid="17" grpId="1"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229069" y="1384824"/>
            <a:ext cx="4874025" cy="5275772"/>
          </a:xfrm>
          <a:prstGeom prst="rect">
            <a:avLst/>
          </a:prstGeom>
          <a:ln>
            <a:solidFill>
              <a:schemeClr val="tx1"/>
            </a:solidFill>
          </a:ln>
          <a:effectLst>
            <a:outerShdw blurRad="50800" dist="38100" dir="2700000" algn="tl" rotWithShape="0">
              <a:prstClr val="black">
                <a:alpha val="40000"/>
              </a:prstClr>
            </a:outerShdw>
          </a:effectLst>
        </p:spPr>
      </p:pic>
      <p:sp>
        <p:nvSpPr>
          <p:cNvPr id="7" name="标题 6"/>
          <p:cNvSpPr>
            <a:spLocks noGrp="1"/>
          </p:cNvSpPr>
          <p:nvPr>
            <p:ph type="title"/>
            <p:custDataLst>
              <p:tags r:id="rId2"/>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1203</a:t>
            </a:r>
            <a:r>
              <a:rPr lang="en-US" altLang="zh-CN" sz="2800" dirty="0">
                <a:latin typeface="微软雅黑" panose="020B0503020204020204" charset="-122"/>
                <a:ea typeface="微软雅黑" panose="020B0503020204020204" charset="-122"/>
              </a:rPr>
              <a:t> </a:t>
            </a:r>
            <a:r>
              <a:rPr lang="zh-CN" altLang="en-US" sz="2800" dirty="0">
                <a:latin typeface="微软雅黑" panose="020B0503020204020204" charset="-122"/>
                <a:ea typeface="微软雅黑" panose="020B0503020204020204" charset="-122"/>
              </a:rPr>
              <a:t>职业教育学校基本情况</a:t>
            </a:r>
            <a:endParaRPr lang="zh-CN" altLang="en-US" sz="2800" b="1" dirty="0">
              <a:latin typeface="微软雅黑" panose="020B0503020204020204" charset="-122"/>
              <a:ea typeface="微软雅黑" panose="020B0503020204020204" charset="-122"/>
            </a:endParaRPr>
          </a:p>
        </p:txBody>
      </p:sp>
      <p:sp>
        <p:nvSpPr>
          <p:cNvPr id="9" name="线形标注 2(带边框和强调线) 3"/>
          <p:cNvSpPr/>
          <p:nvPr/>
        </p:nvSpPr>
        <p:spPr>
          <a:xfrm>
            <a:off x="4411250" y="5510151"/>
            <a:ext cx="6834508" cy="914040"/>
          </a:xfrm>
          <a:prstGeom prst="accentBorderCallout2">
            <a:avLst>
              <a:gd name="adj1" fmla="val 26206"/>
              <a:gd name="adj2" fmla="val -2243"/>
              <a:gd name="adj3" fmla="val 24012"/>
              <a:gd name="adj4" fmla="val -24429"/>
              <a:gd name="adj5" fmla="val 86317"/>
              <a:gd name="adj6" fmla="val -36129"/>
            </a:avLst>
          </a:prstGeom>
          <a:solidFill>
            <a:schemeClr val="accent4">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dirty="0">
                <a:solidFill>
                  <a:srgbClr val="44546A"/>
                </a:solidFill>
                <a:latin typeface="微软雅黑" panose="020B0503020204020204" charset="-122"/>
                <a:ea typeface="微软雅黑" panose="020B0503020204020204" charset="-122"/>
                <a:cs typeface="微软雅黑" panose="020B0503020204020204" charset="-122"/>
              </a:rPr>
              <a:t>上年床位数不采用在校生测算，</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需按实际床位数填写。床位数非床</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数。</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1304</a:t>
            </a:r>
            <a:r>
              <a:rPr lang="zh-CN" altLang="en-US" sz="2800" dirty="0">
                <a:latin typeface="微软雅黑" panose="020B0503020204020204" charset="-122"/>
                <a:ea typeface="微软雅黑" panose="020B0503020204020204" charset="-122"/>
              </a:rPr>
              <a:t> 高等教育学校基本情况</a:t>
            </a:r>
            <a:endParaRPr lang="zh-CN" altLang="en-US" sz="2800" b="1" dirty="0">
              <a:latin typeface="微软雅黑" panose="020B0503020204020204" charset="-122"/>
              <a:ea typeface="微软雅黑" panose="020B0503020204020204" charset="-122"/>
            </a:endParaRPr>
          </a:p>
        </p:txBody>
      </p:sp>
      <p:pic>
        <p:nvPicPr>
          <p:cNvPr id="3" name="图片 2"/>
          <p:cNvPicPr>
            <a:picLocks noChangeAspect="1"/>
          </p:cNvPicPr>
          <p:nvPr/>
        </p:nvPicPr>
        <p:blipFill>
          <a:blip r:embed="rId2"/>
          <a:stretch>
            <a:fillRect/>
          </a:stretch>
        </p:blipFill>
        <p:spPr>
          <a:xfrm>
            <a:off x="662940" y="1406525"/>
            <a:ext cx="4546600" cy="5363845"/>
          </a:xfrm>
          <a:prstGeom prst="rect">
            <a:avLst/>
          </a:prstGeom>
          <a:ln>
            <a:solidFill>
              <a:schemeClr val="tx1"/>
            </a:solidFill>
          </a:ln>
          <a:effectLst>
            <a:outerShdw blurRad="50800" dist="38100" dir="2700000" algn="tl" rotWithShape="0">
              <a:prstClr val="black">
                <a:alpha val="40000"/>
              </a:prstClr>
            </a:outerShdw>
          </a:effectLst>
        </p:spPr>
      </p:pic>
      <p:sp>
        <p:nvSpPr>
          <p:cNvPr id="2" name="线形标注 2(带边框和强调线) 5"/>
          <p:cNvSpPr/>
          <p:nvPr/>
        </p:nvSpPr>
        <p:spPr>
          <a:xfrm>
            <a:off x="5585999" y="3823482"/>
            <a:ext cx="5927188" cy="1170908"/>
          </a:xfrm>
          <a:prstGeom prst="accentBorderCallout2">
            <a:avLst>
              <a:gd name="adj1" fmla="val 58342"/>
              <a:gd name="adj2" fmla="val -2540"/>
              <a:gd name="adj3" fmla="val 39449"/>
              <a:gd name="adj4" fmla="val -29732"/>
              <a:gd name="adj5" fmla="val -14529"/>
              <a:gd name="adj6" fmla="val -67481"/>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博士后科研流动站：</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根据</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hlinkClick r:id="rId3" action="ppaction://hlinkfile"/>
              </a:rPr>
              <a:t>《博士后管理工作规定》</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在高等院校或科研院所具有博士授予权的一级学科内，经批准可以招收博士后研究人员的组织。</a:t>
            </a:r>
            <a:endParaRPr lang="zh-CN" altLang="en-US" u="sng" dirty="0">
              <a:solidFill>
                <a:srgbClr val="44546A"/>
              </a:solidFill>
              <a:latin typeface="微软雅黑" panose="020B0503020204020204" charset="-122"/>
              <a:ea typeface="微软雅黑" panose="020B0503020204020204" charset="-122"/>
              <a:cs typeface="微软雅黑" panose="020B0503020204020204" charset="-122"/>
            </a:endParaRPr>
          </a:p>
        </p:txBody>
      </p:sp>
      <p:sp>
        <p:nvSpPr>
          <p:cNvPr id="4" name="圆角矩形 10"/>
          <p:cNvSpPr/>
          <p:nvPr/>
        </p:nvSpPr>
        <p:spPr>
          <a:xfrm>
            <a:off x="5586004" y="2571795"/>
            <a:ext cx="5927181" cy="1095642"/>
          </a:xfrm>
          <a:prstGeom prst="roundRect">
            <a:avLst/>
          </a:prstGeom>
          <a:solidFill>
            <a:srgbClr val="FBCEC9">
              <a:alpha val="100000"/>
            </a:srgb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硕士、博士学位授权一级、二级学科点是指国务院学位委员会审批、备案批复的硕士、博士授权一级、二级学科点，</a:t>
            </a:r>
            <a:r>
              <a:rPr lang="zh-CN" altLang="en-US" b="1" dirty="0">
                <a:solidFill>
                  <a:srgbClr val="FF0000"/>
                </a:solidFill>
                <a:latin typeface="微软雅黑" panose="020B0503020204020204" charset="-122"/>
                <a:ea typeface="微软雅黑" panose="020B0503020204020204" charset="-122"/>
                <a:cs typeface="微软雅黑" panose="020B0503020204020204" charset="-122"/>
                <a:sym typeface="+mn-ea"/>
              </a:rPr>
              <a:t>国家一流学科数量不再采集。</a:t>
            </a:r>
            <a:endParaRPr lang="zh-CN" altLang="en-US" b="1" dirty="0">
              <a:solidFill>
                <a:srgbClr val="FF0000"/>
              </a:solidFill>
              <a:latin typeface="微软雅黑" panose="020B0503020204020204" charset="-122"/>
              <a:ea typeface="微软雅黑" panose="020B0503020204020204" charset="-122"/>
              <a:cs typeface="微软雅黑" panose="020B0503020204020204" charset="-122"/>
              <a:sym typeface="+mn-ea"/>
            </a:endParaRPr>
          </a:p>
        </p:txBody>
      </p:sp>
      <p:sp>
        <p:nvSpPr>
          <p:cNvPr id="5" name="线形标注 2(带边框和强调线) 1"/>
          <p:cNvSpPr/>
          <p:nvPr/>
        </p:nvSpPr>
        <p:spPr>
          <a:xfrm>
            <a:off x="5585999" y="5152403"/>
            <a:ext cx="5927188" cy="867524"/>
          </a:xfrm>
          <a:prstGeom prst="accentBorderCallout2">
            <a:avLst>
              <a:gd name="adj1" fmla="val 58342"/>
              <a:gd name="adj2" fmla="val -2540"/>
              <a:gd name="adj3" fmla="val 49416"/>
              <a:gd name="adj4" fmla="val -29945"/>
              <a:gd name="adj5" fmla="val -8868"/>
              <a:gd name="adj6" fmla="val -76225"/>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专业数：</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经省级以上教育行政部门审批和备案的专业数，</a:t>
            </a:r>
            <a:r>
              <a:rPr lang="zh-CN" altLang="en-US" b="1" dirty="0">
                <a:solidFill>
                  <a:srgbClr val="FF0000"/>
                </a:solidFill>
                <a:latin typeface="微软雅黑" panose="020B0503020204020204" charset="-122"/>
                <a:ea typeface="微软雅黑" panose="020B0503020204020204" charset="-122"/>
                <a:cs typeface="微软雅黑" panose="020B0503020204020204" charset="-122"/>
                <a:sym typeface="+mn-ea"/>
              </a:rPr>
              <a:t>不包括成人、网络教育的专业数</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bldLvl="0" animBg="1"/>
      <p:bldP spid="4" grpId="0" animBg="1"/>
      <p:bldP spid="4" grpId="1" bldLvl="0" animBg="1"/>
      <p:bldP spid="5" grpId="0" animBg="1"/>
      <p:bldP spid="5" grpId="1"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321312" y="1384461"/>
            <a:ext cx="5377633" cy="4975827"/>
          </a:xfrm>
          <a:prstGeom prst="rect">
            <a:avLst/>
          </a:prstGeom>
          <a:ln>
            <a:solidFill>
              <a:schemeClr val="tx1"/>
            </a:solidFill>
          </a:ln>
          <a:effectLst>
            <a:outerShdw blurRad="50800" dist="38100" dir="2700000" algn="tl" rotWithShape="0">
              <a:prstClr val="black">
                <a:alpha val="40000"/>
              </a:prstClr>
            </a:outerShdw>
          </a:effectLst>
        </p:spPr>
      </p:pic>
      <p:sp>
        <p:nvSpPr>
          <p:cNvPr id="9" name="线形标注 2(带边框和强调线) 8"/>
          <p:cNvSpPr/>
          <p:nvPr/>
        </p:nvSpPr>
        <p:spPr>
          <a:xfrm>
            <a:off x="5665470" y="2415540"/>
            <a:ext cx="6139180" cy="1114425"/>
          </a:xfrm>
          <a:prstGeom prst="accentBorderCallout2">
            <a:avLst>
              <a:gd name="adj1" fmla="val 29257"/>
              <a:gd name="adj2" fmla="val -4743"/>
              <a:gd name="adj3" fmla="val 60155"/>
              <a:gd name="adj4" fmla="val -16747"/>
              <a:gd name="adj5" fmla="val 89709"/>
              <a:gd name="adj6" fmla="val -21144"/>
            </a:avLst>
          </a:prstGeom>
          <a:solidFill>
            <a:schemeClr val="accent6">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r>
              <a:rPr lang="zh-CN" altLang="en-US" b="1" dirty="0">
                <a:solidFill>
                  <a:srgbClr val="044AFA"/>
                </a:solidFill>
                <a:latin typeface="微软雅黑" panose="020B0503020204020204" charset="-122"/>
                <a:ea typeface="微软雅黑" panose="020B0503020204020204" charset="-122"/>
              </a:rPr>
              <a:t>上学年参加国家体质健康标准测试人数：</a:t>
            </a:r>
            <a:r>
              <a:rPr lang="zh-CN" altLang="en-US" dirty="0">
                <a:solidFill>
                  <a:srgbClr val="44546A"/>
                </a:solidFill>
                <a:latin typeface="微软雅黑" panose="020B0503020204020204" charset="-122"/>
                <a:ea typeface="微软雅黑" panose="020B0503020204020204" charset="-122"/>
              </a:rPr>
              <a:t>学生体质健康相关数据现基本</a:t>
            </a:r>
            <a:r>
              <a:rPr lang="zh-CN" altLang="en-US" b="1" dirty="0">
                <a:solidFill>
                  <a:srgbClr val="FF0000"/>
                </a:solidFill>
                <a:latin typeface="微软雅黑" panose="020B0503020204020204" charset="-122"/>
                <a:ea typeface="微软雅黑" panose="020B0503020204020204" charset="-122"/>
              </a:rPr>
              <a:t>以体卫艺司业务系统为准。停止采集</a:t>
            </a:r>
            <a:r>
              <a:rPr lang="zh-CN" altLang="en-US" dirty="0">
                <a:solidFill>
                  <a:srgbClr val="44546A"/>
                </a:solidFill>
                <a:latin typeface="微软雅黑" panose="020B0503020204020204" charset="-122"/>
                <a:ea typeface="微软雅黑" panose="020B0503020204020204" charset="-122"/>
              </a:rPr>
              <a:t>上学年参加国家学生体质健康标准测试相关数据。</a:t>
            </a:r>
            <a:endParaRPr lang="zh-CN" altLang="en-US" dirty="0">
              <a:solidFill>
                <a:srgbClr val="44546A"/>
              </a:solidFill>
              <a:latin typeface="微软雅黑" panose="020B0503020204020204" charset="-122"/>
              <a:ea typeface="微软雅黑" panose="020B0503020204020204" charset="-122"/>
            </a:endParaRPr>
          </a:p>
        </p:txBody>
      </p:sp>
      <p:sp>
        <p:nvSpPr>
          <p:cNvPr id="16" name="标题 5"/>
          <p:cNvSpPr>
            <a:spLocks noGrp="1"/>
          </p:cNvSpPr>
          <p:nvPr>
            <p:ph type="title"/>
            <p:custDataLst>
              <p:tags r:id="rId2"/>
            </p:custDataLst>
          </p:nvPr>
        </p:nvSpPr>
        <p:spPr/>
        <p:txBody>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1304</a:t>
            </a:r>
            <a:r>
              <a:rPr lang="zh-CN" altLang="en-US" sz="2800" dirty="0">
                <a:latin typeface="微软雅黑" panose="020B0503020204020204" charset="-122"/>
                <a:ea typeface="微软雅黑" panose="020B0503020204020204" charset="-122"/>
              </a:rPr>
              <a:t> 高等教育学校基本情况</a:t>
            </a:r>
            <a:endParaRPr lang="zh-CN" altLang="en-US" sz="2800" b="1" dirty="0">
              <a:latin typeface="微软雅黑" panose="020B0503020204020204" charset="-122"/>
              <a:ea typeface="微软雅黑" panose="020B0503020204020204" charset="-122"/>
            </a:endParaRPr>
          </a:p>
        </p:txBody>
      </p:sp>
      <p:sp>
        <p:nvSpPr>
          <p:cNvPr id="5" name="线形标注 2(带边框和强调线) 4"/>
          <p:cNvSpPr/>
          <p:nvPr/>
        </p:nvSpPr>
        <p:spPr>
          <a:xfrm>
            <a:off x="5666102" y="4642105"/>
            <a:ext cx="6138545" cy="1036610"/>
          </a:xfrm>
          <a:prstGeom prst="accentBorderCallout2">
            <a:avLst>
              <a:gd name="adj1" fmla="val 61416"/>
              <a:gd name="adj2" fmla="val -4375"/>
              <a:gd name="adj3" fmla="val 55352"/>
              <a:gd name="adj4" fmla="val -21299"/>
              <a:gd name="adj5" fmla="val -50071"/>
              <a:gd name="adj6" fmla="val -47460"/>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r>
              <a:rPr lang="zh-CN" altLang="en-US" b="1" dirty="0">
                <a:solidFill>
                  <a:srgbClr val="044AFA"/>
                </a:solidFill>
                <a:latin typeface="微软雅黑" panose="020B0503020204020204" charset="-122"/>
                <a:ea typeface="微软雅黑" panose="020B0503020204020204" charset="-122"/>
                <a:sym typeface="+mn-ea"/>
              </a:rPr>
              <a:t>上学年全日制在校生短期出国校际交流人数：</a:t>
            </a:r>
            <a:r>
              <a:rPr lang="zh-CN" altLang="en-US" dirty="0">
                <a:solidFill>
                  <a:srgbClr val="44546A"/>
                </a:solidFill>
                <a:latin typeface="微软雅黑" panose="020B0503020204020204" charset="-122"/>
                <a:ea typeface="微软雅黑" panose="020B0503020204020204" charset="-122"/>
                <a:sym typeface="+mn-ea"/>
              </a:rPr>
              <a:t>普通高校派出全日制在校生到与之有校际交流合作协议的国外大学开展为期</a:t>
            </a:r>
            <a:r>
              <a:rPr lang="zh-CN" altLang="en-US" b="1" u="sng" dirty="0">
                <a:solidFill>
                  <a:srgbClr val="FF0000"/>
                </a:solidFill>
                <a:latin typeface="微软雅黑" panose="020B0503020204020204" charset="-122"/>
                <a:ea typeface="微软雅黑" panose="020B0503020204020204" charset="-122"/>
                <a:sym typeface="+mn-ea"/>
              </a:rPr>
              <a:t>三个月或以下</a:t>
            </a:r>
            <a:r>
              <a:rPr lang="zh-CN" altLang="en-US" dirty="0">
                <a:solidFill>
                  <a:srgbClr val="44546A"/>
                </a:solidFill>
                <a:latin typeface="微软雅黑" panose="020B0503020204020204" charset="-122"/>
                <a:ea typeface="微软雅黑" panose="020B0503020204020204" charset="-122"/>
                <a:sym typeface="+mn-ea"/>
              </a:rPr>
              <a:t>的交流学习的人数。</a:t>
            </a:r>
            <a:endParaRPr lang="zh-CN" altLang="en-US" dirty="0">
              <a:solidFill>
                <a:srgbClr val="44546A"/>
              </a:solidFill>
              <a:latin typeface="微软雅黑" panose="020B0503020204020204" charset="-122"/>
              <a:ea typeface="微软雅黑" panose="020B0503020204020204" charset="-122"/>
            </a:endParaRPr>
          </a:p>
        </p:txBody>
      </p:sp>
      <p:sp>
        <p:nvSpPr>
          <p:cNvPr id="3" name="线形标注 2(带边框和强调线) 2"/>
          <p:cNvSpPr/>
          <p:nvPr/>
        </p:nvSpPr>
        <p:spPr>
          <a:xfrm>
            <a:off x="5699125" y="5906135"/>
            <a:ext cx="6139180" cy="1114425"/>
          </a:xfrm>
          <a:prstGeom prst="accentBorderCallout2">
            <a:avLst>
              <a:gd name="adj1" fmla="val 29257"/>
              <a:gd name="adj2" fmla="val -4743"/>
              <a:gd name="adj3" fmla="val 60155"/>
              <a:gd name="adj4" fmla="val -16747"/>
              <a:gd name="adj5" fmla="val 26267"/>
              <a:gd name="adj6" fmla="val -63260"/>
            </a:avLst>
          </a:prstGeom>
          <a:solidFill>
            <a:schemeClr val="accent6">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r>
              <a:rPr lang="zh-CN" altLang="en-US" b="1" dirty="0">
                <a:solidFill>
                  <a:srgbClr val="044AFA"/>
                </a:solidFill>
                <a:latin typeface="微软雅黑" panose="020B0503020204020204" charset="-122"/>
                <a:ea typeface="微软雅黑" panose="020B0503020204020204" charset="-122"/>
              </a:rPr>
              <a:t>预科注册生数：本年度已注册的预科在校生数，非累计值，我省仅存在一年制预科生</a:t>
            </a:r>
            <a:r>
              <a:rPr lang="zh-CN" altLang="en-US" dirty="0">
                <a:solidFill>
                  <a:srgbClr val="44546A"/>
                </a:solidFill>
                <a:latin typeface="微软雅黑" panose="020B0503020204020204" charset="-122"/>
                <a:ea typeface="微软雅黑" panose="020B0503020204020204" charset="-122"/>
              </a:rPr>
              <a:t>。</a:t>
            </a:r>
            <a:endParaRPr lang="zh-CN" altLang="en-US" dirty="0">
              <a:solidFill>
                <a:srgbClr val="44546A"/>
              </a:solidFill>
              <a:latin typeface="微软雅黑" panose="020B0503020204020204" charset="-122"/>
              <a:ea typeface="微软雅黑" panose="020B0503020204020204" charset="-122"/>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bldLvl="0" animBg="1"/>
      <p:bldP spid="5" grpId="0" bldLvl="0" animBg="1"/>
      <p:bldP spid="5" grpId="1" animBg="1"/>
      <p:bldP spid="3" grpId="0" animBg="1"/>
      <p:bldP spid="3" grpId="1"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2310</a:t>
            </a:r>
            <a:r>
              <a:rPr lang="zh-CN" altLang="en-US" sz="2800" b="1" dirty="0">
                <a:latin typeface="微软雅黑" panose="020B0503020204020204" charset="-122"/>
                <a:ea typeface="微软雅黑" panose="020B0503020204020204" charset="-122"/>
              </a:rPr>
              <a:t> </a:t>
            </a:r>
            <a:r>
              <a:rPr lang="zh-CN" altLang="en-US" sz="2800" dirty="0">
                <a:latin typeface="微软雅黑" panose="020B0503020204020204" charset="-122"/>
                <a:ea typeface="微软雅黑" panose="020B0503020204020204" charset="-122"/>
              </a:rPr>
              <a:t>高等教育班额情况</a:t>
            </a:r>
            <a:endParaRPr lang="zh-CN" altLang="en-US" sz="2800" dirty="0">
              <a:latin typeface="微软雅黑" panose="020B0503020204020204" charset="-122"/>
              <a:ea typeface="微软雅黑" panose="020B0503020204020204" charset="-122"/>
            </a:endParaRPr>
          </a:p>
        </p:txBody>
      </p:sp>
      <p:pic>
        <p:nvPicPr>
          <p:cNvPr id="3" name="图片 2"/>
          <p:cNvPicPr>
            <a:picLocks noChangeAspect="1"/>
          </p:cNvPicPr>
          <p:nvPr/>
        </p:nvPicPr>
        <p:blipFill>
          <a:blip r:embed="rId2"/>
          <a:stretch>
            <a:fillRect/>
          </a:stretch>
        </p:blipFill>
        <p:spPr>
          <a:xfrm>
            <a:off x="788850" y="1257474"/>
            <a:ext cx="5163749" cy="5475605"/>
          </a:xfrm>
          <a:prstGeom prst="rect">
            <a:avLst/>
          </a:prstGeom>
          <a:ln>
            <a:solidFill>
              <a:schemeClr val="tx1"/>
            </a:solidFill>
          </a:ln>
          <a:effectLst>
            <a:outerShdw blurRad="50800" dist="38100" dir="2700000" algn="tl" rotWithShape="0">
              <a:prstClr val="black">
                <a:alpha val="40000"/>
              </a:prstClr>
            </a:outerShdw>
          </a:effectLst>
        </p:spPr>
      </p:pic>
      <p:sp>
        <p:nvSpPr>
          <p:cNvPr id="5" name="线形标注 2(带边框和强调线) 4"/>
          <p:cNvSpPr/>
          <p:nvPr/>
        </p:nvSpPr>
        <p:spPr>
          <a:xfrm>
            <a:off x="6189344" y="2606992"/>
            <a:ext cx="5130165" cy="1012508"/>
          </a:xfrm>
          <a:prstGeom prst="accentBorderCallout2">
            <a:avLst>
              <a:gd name="adj1" fmla="val 48853"/>
              <a:gd name="adj2" fmla="val -7962"/>
              <a:gd name="adj3" fmla="val 45756"/>
              <a:gd name="adj4" fmla="val -21025"/>
              <a:gd name="adj5" fmla="val 12707"/>
              <a:gd name="adj6" fmla="val -35050"/>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r>
              <a:rPr lang="zh-CN" altLang="en-US" b="1" dirty="0">
                <a:solidFill>
                  <a:srgbClr val="044AFA"/>
                </a:solidFill>
                <a:latin typeface="微软雅黑" panose="020B0503020204020204" charset="-122"/>
                <a:ea typeface="微软雅黑" panose="020B0503020204020204" charset="-122"/>
                <a:sym typeface="+mn-ea"/>
              </a:rPr>
              <a:t>公共基础课：</a:t>
            </a:r>
            <a:r>
              <a:rPr lang="zh-CN" altLang="en-US" dirty="0">
                <a:solidFill>
                  <a:srgbClr val="44546A"/>
                </a:solidFill>
                <a:latin typeface="微软雅黑" panose="020B0503020204020204" charset="-122"/>
                <a:ea typeface="微软雅黑" panose="020B0503020204020204" charset="-122"/>
                <a:sym typeface="+mn-ea"/>
              </a:rPr>
              <a:t>全部专业或部分同类专业的学生都必须学习的课程，如思政类、公共外语类、数学类、体育类、国防教育类等课程。</a:t>
            </a:r>
            <a:endParaRPr lang="zh-CN" altLang="en-US" dirty="0">
              <a:solidFill>
                <a:srgbClr val="44546A"/>
              </a:solidFill>
              <a:latin typeface="微软雅黑" panose="020B0503020204020204" charset="-122"/>
              <a:ea typeface="微软雅黑" panose="020B0503020204020204" charset="-122"/>
              <a:sym typeface="+mn-ea"/>
            </a:endParaRPr>
          </a:p>
        </p:txBody>
      </p:sp>
      <p:sp>
        <p:nvSpPr>
          <p:cNvPr id="8" name="线形标注 2(带边框和强调线) 7"/>
          <p:cNvSpPr/>
          <p:nvPr/>
        </p:nvSpPr>
        <p:spPr>
          <a:xfrm>
            <a:off x="6189344" y="1545907"/>
            <a:ext cx="5130165" cy="842328"/>
          </a:xfrm>
          <a:prstGeom prst="accentBorderCallout2">
            <a:avLst>
              <a:gd name="adj1" fmla="val 18750"/>
              <a:gd name="adj2" fmla="val -8333"/>
              <a:gd name="adj3" fmla="val 18760"/>
              <a:gd name="adj4" fmla="val -14463"/>
              <a:gd name="adj5" fmla="val 3795"/>
              <a:gd name="adj6" fmla="val -47366"/>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r>
              <a:rPr lang="zh-CN" altLang="en-US" b="1" dirty="0">
                <a:solidFill>
                  <a:srgbClr val="044AFA"/>
                </a:solidFill>
                <a:latin typeface="微软雅黑" panose="020B0503020204020204" charset="-122"/>
                <a:ea typeface="微软雅黑" panose="020B0503020204020204" charset="-122"/>
                <a:sym typeface="+mn-ea"/>
              </a:rPr>
              <a:t>班额：</a:t>
            </a:r>
            <a:r>
              <a:rPr lang="zh-CN" altLang="en-US" dirty="0">
                <a:solidFill>
                  <a:srgbClr val="44546A"/>
                </a:solidFill>
                <a:latin typeface="微软雅黑" panose="020B0503020204020204" charset="-122"/>
                <a:ea typeface="微软雅黑" panose="020B0503020204020204" charset="-122"/>
                <a:sym typeface="+mn-ea"/>
              </a:rPr>
              <a:t>高等教育学校根据教学计划开设的每门课程每个教学班学生的规模。</a:t>
            </a:r>
            <a:endParaRPr lang="zh-CN" altLang="en-US" dirty="0">
              <a:solidFill>
                <a:srgbClr val="44546A"/>
              </a:solidFill>
              <a:latin typeface="微软雅黑" panose="020B0503020204020204" charset="-122"/>
              <a:ea typeface="微软雅黑" panose="020B0503020204020204" charset="-122"/>
              <a:sym typeface="+mn-ea"/>
            </a:endParaRPr>
          </a:p>
        </p:txBody>
      </p:sp>
      <p:sp>
        <p:nvSpPr>
          <p:cNvPr id="2" name="圆角矩形 3"/>
          <p:cNvSpPr/>
          <p:nvPr/>
        </p:nvSpPr>
        <p:spPr>
          <a:xfrm>
            <a:off x="6189342" y="4729161"/>
            <a:ext cx="5130165" cy="501969"/>
          </a:xfrm>
          <a:prstGeom prst="roundRect">
            <a:avLst>
              <a:gd name="adj" fmla="val 21611"/>
            </a:avLst>
          </a:prstGeom>
          <a:solidFill>
            <a:srgbClr val="FFF2CA">
              <a:alpha val="100000"/>
            </a:srgb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本表按本学年</a:t>
            </a:r>
            <a:r>
              <a:rPr lang="zh-CN" altLang="en-US" b="1" u="sng" dirty="0">
                <a:solidFill>
                  <a:srgbClr val="FF0000"/>
                </a:solidFill>
                <a:latin typeface="微软雅黑" panose="020B0503020204020204" charset="-122"/>
                <a:ea typeface="微软雅黑" panose="020B0503020204020204" charset="-122"/>
                <a:cs typeface="微软雅黑" panose="020B0503020204020204" charset="-122"/>
                <a:sym typeface="+mn-ea"/>
              </a:rPr>
              <a:t>第一学期</a:t>
            </a:r>
            <a:r>
              <a:rPr lang="zh-CN" altLang="en-US" b="1" dirty="0">
                <a:solidFill>
                  <a:srgbClr val="FF0000"/>
                </a:solidFill>
                <a:latin typeface="微软雅黑" panose="020B0503020204020204" charset="-122"/>
                <a:ea typeface="微软雅黑" panose="020B0503020204020204" charset="-122"/>
                <a:cs typeface="微软雅黑" panose="020B0503020204020204" charset="-122"/>
                <a:sym typeface="+mn-ea"/>
              </a:rPr>
              <a:t>数据</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填报。</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9" name="线形标注 2(带边框和强调线) 5"/>
          <p:cNvSpPr/>
          <p:nvPr/>
        </p:nvSpPr>
        <p:spPr>
          <a:xfrm>
            <a:off x="6189345" y="3797300"/>
            <a:ext cx="5130165" cy="750889"/>
          </a:xfrm>
          <a:prstGeom prst="accentBorderCallout2">
            <a:avLst>
              <a:gd name="adj1" fmla="val 55048"/>
              <a:gd name="adj2" fmla="val -7897"/>
              <a:gd name="adj3" fmla="val 19280"/>
              <a:gd name="adj4" fmla="val -15936"/>
              <a:gd name="adj5" fmla="val -153174"/>
              <a:gd name="adj6" fmla="val -17619"/>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专业课与公共基础课相对，是指根据培养目标所开设的专业知识和专门技能的课程。</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5" grpId="1" animBg="1"/>
      <p:bldP spid="8" grpId="0" bldLvl="0" animBg="1"/>
      <p:bldP spid="8" grpId="1" animBg="1"/>
      <p:bldP spid="2" grpId="0" bldLvl="0" animBg="1"/>
      <p:bldP spid="2" grpId="1" animBg="1"/>
      <p:bldP spid="9" grpId="0" bldLvl="0" animBg="1"/>
      <p:bldP spid="9"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pPr algn="l">
              <a:buClrTx/>
              <a:buSzTx/>
              <a:buFontTx/>
            </a:pPr>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3324/3325</a:t>
            </a:r>
            <a:r>
              <a:rPr lang="zh-CN" altLang="en-US" sz="2800" dirty="0">
                <a:latin typeface="微软雅黑" panose="020B0503020204020204" charset="-122"/>
                <a:ea typeface="微软雅黑" panose="020B0503020204020204" charset="-122"/>
              </a:rPr>
              <a:t>高等职业教育本专科分专业学生数</a:t>
            </a:r>
            <a:endParaRPr lang="zh-CN" altLang="en-US" sz="2800" dirty="0">
              <a:latin typeface="微软雅黑" panose="020B0503020204020204" charset="-122"/>
              <a:ea typeface="微软雅黑" panose="020B0503020204020204" charset="-122"/>
            </a:endParaRPr>
          </a:p>
        </p:txBody>
      </p:sp>
      <p:pic>
        <p:nvPicPr>
          <p:cNvPr id="2" name="图片 1"/>
          <p:cNvPicPr>
            <a:picLocks noChangeAspect="1"/>
          </p:cNvPicPr>
          <p:nvPr/>
        </p:nvPicPr>
        <p:blipFill>
          <a:blip r:embed="rId2"/>
          <a:stretch>
            <a:fillRect/>
          </a:stretch>
        </p:blipFill>
        <p:spPr>
          <a:xfrm>
            <a:off x="294421" y="1209197"/>
            <a:ext cx="5979083" cy="4763456"/>
          </a:xfrm>
          <a:prstGeom prst="rect">
            <a:avLst/>
          </a:prstGeom>
          <a:ln>
            <a:solidFill>
              <a:schemeClr val="tx1"/>
            </a:solidFill>
          </a:ln>
          <a:effectLst>
            <a:outerShdw blurRad="50800" dist="38100" dir="2700000" algn="tl" rotWithShape="0">
              <a:prstClr val="black">
                <a:alpha val="40000"/>
              </a:prstClr>
            </a:outerShdw>
          </a:effectLst>
        </p:spPr>
      </p:pic>
      <p:pic>
        <p:nvPicPr>
          <p:cNvPr id="3" name="图片 2"/>
          <p:cNvPicPr>
            <a:picLocks noChangeAspect="1"/>
          </p:cNvPicPr>
          <p:nvPr/>
        </p:nvPicPr>
        <p:blipFill>
          <a:blip r:embed="rId3"/>
          <a:stretch>
            <a:fillRect/>
          </a:stretch>
        </p:blipFill>
        <p:spPr>
          <a:xfrm>
            <a:off x="6491605" y="1209040"/>
            <a:ext cx="4954270" cy="5502275"/>
          </a:xfrm>
          <a:prstGeom prst="rect">
            <a:avLst/>
          </a:prstGeom>
          <a:ln>
            <a:solidFill>
              <a:schemeClr val="tx1"/>
            </a:solidFill>
          </a:ln>
          <a:effectLst>
            <a:outerShdw blurRad="50800" dist="38100" dir="2700000" algn="tl" rotWithShape="0">
              <a:prstClr val="black">
                <a:alpha val="40000"/>
              </a:prstClr>
            </a:outerShdw>
          </a:effectLst>
        </p:spPr>
      </p:pic>
      <p:sp>
        <p:nvSpPr>
          <p:cNvPr id="4" name="圆角矩形 5"/>
          <p:cNvSpPr/>
          <p:nvPr/>
        </p:nvSpPr>
        <p:spPr>
          <a:xfrm>
            <a:off x="2423097" y="1596390"/>
            <a:ext cx="9617710" cy="1610723"/>
          </a:xfrm>
          <a:prstGeom prst="roundRect">
            <a:avLst>
              <a:gd name="adj" fmla="val 7583"/>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按专业招生培养的学生，按</a:t>
            </a:r>
            <a:r>
              <a:rPr lang="zh-CN" altLang="en-US" dirty="0">
                <a:solidFill>
                  <a:srgbClr val="2A5CE3"/>
                </a:solidFill>
                <a:latin typeface="微软雅黑" panose="020B0503020204020204" charset="-122"/>
                <a:ea typeface="微软雅黑" panose="020B0503020204020204" charset="-122"/>
                <a:cs typeface="微软雅黑" panose="020B0503020204020204" charset="-122"/>
                <a:sym typeface="+mn-ea"/>
              </a:rPr>
              <a:t> </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高等职业教育本科专业目录（统计用）》《普通高等学校本科专业目录（统计用）》专业代码、专业名称填报；自主专业名称的专业，按其培养方案、培养方向、课程安排归类到专业目录中的专业代码，自主专业名称栏按实际专业名称填报。</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a:p>
            <a:pPr indent="0" algn="just" fontAlgn="auto">
              <a:spcBef>
                <a:spcPts val="600"/>
              </a:spcBef>
            </a:pP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按专业</a:t>
            </a:r>
            <a:r>
              <a:rPr lang="zh-CN" altLang="en-US" u="sng" dirty="0">
                <a:solidFill>
                  <a:srgbClr val="44546A"/>
                </a:solidFill>
                <a:latin typeface="微软雅黑" panose="020B0503020204020204" charset="-122"/>
                <a:ea typeface="微软雅黑" panose="020B0503020204020204" charset="-122"/>
                <a:cs typeface="微软雅黑" panose="020B0503020204020204" charset="-122"/>
                <a:sym typeface="+mn-ea"/>
              </a:rPr>
              <a:t>类</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招生培养的学生，在未分具体专业年级时，按专业类专业代码、专业类名称填报，即专业代码第5、6位填‘TP’。如按农业类（610100）招生时，专业代码按6101TP填报。</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5" name="圆角矩形 8"/>
          <p:cNvSpPr/>
          <p:nvPr/>
        </p:nvSpPr>
        <p:spPr>
          <a:xfrm>
            <a:off x="2423069" y="3335293"/>
            <a:ext cx="9617710" cy="1061720"/>
          </a:xfrm>
          <a:prstGeom prst="roundRect">
            <a:avLst>
              <a:gd name="adj" fmla="val 8319"/>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秋季（9月）入学的学生，若修业年限为x.5年时，按x+1年的“年制”填报，第“x+1年级”的“在校生数”计入“预计毕业生数”春季（2、3月）入学的学生，若修业年限为x.5年时，按x年的年制填报，第“x年级”的“在校生数”计入“预计毕业生数”。</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10" name="线形标注 2(带边框和强调线) 2"/>
          <p:cNvSpPr/>
          <p:nvPr/>
        </p:nvSpPr>
        <p:spPr>
          <a:xfrm>
            <a:off x="5884589" y="5756547"/>
            <a:ext cx="6156191" cy="954768"/>
          </a:xfrm>
          <a:prstGeom prst="accentBorderCallout2">
            <a:avLst>
              <a:gd name="adj1" fmla="val 26206"/>
              <a:gd name="adj2" fmla="val -2243"/>
              <a:gd name="adj3" fmla="val -7724"/>
              <a:gd name="adj4" fmla="val -12078"/>
              <a:gd name="adj5" fmla="val -59438"/>
              <a:gd name="adj6" fmla="val -6149"/>
            </a:avLst>
          </a:prstGeom>
          <a:solidFill>
            <a:schemeClr val="accent4">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往期错误：</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预计毕业生1</a:t>
            </a:r>
            <a:r>
              <a:rPr lang="en-US" altLang="zh-CN" dirty="0">
                <a:solidFill>
                  <a:srgbClr val="44546A"/>
                </a:solidFill>
                <a:latin typeface="微软雅黑" panose="020B0503020204020204" charset="-122"/>
                <a:ea typeface="微软雅黑" panose="020B0503020204020204" charset="-122"/>
                <a:cs typeface="微软雅黑" panose="020B0503020204020204" charset="-122"/>
              </a:rPr>
              <a:t>54</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人远低于毕业班学生</a:t>
            </a:r>
            <a:r>
              <a:rPr lang="en-US" altLang="zh-CN" dirty="0">
                <a:solidFill>
                  <a:srgbClr val="44546A"/>
                </a:solidFill>
                <a:latin typeface="微软雅黑" panose="020B0503020204020204" charset="-122"/>
                <a:ea typeface="微软雅黑" panose="020B0503020204020204" charset="-122"/>
                <a:cs typeface="微软雅黑" panose="020B0503020204020204" charset="-122"/>
              </a:rPr>
              <a:t>224</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人。</a:t>
            </a:r>
            <a:endParaRPr lang="en-US" altLang="zh-CN" dirty="0">
              <a:solidFill>
                <a:srgbClr val="44546A"/>
              </a:solidFill>
              <a:latin typeface="微软雅黑" panose="020B0503020204020204" charset="-122"/>
              <a:ea typeface="微软雅黑" panose="020B0503020204020204" charset="-122"/>
              <a:cs typeface="微软雅黑" panose="020B0503020204020204" charset="-122"/>
            </a:endParaRPr>
          </a:p>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学校反馈：</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填报错误，计算预计毕业生时，未将二年制专业学生计入。</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p:txBody>
      </p:sp>
      <p:sp>
        <p:nvSpPr>
          <p:cNvPr id="11" name="线形标注 2(带边框和强调线) 3"/>
          <p:cNvSpPr/>
          <p:nvPr/>
        </p:nvSpPr>
        <p:spPr>
          <a:xfrm>
            <a:off x="5884571" y="4521711"/>
            <a:ext cx="6156257" cy="1105534"/>
          </a:xfrm>
          <a:prstGeom prst="accentBorderCallout2">
            <a:avLst>
              <a:gd name="adj1" fmla="val 18700"/>
              <a:gd name="adj2" fmla="val -2424"/>
              <a:gd name="adj3" fmla="val 21572"/>
              <a:gd name="adj4" fmla="val -25669"/>
              <a:gd name="adj5" fmla="val 53812"/>
              <a:gd name="adj6" fmla="val -70750"/>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现代学徒制</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是指根据《国家职业教育改革实施方案》等规定，经省级教育行政部门按规定认定的参与现代学徒制培养的在校生。</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bldLvl="0" animBg="1"/>
      <p:bldP spid="5" grpId="1" animBg="1"/>
      <p:bldP spid="10" grpId="0" animBg="1"/>
      <p:bldP spid="11" grpId="0" bldLvl="0" animBg="1"/>
      <p:bldP spid="11"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12"/>
          <p:cNvSpPr>
            <a:spLocks noChangeArrowheads="1"/>
          </p:cNvSpPr>
          <p:nvPr/>
        </p:nvSpPr>
        <p:spPr bwMode="auto">
          <a:xfrm>
            <a:off x="5798482" y="43934"/>
            <a:ext cx="59503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406400" algn="just" defTabSz="914400" rtl="0" eaLnBrk="0" fontAlgn="base" latinLnBrk="0" hangingPunct="0">
              <a:lnSpc>
                <a:spcPct val="100000"/>
              </a:lnSpc>
              <a:spcBef>
                <a:spcPct val="0"/>
              </a:spcBef>
              <a:spcAft>
                <a:spcPct val="0"/>
              </a:spcAft>
              <a:buClrTx/>
              <a:buSzTx/>
              <a:buFontTx/>
              <a:buNone/>
            </a:pPr>
            <a:endParaRPr kumimoji="0" lang="zh-CN" altLang="zh-CN" sz="1800" b="0" i="0" u="none" strike="noStrike" cap="none" normalizeH="0" baseline="0" dirty="0">
              <a:ln>
                <a:noFill/>
              </a:ln>
              <a:solidFill>
                <a:schemeClr val="tx1"/>
              </a:solidFill>
              <a:effectLst/>
              <a:latin typeface="Arial" panose="020B0604020202020204" pitchFamily="34" charset="0"/>
            </a:endParaRPr>
          </a:p>
        </p:txBody>
      </p:sp>
      <p:pic>
        <p:nvPicPr>
          <p:cNvPr id="5" name="图片 4"/>
          <p:cNvPicPr>
            <a:picLocks noChangeAspect="1"/>
          </p:cNvPicPr>
          <p:nvPr/>
        </p:nvPicPr>
        <p:blipFill>
          <a:blip r:embed="rId1"/>
          <a:stretch>
            <a:fillRect/>
          </a:stretch>
        </p:blipFill>
        <p:spPr>
          <a:xfrm>
            <a:off x="147955" y="1320624"/>
            <a:ext cx="5761905" cy="4580952"/>
          </a:xfrm>
          <a:prstGeom prst="rect">
            <a:avLst/>
          </a:prstGeom>
          <a:ln>
            <a:solidFill>
              <a:schemeClr val="tx1"/>
            </a:solidFill>
          </a:ln>
          <a:effectLst>
            <a:outerShdw blurRad="50800" dist="38100" dir="2700000" algn="tl" rotWithShape="0">
              <a:prstClr val="black">
                <a:alpha val="40000"/>
              </a:prstClr>
            </a:outerShdw>
          </a:effectLst>
        </p:spPr>
      </p:pic>
      <p:pic>
        <p:nvPicPr>
          <p:cNvPr id="14" name="图片 13"/>
          <p:cNvPicPr>
            <a:picLocks noChangeAspect="1"/>
          </p:cNvPicPr>
          <p:nvPr/>
        </p:nvPicPr>
        <p:blipFill>
          <a:blip r:embed="rId2"/>
          <a:stretch>
            <a:fillRect/>
          </a:stretch>
        </p:blipFill>
        <p:spPr>
          <a:xfrm>
            <a:off x="6945533" y="1312140"/>
            <a:ext cx="5079287" cy="5295670"/>
          </a:xfrm>
          <a:prstGeom prst="rect">
            <a:avLst/>
          </a:prstGeom>
          <a:ln>
            <a:solidFill>
              <a:schemeClr val="tx1"/>
            </a:solidFill>
          </a:ln>
          <a:effectLst>
            <a:outerShdw blurRad="50800" dist="38100" dir="2700000" algn="tl" rotWithShape="0">
              <a:prstClr val="black">
                <a:alpha val="40000"/>
              </a:prstClr>
            </a:outerShdw>
          </a:effectLst>
        </p:spPr>
      </p:pic>
      <p:pic>
        <p:nvPicPr>
          <p:cNvPr id="6" name="图片 5"/>
          <p:cNvPicPr>
            <a:picLocks noChangeAspect="1"/>
          </p:cNvPicPr>
          <p:nvPr/>
        </p:nvPicPr>
        <p:blipFill rotWithShape="1">
          <a:blip r:embed="rId3"/>
          <a:srcRect b="23578"/>
          <a:stretch>
            <a:fillRect/>
          </a:stretch>
        </p:blipFill>
        <p:spPr>
          <a:xfrm>
            <a:off x="673512" y="1539942"/>
            <a:ext cx="5676190" cy="4840066"/>
          </a:xfrm>
          <a:prstGeom prst="rect">
            <a:avLst/>
          </a:prstGeom>
          <a:ln>
            <a:solidFill>
              <a:schemeClr val="tx1"/>
            </a:solidFill>
          </a:ln>
          <a:effectLst>
            <a:outerShdw blurRad="50800" dist="38100" dir="2700000" algn="tl" rotWithShape="0">
              <a:prstClr val="black">
                <a:alpha val="40000"/>
              </a:prstClr>
            </a:outerShdw>
          </a:effectLst>
        </p:spPr>
      </p:pic>
      <p:sp>
        <p:nvSpPr>
          <p:cNvPr id="2" name="标题 1"/>
          <p:cNvSpPr>
            <a:spLocks noGrp="1"/>
          </p:cNvSpPr>
          <p:nvPr>
            <p:ph type="title"/>
            <p:custDataLst>
              <p:tags r:id="rId4"/>
            </p:custDataLst>
          </p:nvPr>
        </p:nvSpPr>
        <p:spPr/>
        <p:txBody>
          <a:bodyPr/>
          <a:lstStyle/>
          <a:p>
            <a:r>
              <a:rPr lang="zh-CN" altLang="en-US" sz="2800" b="1" dirty="0">
                <a:latin typeface="微软雅黑" panose="020B0503020204020204" charset="-122"/>
                <a:ea typeface="微软雅黑" panose="020B0503020204020204" charset="-122"/>
                <a:sym typeface="+mn-ea"/>
              </a:rPr>
              <a:t>教基</a:t>
            </a:r>
            <a:r>
              <a:rPr lang="en-US" altLang="zh-CN" sz="2800" b="1" dirty="0">
                <a:latin typeface="微软雅黑" panose="020B0503020204020204" charset="-122"/>
                <a:ea typeface="微软雅黑" panose="020B0503020204020204" charset="-122"/>
                <a:sym typeface="+mn-ea"/>
              </a:rPr>
              <a:t>3324/3325</a:t>
            </a:r>
            <a:r>
              <a:rPr lang="zh-CN" altLang="en-US" sz="2800" dirty="0">
                <a:latin typeface="微软雅黑" panose="020B0503020204020204" charset="-122"/>
                <a:ea typeface="微软雅黑" panose="020B0503020204020204" charset="-122"/>
                <a:sym typeface="+mn-ea"/>
              </a:rPr>
              <a:t>高等职业教育本专科分专业学生数</a:t>
            </a:r>
            <a:endParaRPr lang="zh-CN" altLang="en-US" sz="2800"/>
          </a:p>
        </p:txBody>
      </p:sp>
      <p:sp>
        <p:nvSpPr>
          <p:cNvPr id="12" name="线形标注 2(带边框和强调线) 2"/>
          <p:cNvSpPr/>
          <p:nvPr/>
        </p:nvSpPr>
        <p:spPr>
          <a:xfrm>
            <a:off x="5783580" y="4029710"/>
            <a:ext cx="5533390" cy="1628775"/>
          </a:xfrm>
          <a:prstGeom prst="accentBorderCallout2">
            <a:avLst>
              <a:gd name="adj1" fmla="val 12759"/>
              <a:gd name="adj2" fmla="val -3064"/>
              <a:gd name="adj3" fmla="val 1384"/>
              <a:gd name="adj4" fmla="val -6885"/>
              <a:gd name="adj5" fmla="val -5539"/>
              <a:gd name="adj6" fmla="val -12428"/>
            </a:avLst>
          </a:prstGeom>
          <a:solidFill>
            <a:schemeClr val="accent6">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zh-CN" altLang="zh-CN" dirty="0">
                <a:solidFill>
                  <a:srgbClr val="44546A"/>
                </a:solidFill>
                <a:latin typeface="微软雅黑" panose="020B0503020204020204" charset="-122"/>
                <a:ea typeface="微软雅黑" panose="020B0503020204020204" charset="-122"/>
              </a:rPr>
              <a:t>根据</a:t>
            </a:r>
            <a:r>
              <a:rPr lang="zh-CN" altLang="zh-CN" u="sng" dirty="0">
                <a:solidFill>
                  <a:srgbClr val="0000FF"/>
                </a:solidFill>
                <a:latin typeface="微软雅黑" panose="020B0503020204020204" charset="-122"/>
                <a:ea typeface="微软雅黑" panose="020B0503020204020204" charset="-122"/>
                <a:cs typeface="Times New Roman" panose="02020603050405020304" pitchFamily="18" charset="0"/>
                <a:hlinkClick r:id="rId5"/>
              </a:rPr>
              <a:t>《人力资源社会保障部办公厅教育部办公厅关于做好教育部门负责管理的职业技能等级证书移交工作的通知》（人社厅函〔2025〕154号）</a:t>
            </a:r>
            <a:r>
              <a:rPr lang="zh-CN" altLang="en-US" u="sng" dirty="0">
                <a:solidFill>
                  <a:srgbClr val="0000FF"/>
                </a:solidFill>
                <a:latin typeface="微软雅黑" panose="020B0503020204020204" charset="-122"/>
                <a:ea typeface="微软雅黑" panose="020B0503020204020204" charset="-122"/>
                <a:cs typeface="Times New Roman" panose="02020603050405020304" pitchFamily="18" charset="0"/>
              </a:rPr>
              <a:t>，</a:t>
            </a:r>
            <a:r>
              <a:rPr lang="zh-CN" altLang="en-US" dirty="0">
                <a:solidFill>
                  <a:srgbClr val="44546A"/>
                </a:solidFill>
                <a:latin typeface="微软雅黑" panose="020B0503020204020204" charset="-122"/>
                <a:ea typeface="微软雅黑" panose="020B0503020204020204" charset="-122"/>
              </a:rPr>
              <a:t>停止采集</a:t>
            </a:r>
            <a:r>
              <a:rPr lang="zh-CN" altLang="zh-CN" dirty="0">
                <a:solidFill>
                  <a:srgbClr val="44546A"/>
                </a:solidFill>
                <a:latin typeface="微软雅黑" panose="020B0503020204020204" charset="-122"/>
                <a:ea typeface="微软雅黑" panose="020B0503020204020204" charset="-122"/>
              </a:rPr>
              <a:t>“#职业类证书”“#职业技能等级证书” 数据，并删除相应指标解释和填报说明。</a:t>
            </a:r>
            <a:endParaRPr lang="zh-CN" altLang="zh-CN" dirty="0">
              <a:solidFill>
                <a:srgbClr val="44546A"/>
              </a:solidFill>
              <a:latin typeface="微软雅黑" panose="020B0503020204020204" charset="-122"/>
              <a:ea typeface="微软雅黑" panose="020B0503020204020204" charset="-122"/>
            </a:endParaRPr>
          </a:p>
        </p:txBody>
      </p:sp>
    </p:spTree>
    <p:custDataLst>
      <p:tags r:id="rId6"/>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547370" y="1233170"/>
            <a:ext cx="4679950" cy="5236210"/>
          </a:xfrm>
          <a:prstGeom prst="rect">
            <a:avLst/>
          </a:prstGeom>
          <a:ln>
            <a:solidFill>
              <a:schemeClr val="tx1"/>
            </a:solidFill>
          </a:ln>
          <a:effectLst>
            <a:outerShdw blurRad="50800" dist="38100" dir="2700000" algn="tl" rotWithShape="0">
              <a:prstClr val="black">
                <a:alpha val="40000"/>
              </a:prstClr>
            </a:outerShdw>
          </a:effectLst>
        </p:spPr>
      </p:pic>
      <p:sp>
        <p:nvSpPr>
          <p:cNvPr id="7" name="标题 6"/>
          <p:cNvSpPr>
            <a:spLocks noGrp="1"/>
          </p:cNvSpPr>
          <p:nvPr>
            <p:ph type="title"/>
            <p:custDataLst>
              <p:tags r:id="rId2"/>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3325/3</a:t>
            </a:r>
            <a:r>
              <a:rPr lang="en-US" altLang="zh-CN" sz="2800" b="1" dirty="0">
                <a:solidFill>
                  <a:srgbClr val="2C63B6"/>
                </a:solidFill>
                <a:uFillTx/>
                <a:latin typeface="微软雅黑" panose="020B0503020204020204" charset="-122"/>
                <a:ea typeface="微软雅黑" panose="020B0503020204020204" charset="-122"/>
              </a:rPr>
              <a:t>3</a:t>
            </a:r>
            <a:r>
              <a:rPr lang="en-US" altLang="zh-CN" sz="2800" b="1" dirty="0">
                <a:latin typeface="微软雅黑" panose="020B0503020204020204" charset="-122"/>
                <a:ea typeface="微软雅黑" panose="020B0503020204020204" charset="-122"/>
              </a:rPr>
              <a:t>26  </a:t>
            </a:r>
            <a:r>
              <a:rPr lang="zh-CN" altLang="en-US" sz="2800" dirty="0">
                <a:latin typeface="微软雅黑" panose="020B0503020204020204" charset="-122"/>
                <a:ea typeface="微软雅黑" panose="020B0503020204020204" charset="-122"/>
              </a:rPr>
              <a:t>本科分专业学生数</a:t>
            </a:r>
            <a:endParaRPr lang="zh-CN" altLang="en-US" sz="2800" dirty="0">
              <a:latin typeface="微软雅黑" panose="020B0503020204020204" charset="-122"/>
              <a:ea typeface="微软雅黑" panose="020B0503020204020204" charset="-122"/>
            </a:endParaRPr>
          </a:p>
        </p:txBody>
      </p:sp>
      <p:pic>
        <p:nvPicPr>
          <p:cNvPr id="2" name="图片 1"/>
          <p:cNvPicPr>
            <a:picLocks noChangeAspect="1"/>
          </p:cNvPicPr>
          <p:nvPr/>
        </p:nvPicPr>
        <p:blipFill>
          <a:blip r:embed="rId3"/>
          <a:stretch>
            <a:fillRect/>
          </a:stretch>
        </p:blipFill>
        <p:spPr>
          <a:xfrm>
            <a:off x="777875" y="1480185"/>
            <a:ext cx="4881880" cy="5274945"/>
          </a:xfrm>
          <a:prstGeom prst="rect">
            <a:avLst/>
          </a:prstGeom>
          <a:ln>
            <a:solidFill>
              <a:schemeClr val="tx1"/>
            </a:solidFill>
          </a:ln>
          <a:effectLst>
            <a:outerShdw blurRad="50800" dist="38100" dir="2700000" algn="tl" rotWithShape="0">
              <a:prstClr val="black">
                <a:alpha val="40000"/>
              </a:prstClr>
            </a:outerShdw>
          </a:effectLst>
        </p:spPr>
      </p:pic>
      <p:sp>
        <p:nvSpPr>
          <p:cNvPr id="6" name="圆角矩形 5"/>
          <p:cNvSpPr/>
          <p:nvPr/>
        </p:nvSpPr>
        <p:spPr>
          <a:xfrm>
            <a:off x="5719446" y="4747895"/>
            <a:ext cx="6106160" cy="858520"/>
          </a:xfrm>
          <a:prstGeom prst="roundRect">
            <a:avLst>
              <a:gd name="adj" fmla="val 21611"/>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rgbClr val="44546A"/>
                </a:solidFill>
                <a:latin typeface="微软雅黑" panose="020B0503020204020204" charset="-122"/>
                <a:ea typeface="微软雅黑" panose="020B0503020204020204" charset="-122"/>
                <a:sym typeface="+mn-ea"/>
              </a:rPr>
              <a:t>按《高等职业教育本科专业目录（统计用）》 《普通高等学校本科专业目录（统计用）》填报。</a:t>
            </a:r>
            <a:endParaRPr lang="zh-CN" altLang="en-US" dirty="0">
              <a:solidFill>
                <a:srgbClr val="44546A"/>
              </a:solidFill>
              <a:latin typeface="微软雅黑" panose="020B0503020204020204" charset="-122"/>
              <a:ea typeface="微软雅黑" panose="020B0503020204020204" charset="-122"/>
              <a:sym typeface="+mn-ea"/>
            </a:endParaRPr>
          </a:p>
        </p:txBody>
      </p:sp>
      <p:sp>
        <p:nvSpPr>
          <p:cNvPr id="8" name="圆角矩形 4"/>
          <p:cNvSpPr/>
          <p:nvPr/>
        </p:nvSpPr>
        <p:spPr>
          <a:xfrm>
            <a:off x="5719445" y="3284220"/>
            <a:ext cx="6106160" cy="1258570"/>
          </a:xfrm>
          <a:prstGeom prst="roundRect">
            <a:avLst/>
          </a:prstGeom>
          <a:solidFill>
            <a:srgbClr val="FFF2CA">
              <a:alpha val="100000"/>
            </a:srgb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师范生：</a:t>
            </a:r>
            <a:r>
              <a:rPr lang="zh-CN" altLang="en-US" u="sng" dirty="0">
                <a:solidFill>
                  <a:srgbClr val="44546A"/>
                </a:solidFill>
                <a:latin typeface="微软雅黑" panose="020B0503020204020204" charset="-122"/>
                <a:ea typeface="微软雅黑" panose="020B0503020204020204" charset="-122"/>
                <a:cs typeface="微软雅黑" panose="020B0503020204020204" charset="-122"/>
                <a:sym typeface="+mn-ea"/>
              </a:rPr>
              <a:t>按照师范类专业培养方案</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，在毕业前修完</a:t>
            </a:r>
            <a:r>
              <a:rPr lang="zh-CN" altLang="en-US" u="sng" dirty="0">
                <a:solidFill>
                  <a:srgbClr val="44546A"/>
                </a:solidFill>
                <a:latin typeface="微软雅黑" panose="020B0503020204020204" charset="-122"/>
                <a:ea typeface="微软雅黑" panose="020B0503020204020204" charset="-122"/>
                <a:cs typeface="微软雅黑" panose="020B0503020204020204" charset="-122"/>
                <a:sym typeface="+mn-ea"/>
              </a:rPr>
              <a:t>教师教育课程标准规定有关课程</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，且完成累计不少于</a:t>
            </a:r>
            <a:r>
              <a:rPr lang="zh-CN" altLang="en-US" u="sng" dirty="0">
                <a:solidFill>
                  <a:srgbClr val="44546A"/>
                </a:solidFill>
                <a:latin typeface="微软雅黑" panose="020B0503020204020204" charset="-122"/>
                <a:ea typeface="微软雅黑" panose="020B0503020204020204" charset="-122"/>
                <a:cs typeface="微软雅黑" panose="020B0503020204020204" charset="-122"/>
                <a:sym typeface="+mn-ea"/>
              </a:rPr>
              <a:t>18周教育实践</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的学生，包括在师范专业以及</a:t>
            </a:r>
            <a:r>
              <a:rPr lang="zh-CN" altLang="en-US" b="1" dirty="0">
                <a:solidFill>
                  <a:srgbClr val="FF0000"/>
                </a:solidFill>
                <a:latin typeface="微软雅黑" panose="020B0503020204020204" charset="-122"/>
                <a:ea typeface="微软雅黑" panose="020B0503020204020204" charset="-122"/>
                <a:cs typeface="微软雅黑" panose="020B0503020204020204" charset="-122"/>
                <a:sym typeface="+mn-ea"/>
              </a:rPr>
              <a:t>在兼招专业中按照上述标准进行培养的学生。</a:t>
            </a:r>
            <a:endParaRPr lang="zh-CN" altLang="en-US" b="1" dirty="0">
              <a:solidFill>
                <a:srgbClr val="FF0000"/>
              </a:solidFill>
              <a:latin typeface="微软雅黑" panose="020B0503020204020204" charset="-122"/>
              <a:ea typeface="微软雅黑" panose="020B0503020204020204" charset="-122"/>
              <a:cs typeface="微软雅黑" panose="020B0503020204020204" charset="-122"/>
              <a:sym typeface="+mn-ea"/>
            </a:endParaRPr>
          </a:p>
        </p:txBody>
      </p:sp>
      <p:sp>
        <p:nvSpPr>
          <p:cNvPr id="11" name="圆角矩形 3"/>
          <p:cNvSpPr/>
          <p:nvPr/>
        </p:nvSpPr>
        <p:spPr>
          <a:xfrm>
            <a:off x="5718810" y="2240915"/>
            <a:ext cx="6106795" cy="838200"/>
          </a:xfrm>
          <a:prstGeom prst="roundRect">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授予学位数：</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上学年度实际授予学位的人数（含</a:t>
            </a:r>
            <a:r>
              <a:rPr lang="zh-CN" altLang="en-US" u="sng" dirty="0">
                <a:solidFill>
                  <a:srgbClr val="44546A"/>
                </a:solidFill>
                <a:latin typeface="微软雅黑" panose="020B0503020204020204" charset="-122"/>
                <a:ea typeface="微软雅黑" panose="020B0503020204020204" charset="-122"/>
                <a:cs typeface="微软雅黑" panose="020B0503020204020204" charset="-122"/>
                <a:sym typeface="+mn-ea"/>
              </a:rPr>
              <a:t>补授学位、学分制提前毕业可授学位</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的学生）,由学位授予单位填报。</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6" grpId="1" animBg="1"/>
      <p:bldP spid="8" grpId="0" bldLvl="0" animBg="1"/>
      <p:bldP spid="8" grpId="1" animBg="1"/>
      <p:bldP spid="11" grpId="0" bldLvl="0" animBg="1"/>
      <p:bldP spid="11"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srcRect b="19386"/>
          <a:stretch>
            <a:fillRect/>
          </a:stretch>
        </p:blipFill>
        <p:spPr>
          <a:xfrm>
            <a:off x="534670" y="1226484"/>
            <a:ext cx="5411988" cy="4951229"/>
          </a:xfrm>
          <a:prstGeom prst="rect">
            <a:avLst/>
          </a:prstGeom>
          <a:ln>
            <a:solidFill>
              <a:schemeClr val="tx1"/>
            </a:solidFill>
          </a:ln>
          <a:effectLst>
            <a:outerShdw blurRad="50800" dist="38100" dir="2700000" algn="tl" rotWithShape="0">
              <a:prstClr val="black">
                <a:alpha val="40000"/>
              </a:prstClr>
            </a:outerShdw>
          </a:effectLst>
        </p:spPr>
      </p:pic>
      <p:pic>
        <p:nvPicPr>
          <p:cNvPr id="5" name="图片 4"/>
          <p:cNvPicPr>
            <a:picLocks noChangeAspect="1"/>
          </p:cNvPicPr>
          <p:nvPr/>
        </p:nvPicPr>
        <p:blipFill rotWithShape="1">
          <a:blip r:embed="rId2"/>
          <a:srcRect b="21954"/>
          <a:stretch>
            <a:fillRect/>
          </a:stretch>
        </p:blipFill>
        <p:spPr>
          <a:xfrm>
            <a:off x="1550517" y="1516795"/>
            <a:ext cx="5715140" cy="5072333"/>
          </a:xfrm>
          <a:prstGeom prst="rect">
            <a:avLst/>
          </a:prstGeom>
          <a:ln>
            <a:solidFill>
              <a:schemeClr val="tx1"/>
            </a:solidFill>
          </a:ln>
          <a:effectLst>
            <a:outerShdw blurRad="50800" dist="38100" dir="2700000" algn="tl" rotWithShape="0">
              <a:prstClr val="black">
                <a:alpha val="40000"/>
              </a:prstClr>
            </a:outerShdw>
          </a:effectLst>
        </p:spPr>
      </p:pic>
      <p:sp>
        <p:nvSpPr>
          <p:cNvPr id="11" name="线形标注 2(带边框和强调线) 2"/>
          <p:cNvSpPr/>
          <p:nvPr/>
        </p:nvSpPr>
        <p:spPr>
          <a:xfrm>
            <a:off x="6275070" y="2985886"/>
            <a:ext cx="4817510" cy="2135389"/>
          </a:xfrm>
          <a:prstGeom prst="accentBorderCallout2">
            <a:avLst>
              <a:gd name="adj1" fmla="val 53104"/>
              <a:gd name="adj2" fmla="val -1470"/>
              <a:gd name="adj3" fmla="val 112901"/>
              <a:gd name="adj4" fmla="val -58503"/>
              <a:gd name="adj5" fmla="val 115641"/>
              <a:gd name="adj6" fmla="val -76344"/>
            </a:avLst>
          </a:prstGeom>
          <a:solidFill>
            <a:schemeClr val="accent6">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zh-CN" altLang="zh-CN" dirty="0">
                <a:solidFill>
                  <a:srgbClr val="44546A"/>
                </a:solidFill>
                <a:latin typeface="微软雅黑" panose="020B0503020204020204" charset="-122"/>
                <a:ea typeface="微软雅黑" panose="020B0503020204020204" charset="-122"/>
              </a:rPr>
              <a:t>根据</a:t>
            </a:r>
            <a:r>
              <a:rPr lang="zh-CN" altLang="zh-CN" u="sng" dirty="0">
                <a:solidFill>
                  <a:srgbClr val="0000FF"/>
                </a:solidFill>
                <a:latin typeface="微软雅黑" panose="020B0503020204020204" charset="-122"/>
                <a:ea typeface="微软雅黑" panose="020B0503020204020204" charset="-122"/>
                <a:cs typeface="Times New Roman" panose="02020603050405020304" pitchFamily="18" charset="0"/>
                <a:hlinkClick r:id="rId3"/>
              </a:rPr>
              <a:t>《教育部关于推进新时代普通高等学校学历继续教育改革的实施意见》（教职成〔2022〕2号）</a:t>
            </a:r>
            <a:r>
              <a:rPr lang="zh-CN" altLang="zh-CN" dirty="0">
                <a:solidFill>
                  <a:srgbClr val="44546A"/>
                </a:solidFill>
                <a:latin typeface="微软雅黑" panose="020B0503020204020204" charset="-122"/>
                <a:ea typeface="微软雅黑" panose="020B0503020204020204" charset="-122"/>
              </a:rPr>
              <a:t>，自2025年秋季起，高等学历继续教育不再使用“函授”“业余”的名称，统一为“</a:t>
            </a:r>
            <a:r>
              <a:rPr lang="zh-CN" altLang="zh-CN" b="1" dirty="0">
                <a:solidFill>
                  <a:srgbClr val="FF0000"/>
                </a:solidFill>
                <a:latin typeface="微软雅黑" panose="020B0503020204020204" charset="-122"/>
                <a:ea typeface="微软雅黑" panose="020B0503020204020204" charset="-122"/>
              </a:rPr>
              <a:t>非脱产</a:t>
            </a:r>
            <a:r>
              <a:rPr lang="zh-CN" altLang="zh-CN" dirty="0">
                <a:solidFill>
                  <a:srgbClr val="44546A"/>
                </a:solidFill>
                <a:latin typeface="微软雅黑" panose="020B0503020204020204" charset="-122"/>
                <a:ea typeface="微软雅黑" panose="020B0503020204020204" charset="-122"/>
              </a:rPr>
              <a:t>”。</a:t>
            </a:r>
            <a:endParaRPr lang="en-US" altLang="zh-CN" dirty="0">
              <a:solidFill>
                <a:srgbClr val="44546A"/>
              </a:solidFill>
              <a:latin typeface="微软雅黑" panose="020B0503020204020204" charset="-122"/>
              <a:ea typeface="微软雅黑" panose="020B0503020204020204" charset="-122"/>
            </a:endParaRPr>
          </a:p>
          <a:p>
            <a:r>
              <a:rPr lang="zh-CN" altLang="en-US" dirty="0">
                <a:solidFill>
                  <a:srgbClr val="44546A"/>
                </a:solidFill>
                <a:latin typeface="微软雅黑" panose="020B0503020204020204" charset="-122"/>
                <a:ea typeface="微软雅黑" panose="020B0503020204020204" charset="-122"/>
              </a:rPr>
              <a:t>增加填报说明：</a:t>
            </a:r>
            <a:r>
              <a:rPr lang="zh-CN" altLang="en-US" b="1" dirty="0">
                <a:solidFill>
                  <a:srgbClr val="FF0000"/>
                </a:solidFill>
                <a:latin typeface="微软雅黑" panose="020B0503020204020204" charset="-122"/>
                <a:ea typeface="微软雅黑" panose="020B0503020204020204" charset="-122"/>
              </a:rPr>
              <a:t>函授、业余现有存量在校学生填写至非脱产学生。</a:t>
            </a:r>
            <a:endParaRPr lang="zh-CN" altLang="en-US" b="1" dirty="0">
              <a:solidFill>
                <a:srgbClr val="FF0000"/>
              </a:solidFill>
              <a:latin typeface="微软雅黑" panose="020B0503020204020204" charset="-122"/>
              <a:ea typeface="微软雅黑" panose="020B0503020204020204" charset="-122"/>
            </a:endParaRPr>
          </a:p>
        </p:txBody>
      </p:sp>
      <p:sp>
        <p:nvSpPr>
          <p:cNvPr id="2" name="标题 1"/>
          <p:cNvSpPr>
            <a:spLocks noGrp="1"/>
          </p:cNvSpPr>
          <p:nvPr>
            <p:ph type="title"/>
            <p:custDataLst>
              <p:tags r:id="rId4"/>
            </p:custDataLst>
          </p:nvPr>
        </p:nvSpPr>
        <p:spPr/>
        <p:txBody>
          <a:bodyPr/>
          <a:lstStyle/>
          <a:p>
            <a:r>
              <a:rPr sz="2800" b="1">
                <a:latin typeface="微软雅黑" panose="020B0503020204020204" charset="-122"/>
                <a:ea typeface="微软雅黑" panose="020B0503020204020204" charset="-122"/>
                <a:cs typeface="微软雅黑" panose="020B0503020204020204" charset="-122"/>
                <a:sym typeface="+mn-ea"/>
              </a:rPr>
              <a:t>教基</a:t>
            </a:r>
            <a:r>
              <a:rPr lang="en-US" altLang="zh-CN" sz="2800" b="1">
                <a:latin typeface="微软雅黑" panose="020B0503020204020204" charset="-122"/>
                <a:ea typeface="微软雅黑" panose="020B0503020204020204" charset="-122"/>
                <a:cs typeface="微软雅黑" panose="020B0503020204020204" charset="-122"/>
                <a:sym typeface="+mn-ea"/>
              </a:rPr>
              <a:t>3327/3328</a:t>
            </a:r>
            <a:r>
              <a:rPr lang="en-US" altLang="zh-CN" sz="2800">
                <a:sym typeface="+mn-ea"/>
              </a:rPr>
              <a:t> </a:t>
            </a:r>
            <a:r>
              <a:rPr lang="zh-CN" altLang="en-US" sz="2800">
                <a:sym typeface="+mn-ea"/>
              </a:rPr>
              <a:t>成人本专科分专业</a:t>
            </a:r>
            <a:r>
              <a:rPr lang="zh-CN" altLang="en-US" sz="2800">
                <a:sym typeface="+mn-ea"/>
              </a:rPr>
              <a:t>学生数</a:t>
            </a:r>
            <a:endParaRPr lang="zh-CN" altLang="en-US" sz="2800">
              <a:sym typeface="+mn-ea"/>
            </a:endParaRPr>
          </a:p>
        </p:txBody>
      </p:sp>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bldLvl="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3327/3328 </a:t>
            </a:r>
            <a:r>
              <a:rPr lang="zh-CN" altLang="en-US" sz="2800" dirty="0">
                <a:latin typeface="微软雅黑" panose="020B0503020204020204" charset="-122"/>
                <a:ea typeface="微软雅黑" panose="020B0503020204020204" charset="-122"/>
              </a:rPr>
              <a:t>高等学历继续教育本专科分专业学生数</a:t>
            </a:r>
            <a:endParaRPr lang="zh-CN" altLang="en-US" sz="2800" dirty="0">
              <a:latin typeface="微软雅黑" panose="020B0503020204020204" charset="-122"/>
              <a:ea typeface="微软雅黑" panose="020B0503020204020204" charset="-122"/>
            </a:endParaRPr>
          </a:p>
        </p:txBody>
      </p:sp>
      <p:pic>
        <p:nvPicPr>
          <p:cNvPr id="3" name="图片 2"/>
          <p:cNvPicPr>
            <a:picLocks noChangeAspect="1"/>
          </p:cNvPicPr>
          <p:nvPr/>
        </p:nvPicPr>
        <p:blipFill>
          <a:blip r:embed="rId2"/>
          <a:stretch>
            <a:fillRect/>
          </a:stretch>
        </p:blipFill>
        <p:spPr>
          <a:xfrm>
            <a:off x="489913" y="1406549"/>
            <a:ext cx="5457262" cy="5153613"/>
          </a:xfrm>
          <a:prstGeom prst="rect">
            <a:avLst/>
          </a:prstGeom>
          <a:ln>
            <a:solidFill>
              <a:schemeClr val="tx1"/>
            </a:solidFill>
          </a:ln>
          <a:effectLst>
            <a:outerShdw blurRad="50800" dist="38100" dir="2700000" algn="tl" rotWithShape="0">
              <a:prstClr val="black">
                <a:alpha val="40000"/>
              </a:prstClr>
            </a:outerShdw>
          </a:effectLst>
        </p:spPr>
      </p:pic>
      <p:pic>
        <p:nvPicPr>
          <p:cNvPr id="5" name="图片 4"/>
          <p:cNvPicPr>
            <a:picLocks noChangeAspect="1"/>
          </p:cNvPicPr>
          <p:nvPr/>
        </p:nvPicPr>
        <p:blipFill>
          <a:blip r:embed="rId3"/>
          <a:stretch>
            <a:fillRect/>
          </a:stretch>
        </p:blipFill>
        <p:spPr>
          <a:xfrm>
            <a:off x="6095248" y="1406549"/>
            <a:ext cx="5433075" cy="5153613"/>
          </a:xfrm>
          <a:prstGeom prst="rect">
            <a:avLst/>
          </a:prstGeom>
          <a:ln>
            <a:solidFill>
              <a:schemeClr val="tx1"/>
            </a:solidFill>
          </a:ln>
          <a:effectLst>
            <a:outerShdw blurRad="50800" dist="38100" dir="2700000" algn="tl" rotWithShape="0">
              <a:prstClr val="black">
                <a:alpha val="40000"/>
              </a:prstClr>
            </a:outerShdw>
          </a:effectLst>
        </p:spPr>
      </p:pic>
      <p:sp>
        <p:nvSpPr>
          <p:cNvPr id="9" name="线形标注 2(带边框和强调线) 8"/>
          <p:cNvSpPr/>
          <p:nvPr/>
        </p:nvSpPr>
        <p:spPr>
          <a:xfrm>
            <a:off x="5027930" y="3169285"/>
            <a:ext cx="6453505" cy="607060"/>
          </a:xfrm>
          <a:prstGeom prst="accentBorderCallout2">
            <a:avLst>
              <a:gd name="adj1" fmla="val 18750"/>
              <a:gd name="adj2" fmla="val -8333"/>
              <a:gd name="adj3" fmla="val 18760"/>
              <a:gd name="adj4" fmla="val -14463"/>
              <a:gd name="adj5" fmla="val 215795"/>
              <a:gd name="adj6" fmla="val -54231"/>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r>
              <a:rPr lang="zh-CN" altLang="en-US" b="1" dirty="0">
                <a:solidFill>
                  <a:srgbClr val="044AFA"/>
                </a:solidFill>
                <a:latin typeface="微软雅黑" panose="020B0503020204020204" charset="-122"/>
                <a:ea typeface="微软雅黑" panose="020B0503020204020204" charset="-122"/>
                <a:sym typeface="+mn-ea"/>
              </a:rPr>
              <a:t>脱产学生</a:t>
            </a:r>
            <a:r>
              <a:rPr lang="zh-CN" altLang="en-US" dirty="0">
                <a:solidFill>
                  <a:srgbClr val="44546A"/>
                </a:solidFill>
                <a:latin typeface="微软雅黑" panose="020B0503020204020204" charset="-122"/>
                <a:ea typeface="微软雅黑" panose="020B0503020204020204" charset="-122"/>
                <a:sym typeface="+mn-ea"/>
              </a:rPr>
              <a:t>是指以全日制形式培养的成人本专科学生。</a:t>
            </a:r>
            <a:endParaRPr lang="zh-CN" altLang="en-US" dirty="0">
              <a:solidFill>
                <a:srgbClr val="44546A"/>
              </a:solidFill>
              <a:latin typeface="微软雅黑" panose="020B0503020204020204" charset="-122"/>
              <a:ea typeface="微软雅黑" panose="020B0503020204020204" charset="-122"/>
              <a:sym typeface="+mn-ea"/>
            </a:endParaRPr>
          </a:p>
        </p:txBody>
      </p:sp>
      <p:sp>
        <p:nvSpPr>
          <p:cNvPr id="10" name="圆角矩形 9"/>
          <p:cNvSpPr/>
          <p:nvPr/>
        </p:nvSpPr>
        <p:spPr>
          <a:xfrm>
            <a:off x="5027930" y="3928134"/>
            <a:ext cx="6453505" cy="1555115"/>
          </a:xfrm>
          <a:prstGeom prst="roundRect">
            <a:avLst>
              <a:gd name="adj" fmla="val 10208"/>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dirty="0">
                <a:solidFill>
                  <a:srgbClr val="44546A"/>
                </a:solidFill>
                <a:latin typeface="微软雅黑" panose="020B0503020204020204" charset="-122"/>
                <a:ea typeface="微软雅黑" panose="020B0503020204020204" charset="-122"/>
                <a:sym typeface="+mn-ea"/>
              </a:rPr>
              <a:t>按专业招生培养的学生，按《普通高等学校本科专业目录（统计用）》《高等学历继续教育补充专业目录（统计用）》专业代码、专业名称填报；自主专业名称的专业，按其培养方案、培养方向、课程安排归类到专业目录中的专业代码，自主专业名称栏按实际专业名称填报。</a:t>
            </a:r>
            <a:endParaRPr lang="zh-CN" altLang="en-US" dirty="0">
              <a:solidFill>
                <a:srgbClr val="44546A"/>
              </a:solidFill>
              <a:latin typeface="微软雅黑" panose="020B0503020204020204" charset="-122"/>
              <a:ea typeface="微软雅黑" panose="020B0503020204020204" charset="-122"/>
              <a:sym typeface="+mn-ea"/>
            </a:endParaRPr>
          </a:p>
        </p:txBody>
      </p:sp>
      <p:sp>
        <p:nvSpPr>
          <p:cNvPr id="2" name="线形标注 2(带边框和强调线) 2"/>
          <p:cNvSpPr/>
          <p:nvPr/>
        </p:nvSpPr>
        <p:spPr>
          <a:xfrm>
            <a:off x="5027930" y="5635038"/>
            <a:ext cx="6453505" cy="1123606"/>
          </a:xfrm>
          <a:prstGeom prst="accentBorderCallout2">
            <a:avLst>
              <a:gd name="adj1" fmla="val 26206"/>
              <a:gd name="adj2" fmla="val -2243"/>
              <a:gd name="adj3" fmla="val -9967"/>
              <a:gd name="adj4" fmla="val -11529"/>
              <a:gd name="adj5" fmla="val -126898"/>
              <a:gd name="adj6" fmla="val -17604"/>
            </a:avLst>
          </a:prstGeom>
          <a:solidFill>
            <a:schemeClr val="accent4">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往期错误：</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学校填报专业均为</a:t>
            </a:r>
            <a:r>
              <a:rPr lang="en-US" altLang="zh-CN" dirty="0">
                <a:solidFill>
                  <a:srgbClr val="44546A"/>
                </a:solidFill>
                <a:latin typeface="微软雅黑" panose="020B0503020204020204" charset="-122"/>
                <a:ea typeface="微软雅黑" panose="020B0503020204020204" charset="-122"/>
                <a:cs typeface="微软雅黑" panose="020B0503020204020204" charset="-122"/>
              </a:rPr>
              <a:t>3</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年制，但预计毕业生包含2年级和</a:t>
            </a:r>
            <a:r>
              <a:rPr lang="en-US" altLang="zh-CN" dirty="0">
                <a:solidFill>
                  <a:srgbClr val="44546A"/>
                </a:solidFill>
                <a:latin typeface="微软雅黑" panose="020B0503020204020204" charset="-122"/>
                <a:ea typeface="微软雅黑" panose="020B0503020204020204" charset="-122"/>
                <a:cs typeface="微软雅黑" panose="020B0503020204020204" charset="-122"/>
              </a:rPr>
              <a:t>3</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年级学生。</a:t>
            </a:r>
            <a:endParaRPr lang="en-US" altLang="zh-CN" dirty="0">
              <a:solidFill>
                <a:srgbClr val="44546A"/>
              </a:solidFill>
              <a:latin typeface="微软雅黑" panose="020B0503020204020204" charset="-122"/>
              <a:ea typeface="微软雅黑" panose="020B0503020204020204" charset="-122"/>
              <a:cs typeface="微软雅黑" panose="020B0503020204020204" charset="-122"/>
            </a:endParaRPr>
          </a:p>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学校反馈：</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填报错误，将春季入学修业年限为2.5年的专业，错填为</a:t>
            </a:r>
            <a:r>
              <a:rPr lang="en-US" altLang="zh-CN" dirty="0">
                <a:solidFill>
                  <a:srgbClr val="44546A"/>
                </a:solidFill>
                <a:latin typeface="微软雅黑" panose="020B0503020204020204" charset="-122"/>
                <a:ea typeface="微软雅黑" panose="020B0503020204020204" charset="-122"/>
                <a:cs typeface="微软雅黑" panose="020B0503020204020204" charset="-122"/>
              </a:rPr>
              <a:t>3</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年制。</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9" grpId="1" animBg="1"/>
      <p:bldP spid="10" grpId="0" bldLvl="0" animBg="1"/>
      <p:bldP spid="10" grpId="1" animBg="1"/>
      <p:bldP spid="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3329/3330 </a:t>
            </a:r>
            <a:r>
              <a:rPr lang="zh-CN" altLang="en-US" sz="2800" dirty="0">
                <a:latin typeface="微软雅黑" panose="020B0503020204020204" charset="-122"/>
                <a:ea typeface="微软雅黑" panose="020B0503020204020204" charset="-122"/>
              </a:rPr>
              <a:t>开放教育本专科分专业学生数</a:t>
            </a:r>
            <a:endParaRPr lang="zh-CN" altLang="en-US" sz="2800" dirty="0">
              <a:latin typeface="微软雅黑" panose="020B0503020204020204" charset="-122"/>
              <a:ea typeface="微软雅黑" panose="020B0503020204020204" charset="-122"/>
            </a:endParaRPr>
          </a:p>
        </p:txBody>
      </p:sp>
      <p:pic>
        <p:nvPicPr>
          <p:cNvPr id="3" name="图片 2"/>
          <p:cNvPicPr>
            <a:picLocks noChangeAspect="1"/>
          </p:cNvPicPr>
          <p:nvPr/>
        </p:nvPicPr>
        <p:blipFill>
          <a:blip r:embed="rId2"/>
          <a:stretch>
            <a:fillRect/>
          </a:stretch>
        </p:blipFill>
        <p:spPr>
          <a:xfrm>
            <a:off x="191770" y="1847107"/>
            <a:ext cx="5494470" cy="3519117"/>
          </a:xfrm>
          <a:prstGeom prst="rect">
            <a:avLst/>
          </a:prstGeom>
          <a:ln>
            <a:solidFill>
              <a:schemeClr val="tx1"/>
            </a:solidFill>
          </a:ln>
          <a:effectLst>
            <a:outerShdw blurRad="50800" dist="38100" dir="2700000" algn="tl" rotWithShape="0">
              <a:prstClr val="black">
                <a:alpha val="40000"/>
              </a:prstClr>
            </a:outerShdw>
          </a:effectLst>
        </p:spPr>
      </p:pic>
      <p:pic>
        <p:nvPicPr>
          <p:cNvPr id="5" name="图片 4"/>
          <p:cNvPicPr>
            <a:picLocks noChangeAspect="1"/>
          </p:cNvPicPr>
          <p:nvPr/>
        </p:nvPicPr>
        <p:blipFill>
          <a:blip r:embed="rId3"/>
          <a:stretch>
            <a:fillRect/>
          </a:stretch>
        </p:blipFill>
        <p:spPr>
          <a:xfrm>
            <a:off x="5803367" y="1847107"/>
            <a:ext cx="5626633" cy="3552768"/>
          </a:xfrm>
          <a:prstGeom prst="rect">
            <a:avLst/>
          </a:prstGeom>
          <a:ln>
            <a:solidFill>
              <a:schemeClr val="tx1"/>
            </a:solidFill>
          </a:ln>
          <a:effectLst>
            <a:outerShdw blurRad="50800" dist="38100" dir="2700000" algn="tl" rotWithShape="0">
              <a:prstClr val="black">
                <a:alpha val="40000"/>
              </a:prstClr>
            </a:outerShdw>
          </a:effectLst>
        </p:spPr>
      </p:pic>
      <p:sp>
        <p:nvSpPr>
          <p:cNvPr id="6" name="圆角矩形 5"/>
          <p:cNvSpPr/>
          <p:nvPr/>
        </p:nvSpPr>
        <p:spPr>
          <a:xfrm>
            <a:off x="1506855" y="4644390"/>
            <a:ext cx="9297035" cy="1487170"/>
          </a:xfrm>
          <a:prstGeom prst="roundRect">
            <a:avLst>
              <a:gd name="adj" fmla="val 21611"/>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dirty="0">
                <a:solidFill>
                  <a:srgbClr val="44546A"/>
                </a:solidFill>
                <a:latin typeface="微软雅黑" panose="020B0503020204020204" charset="-122"/>
                <a:ea typeface="微软雅黑" panose="020B0503020204020204" charset="-122"/>
                <a:sym typeface="+mn-ea"/>
              </a:rPr>
              <a:t>网络本、专科生由教育部批准开展网络高等学历教育招生的试点高校填报。仅郑州大学</a:t>
            </a:r>
            <a:r>
              <a:rPr lang="zh-CN" altLang="en-US" dirty="0">
                <a:solidFill>
                  <a:srgbClr val="44546A"/>
                </a:solidFill>
                <a:latin typeface="微软雅黑" panose="020B0503020204020204" charset="-122"/>
                <a:ea typeface="微软雅黑" panose="020B0503020204020204" charset="-122"/>
                <a:sym typeface="+mn-ea"/>
              </a:rPr>
              <a:t>需要填报。</a:t>
            </a:r>
            <a:endParaRPr lang="zh-CN" altLang="en-US" dirty="0">
              <a:solidFill>
                <a:srgbClr val="44546A"/>
              </a:solidFill>
              <a:latin typeface="微软雅黑" panose="020B0503020204020204" charset="-122"/>
              <a:ea typeface="微软雅黑" panose="020B0503020204020204" charset="-122"/>
              <a:sym typeface="+mn-ea"/>
            </a:endParaRPr>
          </a:p>
          <a:p>
            <a:pPr indent="0" algn="l" fontAlgn="auto">
              <a:spcBef>
                <a:spcPts val="600"/>
              </a:spcBef>
            </a:pPr>
            <a:r>
              <a:rPr lang="zh-CN" altLang="en-US" dirty="0">
                <a:solidFill>
                  <a:srgbClr val="44546A"/>
                </a:solidFill>
                <a:latin typeface="微软雅黑" panose="020B0503020204020204" charset="-122"/>
                <a:ea typeface="微软雅黑" panose="020B0503020204020204" charset="-122"/>
                <a:sym typeface="+mn-ea"/>
              </a:rPr>
              <a:t>开放教育学校有国家开放大学、北京开放大学、上海开放大学、江苏开放大学、广东开放大学、云南开放大学填报。我省无需</a:t>
            </a:r>
            <a:r>
              <a:rPr lang="zh-CN" altLang="en-US" dirty="0">
                <a:solidFill>
                  <a:srgbClr val="44546A"/>
                </a:solidFill>
                <a:latin typeface="微软雅黑" panose="020B0503020204020204" charset="-122"/>
                <a:ea typeface="微软雅黑" panose="020B0503020204020204" charset="-122"/>
                <a:sym typeface="+mn-ea"/>
              </a:rPr>
              <a:t>填报。</a:t>
            </a:r>
            <a:endParaRPr lang="zh-CN" altLang="en-US" dirty="0">
              <a:solidFill>
                <a:srgbClr val="44546A"/>
              </a:solidFill>
              <a:latin typeface="微软雅黑" panose="020B0503020204020204" charset="-122"/>
              <a:ea typeface="微软雅黑" panose="020B0503020204020204" charset="-122"/>
              <a:sym typeface="+mn-ea"/>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6"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3331/3332 </a:t>
            </a:r>
            <a:r>
              <a:rPr lang="zh-CN" altLang="en-US" sz="2800" dirty="0">
                <a:latin typeface="微软雅黑" panose="020B0503020204020204" charset="-122"/>
                <a:ea typeface="微软雅黑" panose="020B0503020204020204" charset="-122"/>
              </a:rPr>
              <a:t>研究生分专业</a:t>
            </a:r>
            <a:r>
              <a:rPr lang="en-US" altLang="zh-CN" sz="2800" dirty="0">
                <a:latin typeface="微软雅黑" panose="020B0503020204020204" charset="-122"/>
                <a:ea typeface="微软雅黑" panose="020B0503020204020204" charset="-122"/>
              </a:rPr>
              <a:t>(</a:t>
            </a:r>
            <a:r>
              <a:rPr lang="zh-CN" altLang="en-US" sz="2800" dirty="0">
                <a:latin typeface="微软雅黑" panose="020B0503020204020204" charset="-122"/>
                <a:ea typeface="微软雅黑" panose="020B0503020204020204" charset="-122"/>
              </a:rPr>
              <a:t>领域）学生数</a:t>
            </a:r>
            <a:endParaRPr lang="zh-CN" altLang="en-US" sz="2800" dirty="0">
              <a:latin typeface="微软雅黑" panose="020B0503020204020204" charset="-122"/>
              <a:ea typeface="微软雅黑" panose="020B0503020204020204" charset="-122"/>
            </a:endParaRPr>
          </a:p>
        </p:txBody>
      </p:sp>
      <p:pic>
        <p:nvPicPr>
          <p:cNvPr id="3" name="图片 2"/>
          <p:cNvPicPr>
            <a:picLocks noChangeAspect="1"/>
          </p:cNvPicPr>
          <p:nvPr/>
        </p:nvPicPr>
        <p:blipFill>
          <a:blip r:embed="rId2"/>
          <a:stretch>
            <a:fillRect/>
          </a:stretch>
        </p:blipFill>
        <p:spPr>
          <a:xfrm>
            <a:off x="831850" y="1207135"/>
            <a:ext cx="4987925" cy="5576570"/>
          </a:xfrm>
          <a:prstGeom prst="rect">
            <a:avLst/>
          </a:prstGeom>
          <a:ln>
            <a:solidFill>
              <a:schemeClr val="tx1"/>
            </a:solidFill>
          </a:ln>
          <a:effectLst>
            <a:outerShdw blurRad="50800" dist="38100" dir="2700000" algn="tl" rotWithShape="0">
              <a:prstClr val="black">
                <a:alpha val="40000"/>
              </a:prstClr>
            </a:outerShdw>
          </a:effectLst>
        </p:spPr>
      </p:pic>
      <p:pic>
        <p:nvPicPr>
          <p:cNvPr id="5" name="图片 4"/>
          <p:cNvPicPr>
            <a:picLocks noChangeAspect="1"/>
          </p:cNvPicPr>
          <p:nvPr/>
        </p:nvPicPr>
        <p:blipFill>
          <a:blip r:embed="rId3"/>
          <a:stretch>
            <a:fillRect/>
          </a:stretch>
        </p:blipFill>
        <p:spPr>
          <a:xfrm>
            <a:off x="6036945" y="1207135"/>
            <a:ext cx="4952365" cy="5576570"/>
          </a:xfrm>
          <a:prstGeom prst="rect">
            <a:avLst/>
          </a:prstGeom>
          <a:ln>
            <a:solidFill>
              <a:schemeClr val="tx1"/>
            </a:solidFill>
          </a:ln>
          <a:effectLst>
            <a:outerShdw blurRad="50800" dist="38100" dir="2700000" algn="tl" rotWithShape="0">
              <a:prstClr val="black">
                <a:alpha val="40000"/>
              </a:prstClr>
            </a:outerShdw>
          </a:effectLst>
        </p:spPr>
      </p:pic>
      <p:sp>
        <p:nvSpPr>
          <p:cNvPr id="6" name="线形标注 2(带边框和强调线) 5"/>
          <p:cNvSpPr/>
          <p:nvPr/>
        </p:nvSpPr>
        <p:spPr>
          <a:xfrm>
            <a:off x="4349115" y="2385695"/>
            <a:ext cx="7356601" cy="1636395"/>
          </a:xfrm>
          <a:prstGeom prst="accentBorderCallout2">
            <a:avLst>
              <a:gd name="adj1" fmla="val 18750"/>
              <a:gd name="adj2" fmla="val -8333"/>
              <a:gd name="adj3" fmla="val 18760"/>
              <a:gd name="adj4" fmla="val -14463"/>
              <a:gd name="adj5" fmla="val 55240"/>
              <a:gd name="adj6" fmla="val -41105"/>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r>
              <a:rPr lang="zh-CN" altLang="en-US" b="1" dirty="0">
                <a:solidFill>
                  <a:srgbClr val="044AFA"/>
                </a:solidFill>
                <a:latin typeface="微软雅黑" panose="020B0503020204020204" charset="-122"/>
                <a:ea typeface="微软雅黑" panose="020B0503020204020204" charset="-122"/>
                <a:sym typeface="+mn-ea"/>
              </a:rPr>
              <a:t>全日制研究生：</a:t>
            </a:r>
            <a:r>
              <a:rPr lang="zh-CN" altLang="en-US" dirty="0">
                <a:solidFill>
                  <a:srgbClr val="44546A"/>
                </a:solidFill>
                <a:latin typeface="微软雅黑" panose="020B0503020204020204" charset="-122"/>
                <a:ea typeface="微软雅黑" panose="020B0503020204020204" charset="-122"/>
                <a:sym typeface="+mn-ea"/>
              </a:rPr>
              <a:t>根据</a:t>
            </a:r>
            <a:r>
              <a:rPr lang="zh-CN" altLang="en-US" dirty="0">
                <a:solidFill>
                  <a:srgbClr val="44546A"/>
                </a:solidFill>
                <a:latin typeface="微软雅黑" panose="020B0503020204020204" charset="-122"/>
                <a:ea typeface="微软雅黑" panose="020B0503020204020204" charset="-122"/>
                <a:sym typeface="+mn-ea"/>
                <a:hlinkClick r:id="rId4"/>
              </a:rPr>
              <a:t>《教育部办公厅关于统筹全日制和非全日制研究生管理工作的通知》</a:t>
            </a:r>
            <a:r>
              <a:rPr lang="zh-CN" altLang="en-US" dirty="0">
                <a:solidFill>
                  <a:srgbClr val="44546A"/>
                </a:solidFill>
                <a:latin typeface="微软雅黑" panose="020B0503020204020204" charset="-122"/>
                <a:ea typeface="微软雅黑" panose="020B0503020204020204" charset="-122"/>
                <a:sym typeface="+mn-ea"/>
              </a:rPr>
              <a:t>，符合国家研究生招生规定，通过研究生入学考试或者国家承认的其他入学方式，被具有实施研究生教育资格的高等学校或其他高等教育机构录取，在基本修业年限或者学校规定年限内，</a:t>
            </a:r>
            <a:r>
              <a:rPr lang="zh-CN" altLang="en-US" b="1" dirty="0">
                <a:solidFill>
                  <a:srgbClr val="FF0000"/>
                </a:solidFill>
                <a:latin typeface="微软雅黑" panose="020B0503020204020204" charset="-122"/>
                <a:ea typeface="微软雅黑" panose="020B0503020204020204" charset="-122"/>
                <a:sym typeface="+mn-ea"/>
              </a:rPr>
              <a:t>全脱产</a:t>
            </a:r>
            <a:r>
              <a:rPr lang="zh-CN" altLang="en-US" dirty="0">
                <a:solidFill>
                  <a:srgbClr val="44546A"/>
                </a:solidFill>
                <a:latin typeface="微软雅黑" panose="020B0503020204020204" charset="-122"/>
                <a:ea typeface="微软雅黑" panose="020B0503020204020204" charset="-122"/>
                <a:sym typeface="+mn-ea"/>
              </a:rPr>
              <a:t>在校学习的研究生。</a:t>
            </a:r>
            <a:endParaRPr lang="zh-CN" altLang="en-US" dirty="0">
              <a:solidFill>
                <a:srgbClr val="44546A"/>
              </a:solidFill>
              <a:latin typeface="微软雅黑" panose="020B0503020204020204" charset="-122"/>
              <a:ea typeface="微软雅黑" panose="020B0503020204020204" charset="-122"/>
              <a:sym typeface="+mn-ea"/>
            </a:endParaRPr>
          </a:p>
        </p:txBody>
      </p:sp>
      <p:sp>
        <p:nvSpPr>
          <p:cNvPr id="8" name="线形标注 2(带边框和强调线) 7"/>
          <p:cNvSpPr/>
          <p:nvPr/>
        </p:nvSpPr>
        <p:spPr>
          <a:xfrm>
            <a:off x="4349115" y="4184650"/>
            <a:ext cx="7356601" cy="1881103"/>
          </a:xfrm>
          <a:prstGeom prst="accentBorderCallout2">
            <a:avLst>
              <a:gd name="adj1" fmla="val 35458"/>
              <a:gd name="adj2" fmla="val -8597"/>
              <a:gd name="adj3" fmla="val 32683"/>
              <a:gd name="adj4" fmla="val -17367"/>
              <a:gd name="adj5" fmla="val 13621"/>
              <a:gd name="adj6" fmla="val -32764"/>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r>
              <a:rPr lang="zh-CN" altLang="en-US" b="1" dirty="0">
                <a:solidFill>
                  <a:srgbClr val="044AFA"/>
                </a:solidFill>
                <a:latin typeface="微软雅黑" panose="020B0503020204020204" charset="-122"/>
                <a:ea typeface="微软雅黑" panose="020B0503020204020204" charset="-122"/>
                <a:sym typeface="+mn-ea"/>
              </a:rPr>
              <a:t>非全日制研究生：</a:t>
            </a:r>
            <a:r>
              <a:rPr lang="zh-CN" altLang="en-US" dirty="0">
                <a:solidFill>
                  <a:srgbClr val="44546A"/>
                </a:solidFill>
                <a:latin typeface="微软雅黑" panose="020B0503020204020204" charset="-122"/>
                <a:ea typeface="微软雅黑" panose="020B0503020204020204" charset="-122"/>
                <a:sym typeface="+mn-ea"/>
              </a:rPr>
              <a:t>根据</a:t>
            </a:r>
            <a:r>
              <a:rPr lang="zh-CN" altLang="en-US" dirty="0">
                <a:solidFill>
                  <a:srgbClr val="44546A"/>
                </a:solidFill>
                <a:latin typeface="微软雅黑" panose="020B0503020204020204" charset="-122"/>
                <a:ea typeface="微软雅黑" panose="020B0503020204020204" charset="-122"/>
                <a:sym typeface="+mn-ea"/>
                <a:hlinkClick r:id="rId4"/>
              </a:rPr>
              <a:t>《教育部办公厅关于统筹全日制和非全日制研究生管理工作的通知》</a:t>
            </a:r>
            <a:r>
              <a:rPr lang="zh-CN" altLang="en-US" dirty="0">
                <a:solidFill>
                  <a:srgbClr val="44546A"/>
                </a:solidFill>
                <a:latin typeface="微软雅黑" panose="020B0503020204020204" charset="-122"/>
                <a:ea typeface="微软雅黑" panose="020B0503020204020204" charset="-122"/>
                <a:sym typeface="+mn-ea"/>
              </a:rPr>
              <a:t>，符合国家研究生招生规定，通过研究生入学考试或者国家承认的其他入学方式，被具有实施研究生教育资格的高等学校或其他高等教育机构录取，在基本修业年限或者学校规定的修业年限（</a:t>
            </a:r>
            <a:r>
              <a:rPr lang="zh-CN" altLang="en-US" b="1" dirty="0">
                <a:solidFill>
                  <a:srgbClr val="FF0000"/>
                </a:solidFill>
                <a:latin typeface="微软雅黑" panose="020B0503020204020204" charset="-122"/>
                <a:ea typeface="微软雅黑" panose="020B0503020204020204" charset="-122"/>
                <a:sym typeface="+mn-ea"/>
              </a:rPr>
              <a:t>一般应适当延长基本修业年限</a:t>
            </a:r>
            <a:r>
              <a:rPr lang="zh-CN" altLang="en-US" dirty="0">
                <a:solidFill>
                  <a:srgbClr val="44546A"/>
                </a:solidFill>
                <a:latin typeface="微软雅黑" panose="020B0503020204020204" charset="-122"/>
                <a:ea typeface="微软雅黑" panose="020B0503020204020204" charset="-122"/>
                <a:sym typeface="+mn-ea"/>
              </a:rPr>
              <a:t>）内，在从事其他职业或者社会实践的同时，采取多种方式和灵活时间安排进行</a:t>
            </a:r>
            <a:r>
              <a:rPr lang="zh-CN" altLang="en-US" b="1" dirty="0">
                <a:solidFill>
                  <a:srgbClr val="FF0000"/>
                </a:solidFill>
                <a:latin typeface="微软雅黑" panose="020B0503020204020204" charset="-122"/>
                <a:ea typeface="微软雅黑" panose="020B0503020204020204" charset="-122"/>
                <a:sym typeface="+mn-ea"/>
              </a:rPr>
              <a:t>非脱产学习</a:t>
            </a:r>
            <a:r>
              <a:rPr lang="zh-CN" altLang="en-US" dirty="0">
                <a:solidFill>
                  <a:srgbClr val="44546A"/>
                </a:solidFill>
                <a:latin typeface="微软雅黑" panose="020B0503020204020204" charset="-122"/>
                <a:ea typeface="微软雅黑" panose="020B0503020204020204" charset="-122"/>
                <a:sym typeface="+mn-ea"/>
              </a:rPr>
              <a:t>的研究生。</a:t>
            </a:r>
            <a:endParaRPr lang="zh-CN" altLang="en-US" dirty="0">
              <a:solidFill>
                <a:srgbClr val="44546A"/>
              </a:solidFill>
              <a:latin typeface="微软雅黑" panose="020B0503020204020204" charset="-122"/>
              <a:ea typeface="微软雅黑" panose="020B0503020204020204" charset="-122"/>
              <a:sym typeface="+mn-ea"/>
            </a:endParaRPr>
          </a:p>
        </p:txBody>
      </p:sp>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6" grpId="1" animBg="1"/>
      <p:bldP spid="8" grpId="0" bldLvl="0" animBg="1"/>
      <p:bldP spid="8"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sym typeface="+mn-ea"/>
              </a:rPr>
              <a:t>教基</a:t>
            </a:r>
            <a:r>
              <a:rPr lang="en-US" altLang="zh-CN" sz="2800" b="1" dirty="0">
                <a:latin typeface="微软雅黑" panose="020B0503020204020204" charset="-122"/>
                <a:ea typeface="微软雅黑" panose="020B0503020204020204" charset="-122"/>
                <a:sym typeface="+mn-ea"/>
              </a:rPr>
              <a:t>3331/3332 </a:t>
            </a:r>
            <a:r>
              <a:rPr lang="zh-CN" altLang="en-US" sz="2800" dirty="0">
                <a:latin typeface="微软雅黑" panose="020B0503020204020204" charset="-122"/>
                <a:ea typeface="微软雅黑" panose="020B0503020204020204" charset="-122"/>
                <a:sym typeface="+mn-ea"/>
              </a:rPr>
              <a:t>研究生分专业</a:t>
            </a:r>
            <a:r>
              <a:rPr lang="en-US" altLang="zh-CN" sz="2800" dirty="0">
                <a:latin typeface="微软雅黑" panose="020B0503020204020204" charset="-122"/>
                <a:ea typeface="微软雅黑" panose="020B0503020204020204" charset="-122"/>
                <a:sym typeface="+mn-ea"/>
              </a:rPr>
              <a:t>(</a:t>
            </a:r>
            <a:r>
              <a:rPr lang="zh-CN" altLang="en-US" sz="2800" dirty="0">
                <a:latin typeface="微软雅黑" panose="020B0503020204020204" charset="-122"/>
                <a:ea typeface="微软雅黑" panose="020B0503020204020204" charset="-122"/>
                <a:sym typeface="+mn-ea"/>
              </a:rPr>
              <a:t>领域）学生数</a:t>
            </a:r>
            <a:endParaRPr lang="zh-CN" altLang="en-US" sz="2800" b="1" dirty="0">
              <a:latin typeface="微软雅黑" panose="020B0503020204020204" charset="-122"/>
              <a:ea typeface="微软雅黑" panose="020B0503020204020204" charset="-122"/>
            </a:endParaRPr>
          </a:p>
        </p:txBody>
      </p:sp>
      <p:pic>
        <p:nvPicPr>
          <p:cNvPr id="9" name="图片 8"/>
          <p:cNvPicPr>
            <a:picLocks noChangeAspect="1"/>
          </p:cNvPicPr>
          <p:nvPr>
            <p:custDataLst>
              <p:tags r:id="rId2"/>
            </p:custDataLst>
          </p:nvPr>
        </p:nvPicPr>
        <p:blipFill>
          <a:blip r:embed="rId3"/>
          <a:srcRect t="21796"/>
          <a:stretch>
            <a:fillRect/>
          </a:stretch>
        </p:blipFill>
        <p:spPr>
          <a:xfrm>
            <a:off x="297815" y="1439544"/>
            <a:ext cx="5590873" cy="5059045"/>
          </a:xfrm>
          <a:prstGeom prst="rect">
            <a:avLst/>
          </a:prstGeom>
          <a:ln>
            <a:solidFill>
              <a:srgbClr val="44546A"/>
            </a:solidFill>
          </a:ln>
          <a:effectLst>
            <a:outerShdw blurRad="50800" dist="38100" dir="2700000" algn="tl" rotWithShape="0">
              <a:prstClr val="black">
                <a:alpha val="40000"/>
              </a:prstClr>
            </a:outerShdw>
          </a:effectLst>
        </p:spPr>
      </p:pic>
      <p:pic>
        <p:nvPicPr>
          <p:cNvPr id="10" name="图片 9"/>
          <p:cNvPicPr>
            <a:picLocks noChangeAspect="1"/>
          </p:cNvPicPr>
          <p:nvPr/>
        </p:nvPicPr>
        <p:blipFill>
          <a:blip r:embed="rId4"/>
          <a:srcRect t="21369"/>
          <a:stretch>
            <a:fillRect/>
          </a:stretch>
        </p:blipFill>
        <p:spPr>
          <a:xfrm>
            <a:off x="6057975" y="1439543"/>
            <a:ext cx="5442132" cy="5059045"/>
          </a:xfrm>
          <a:prstGeom prst="rect">
            <a:avLst/>
          </a:prstGeom>
          <a:ln>
            <a:solidFill>
              <a:srgbClr val="44546A"/>
            </a:solidFill>
          </a:ln>
          <a:effectLst>
            <a:outerShdw blurRad="50800" dist="38100" dir="2700000" algn="tl" rotWithShape="0">
              <a:prstClr val="black">
                <a:alpha val="40000"/>
              </a:prstClr>
            </a:outerShdw>
          </a:effectLst>
        </p:spPr>
      </p:pic>
      <p:sp>
        <p:nvSpPr>
          <p:cNvPr id="11" name="线形标注 2(带边框和强调线) 10"/>
          <p:cNvSpPr/>
          <p:nvPr/>
        </p:nvSpPr>
        <p:spPr>
          <a:xfrm>
            <a:off x="4453890" y="2426970"/>
            <a:ext cx="7215505" cy="762000"/>
          </a:xfrm>
          <a:prstGeom prst="accentBorderCallout2">
            <a:avLst>
              <a:gd name="adj1" fmla="val 18750"/>
              <a:gd name="adj2" fmla="val -8333"/>
              <a:gd name="adj3" fmla="val 18760"/>
              <a:gd name="adj4" fmla="val -14463"/>
              <a:gd name="adj5" fmla="val 59250"/>
              <a:gd name="adj6" fmla="val -36680"/>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r>
              <a:rPr lang="zh-CN" altLang="en-US" b="1" dirty="0">
                <a:solidFill>
                  <a:srgbClr val="044AFA"/>
                </a:solidFill>
                <a:latin typeface="微软雅黑" panose="020B0503020204020204" charset="-122"/>
                <a:ea typeface="微软雅黑" panose="020B0503020204020204" charset="-122"/>
                <a:sym typeface="+mn-ea"/>
              </a:rPr>
              <a:t>学术学位：</a:t>
            </a:r>
            <a:r>
              <a:rPr lang="zh-CN" altLang="en-US" dirty="0">
                <a:solidFill>
                  <a:srgbClr val="44546A"/>
                </a:solidFill>
                <a:latin typeface="微软雅黑" panose="020B0503020204020204" charset="-122"/>
                <a:ea typeface="微软雅黑" panose="020B0503020204020204" charset="-122"/>
                <a:sym typeface="+mn-ea"/>
              </a:rPr>
              <a:t>以培养具有扎实理论基础，并适应特定行业或职业实际工作需要的应用型高层次专门人才。</a:t>
            </a:r>
            <a:endParaRPr lang="zh-CN" altLang="en-US" dirty="0">
              <a:solidFill>
                <a:srgbClr val="44546A"/>
              </a:solidFill>
              <a:latin typeface="微软雅黑" panose="020B0503020204020204" charset="-122"/>
              <a:ea typeface="微软雅黑" panose="020B0503020204020204" charset="-122"/>
              <a:sym typeface="+mn-ea"/>
            </a:endParaRPr>
          </a:p>
        </p:txBody>
      </p:sp>
      <p:sp>
        <p:nvSpPr>
          <p:cNvPr id="12" name="线形标注 2(带边框和强调线) 11"/>
          <p:cNvSpPr/>
          <p:nvPr/>
        </p:nvSpPr>
        <p:spPr>
          <a:xfrm>
            <a:off x="4453890" y="3436620"/>
            <a:ext cx="7215505" cy="762000"/>
          </a:xfrm>
          <a:prstGeom prst="accentBorderCallout2">
            <a:avLst>
              <a:gd name="adj1" fmla="val 18750"/>
              <a:gd name="adj2" fmla="val -8333"/>
              <a:gd name="adj3" fmla="val 18760"/>
              <a:gd name="adj4" fmla="val -14463"/>
              <a:gd name="adj5" fmla="val 189500"/>
              <a:gd name="adj6" fmla="val -33969"/>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r>
              <a:rPr lang="zh-CN" altLang="en-US" b="1" dirty="0">
                <a:solidFill>
                  <a:srgbClr val="044AFA"/>
                </a:solidFill>
                <a:latin typeface="微软雅黑" panose="020B0503020204020204" charset="-122"/>
                <a:ea typeface="微软雅黑" panose="020B0503020204020204" charset="-122"/>
                <a:sym typeface="+mn-ea"/>
              </a:rPr>
              <a:t>专业学位：</a:t>
            </a:r>
            <a:r>
              <a:rPr lang="zh-CN" altLang="en-US" dirty="0">
                <a:solidFill>
                  <a:srgbClr val="44546A"/>
                </a:solidFill>
                <a:latin typeface="微软雅黑" panose="020B0503020204020204" charset="-122"/>
                <a:ea typeface="微软雅黑" panose="020B0503020204020204" charset="-122"/>
                <a:sym typeface="+mn-ea"/>
              </a:rPr>
              <a:t>以学术研究为导向，偏重理论和研究，主要培养大学教师和科研人员。</a:t>
            </a:r>
            <a:endParaRPr lang="zh-CN" altLang="en-US" dirty="0">
              <a:solidFill>
                <a:srgbClr val="44546A"/>
              </a:solidFill>
              <a:latin typeface="微软雅黑" panose="020B0503020204020204" charset="-122"/>
              <a:ea typeface="微软雅黑" panose="020B0503020204020204" charset="-122"/>
              <a:sym typeface="+mn-ea"/>
            </a:endParaRPr>
          </a:p>
        </p:txBody>
      </p:sp>
      <p:sp>
        <p:nvSpPr>
          <p:cNvPr id="13" name="圆角矩形 12"/>
          <p:cNvSpPr/>
          <p:nvPr/>
        </p:nvSpPr>
        <p:spPr>
          <a:xfrm>
            <a:off x="4455160" y="4498340"/>
            <a:ext cx="7132320" cy="517525"/>
          </a:xfrm>
          <a:prstGeom prst="roundRect">
            <a:avLst>
              <a:gd name="adj" fmla="val 10208"/>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a:solidFill>
                  <a:srgbClr val="44546A"/>
                </a:solidFill>
                <a:latin typeface="微软雅黑" panose="020B0503020204020204" charset="-122"/>
                <a:ea typeface="微软雅黑" panose="020B0503020204020204" charset="-122"/>
                <a:sym typeface="+mn-ea"/>
              </a:rPr>
              <a:t>本表学生数包括港澳台侨学生。</a:t>
            </a:r>
            <a:r>
              <a:rPr lang="zh-CN" altLang="en-US" b="1">
                <a:solidFill>
                  <a:srgbClr val="FF0000"/>
                </a:solidFill>
                <a:latin typeface="微软雅黑" panose="020B0503020204020204" charset="-122"/>
                <a:ea typeface="微软雅黑" panose="020B0503020204020204" charset="-122"/>
                <a:sym typeface="+mn-ea"/>
              </a:rPr>
              <a:t>不包括出国和出国预备班的研究生</a:t>
            </a:r>
            <a:r>
              <a:rPr lang="zh-CN" altLang="en-US">
                <a:solidFill>
                  <a:srgbClr val="44546A"/>
                </a:solidFill>
                <a:latin typeface="微软雅黑" panose="020B0503020204020204" charset="-122"/>
                <a:ea typeface="微软雅黑" panose="020B0503020204020204" charset="-122"/>
                <a:sym typeface="+mn-ea"/>
              </a:rPr>
              <a:t>。</a:t>
            </a:r>
            <a:endParaRPr lang="zh-CN" altLang="en-US">
              <a:solidFill>
                <a:srgbClr val="44546A"/>
              </a:solidFill>
              <a:latin typeface="微软雅黑" panose="020B0503020204020204" charset="-122"/>
              <a:ea typeface="微软雅黑" panose="020B0503020204020204" charset="-122"/>
              <a:sym typeface="+mn-ea"/>
            </a:endParaRPr>
          </a:p>
        </p:txBody>
      </p:sp>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1" grpId="1" animBg="1"/>
      <p:bldP spid="12" grpId="0" bldLvl="0" animBg="1"/>
      <p:bldP spid="12" grpId="1" animBg="1"/>
      <p:bldP spid="13" grpId="0" bldLvl="0" animBg="1"/>
      <p:bldP spid="13" grpId="1"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sym typeface="+mn-ea"/>
              </a:rPr>
              <a:t>教基</a:t>
            </a:r>
            <a:r>
              <a:rPr lang="en-US" altLang="zh-CN" sz="2800" b="1" dirty="0">
                <a:latin typeface="微软雅黑" panose="020B0503020204020204" charset="-122"/>
                <a:ea typeface="微软雅黑" panose="020B0503020204020204" charset="-122"/>
                <a:sym typeface="+mn-ea"/>
              </a:rPr>
              <a:t>3331/3332 </a:t>
            </a:r>
            <a:r>
              <a:rPr lang="zh-CN" altLang="en-US" sz="2800" dirty="0">
                <a:latin typeface="微软雅黑" panose="020B0503020204020204" charset="-122"/>
                <a:ea typeface="微软雅黑" panose="020B0503020204020204" charset="-122"/>
                <a:sym typeface="+mn-ea"/>
              </a:rPr>
              <a:t>研究生分专业</a:t>
            </a:r>
            <a:r>
              <a:rPr lang="en-US" altLang="zh-CN" sz="2800" dirty="0">
                <a:latin typeface="微软雅黑" panose="020B0503020204020204" charset="-122"/>
                <a:ea typeface="微软雅黑" panose="020B0503020204020204" charset="-122"/>
                <a:sym typeface="+mn-ea"/>
              </a:rPr>
              <a:t>(</a:t>
            </a:r>
            <a:r>
              <a:rPr lang="zh-CN" altLang="en-US" sz="2800" dirty="0">
                <a:latin typeface="微软雅黑" panose="020B0503020204020204" charset="-122"/>
                <a:ea typeface="微软雅黑" panose="020B0503020204020204" charset="-122"/>
                <a:sym typeface="+mn-ea"/>
              </a:rPr>
              <a:t>领域）学生数</a:t>
            </a:r>
            <a:endParaRPr lang="zh-CN" altLang="en-US" sz="2800" b="1" dirty="0">
              <a:latin typeface="微软雅黑" panose="020B0503020204020204" charset="-122"/>
              <a:ea typeface="微软雅黑" panose="020B0503020204020204" charset="-122"/>
            </a:endParaRPr>
          </a:p>
        </p:txBody>
      </p:sp>
      <p:pic>
        <p:nvPicPr>
          <p:cNvPr id="3" name="图片 2"/>
          <p:cNvPicPr>
            <a:picLocks noChangeAspect="1"/>
          </p:cNvPicPr>
          <p:nvPr/>
        </p:nvPicPr>
        <p:blipFill>
          <a:blip r:embed="rId2"/>
          <a:stretch>
            <a:fillRect/>
          </a:stretch>
        </p:blipFill>
        <p:spPr>
          <a:xfrm>
            <a:off x="1025525" y="1206500"/>
            <a:ext cx="4968875" cy="5555615"/>
          </a:xfrm>
          <a:prstGeom prst="rect">
            <a:avLst/>
          </a:prstGeom>
          <a:ln>
            <a:solidFill>
              <a:schemeClr val="tx1"/>
            </a:solidFill>
          </a:ln>
          <a:effectLst>
            <a:outerShdw blurRad="50800" dist="38100" dir="2700000" algn="tl" rotWithShape="0">
              <a:prstClr val="black">
                <a:alpha val="40000"/>
              </a:prstClr>
            </a:outerShdw>
          </a:effectLst>
        </p:spPr>
      </p:pic>
      <p:pic>
        <p:nvPicPr>
          <p:cNvPr id="5" name="图片 4"/>
          <p:cNvPicPr>
            <a:picLocks noChangeAspect="1"/>
          </p:cNvPicPr>
          <p:nvPr/>
        </p:nvPicPr>
        <p:blipFill>
          <a:blip r:embed="rId3"/>
          <a:stretch>
            <a:fillRect/>
          </a:stretch>
        </p:blipFill>
        <p:spPr>
          <a:xfrm>
            <a:off x="6249670" y="1206500"/>
            <a:ext cx="4933315" cy="5555615"/>
          </a:xfrm>
          <a:prstGeom prst="rect">
            <a:avLst/>
          </a:prstGeom>
          <a:ln>
            <a:solidFill>
              <a:schemeClr val="tx1"/>
            </a:solidFill>
          </a:ln>
          <a:effectLst>
            <a:outerShdw blurRad="50800" dist="38100" dir="2700000" algn="tl" rotWithShape="0">
              <a:prstClr val="black">
                <a:alpha val="40000"/>
              </a:prstClr>
            </a:outerShdw>
          </a:effectLst>
        </p:spPr>
      </p:pic>
      <p:sp>
        <p:nvSpPr>
          <p:cNvPr id="9" name="圆角矩形 8"/>
          <p:cNvSpPr/>
          <p:nvPr/>
        </p:nvSpPr>
        <p:spPr>
          <a:xfrm>
            <a:off x="134620" y="3507740"/>
            <a:ext cx="5349240" cy="3175635"/>
          </a:xfrm>
          <a:prstGeom prst="roundRect">
            <a:avLst>
              <a:gd name="adj" fmla="val 3431"/>
            </a:avLst>
          </a:prstGeom>
          <a:solidFill>
            <a:schemeClr val="accent6">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a:solidFill>
                  <a:srgbClr val="44546A"/>
                </a:solidFill>
                <a:latin typeface="微软雅黑" panose="020B0503020204020204" charset="-122"/>
                <a:ea typeface="微软雅黑" panose="020B0503020204020204" charset="-122"/>
                <a:sym typeface="+mn-ea"/>
              </a:rPr>
              <a:t>根据</a:t>
            </a:r>
            <a:r>
              <a:rPr lang="zh-CN" altLang="zh-CN" u="sng" dirty="0">
                <a:solidFill>
                  <a:srgbClr val="0000FF"/>
                </a:solidFill>
                <a:latin typeface="微软雅黑" panose="020B0503020204020204" charset="-122"/>
                <a:ea typeface="微软雅黑" panose="020B0503020204020204" charset="-122"/>
                <a:cs typeface="Times New Roman" panose="02020603050405020304" pitchFamily="18" charset="0"/>
                <a:hlinkClick r:id="rId4"/>
              </a:rPr>
              <a:t>《2014年招收攻读博士学位研究生工作管理办法》</a:t>
            </a:r>
            <a:endParaRPr lang="zh-CN" altLang="zh-CN" u="sng" dirty="0">
              <a:solidFill>
                <a:srgbClr val="0000FF"/>
              </a:solidFill>
              <a:latin typeface="微软雅黑" panose="020B0503020204020204" charset="-122"/>
              <a:ea typeface="微软雅黑" panose="020B0503020204020204" charset="-122"/>
              <a:cs typeface="Times New Roman" panose="02020603050405020304" pitchFamily="18" charset="0"/>
            </a:endParaRPr>
          </a:p>
          <a:p>
            <a:pPr lvl="0"/>
            <a:endParaRPr lang="en-US" altLang="zh-CN" u="sng" dirty="0">
              <a:solidFill>
                <a:srgbClr val="0000FF"/>
              </a:solidFill>
              <a:latin typeface="微软雅黑" panose="020B0503020204020204" charset="-122"/>
              <a:ea typeface="微软雅黑" panose="020B0503020204020204" charset="-122"/>
              <a:cs typeface="Times New Roman" panose="02020603050405020304" pitchFamily="18" charset="0"/>
            </a:endParaRPr>
          </a:p>
          <a:p>
            <a:pPr lvl="0"/>
            <a:r>
              <a:rPr lang="en-US" altLang="zh-CN" dirty="0">
                <a:solidFill>
                  <a:srgbClr val="44546A"/>
                </a:solidFill>
                <a:latin typeface="微软雅黑" panose="020B0503020204020204" charset="-122"/>
                <a:ea typeface="微软雅黑" panose="020B0503020204020204" charset="-122"/>
                <a:sym typeface="+mn-ea"/>
              </a:rPr>
              <a:t>1</a:t>
            </a:r>
            <a:r>
              <a:rPr lang="en-US" altLang="zh-CN" b="1" dirty="0">
                <a:solidFill>
                  <a:srgbClr val="2C96F2"/>
                </a:solidFill>
                <a:latin typeface="微软雅黑" panose="020B0503020204020204" charset="-122"/>
                <a:ea typeface="微软雅黑" panose="020B0503020204020204" charset="-122"/>
                <a:sym typeface="+mn-ea"/>
              </a:rPr>
              <a:t>.</a:t>
            </a:r>
            <a:r>
              <a:rPr lang="zh-CN" altLang="en-US" b="1" dirty="0">
                <a:solidFill>
                  <a:srgbClr val="2C96F2"/>
                </a:solidFill>
                <a:latin typeface="微软雅黑" panose="020B0503020204020204" charset="-122"/>
                <a:ea typeface="微软雅黑" panose="020B0503020204020204" charset="-122"/>
                <a:sym typeface="+mn-ea"/>
              </a:rPr>
              <a:t>硕博连读学生</a:t>
            </a:r>
            <a:r>
              <a:rPr lang="zh-CN" altLang="en-US" dirty="0">
                <a:solidFill>
                  <a:srgbClr val="44546A"/>
                </a:solidFill>
                <a:latin typeface="微软雅黑" panose="020B0503020204020204" charset="-122"/>
                <a:ea typeface="微软雅黑" panose="020B0503020204020204" charset="-122"/>
                <a:sym typeface="+mn-ea"/>
              </a:rPr>
              <a:t>，硕士转博士时，硕士阶段有毕业证填毕业，</a:t>
            </a:r>
            <a:r>
              <a:rPr lang="zh-CN" altLang="en-US" b="1" dirty="0">
                <a:solidFill>
                  <a:srgbClr val="FF0000"/>
                </a:solidFill>
                <a:latin typeface="微软雅黑" panose="020B0503020204020204" charset="-122"/>
                <a:ea typeface="微软雅黑" panose="020B0503020204020204" charset="-122"/>
                <a:sym typeface="+mn-ea"/>
              </a:rPr>
              <a:t>没有填至学生变动表的其他减少</a:t>
            </a:r>
            <a:r>
              <a:rPr lang="zh-CN" altLang="en-US" dirty="0">
                <a:solidFill>
                  <a:srgbClr val="44546A"/>
                </a:solidFill>
                <a:latin typeface="微软雅黑" panose="020B0503020204020204" charset="-122"/>
                <a:ea typeface="微软雅黑" panose="020B0503020204020204" charset="-122"/>
                <a:sym typeface="+mn-ea"/>
              </a:rPr>
              <a:t>，</a:t>
            </a:r>
            <a:r>
              <a:rPr lang="zh-CN" altLang="en-US" b="1" dirty="0">
                <a:solidFill>
                  <a:srgbClr val="FF0000"/>
                </a:solidFill>
                <a:latin typeface="微软雅黑" panose="020B0503020204020204" charset="-122"/>
                <a:ea typeface="微软雅黑" panose="020B0503020204020204" charset="-122"/>
                <a:sym typeface="+mn-ea"/>
              </a:rPr>
              <a:t>博士阶段必须填招生</a:t>
            </a:r>
            <a:r>
              <a:rPr lang="zh-CN" altLang="en-US" dirty="0">
                <a:solidFill>
                  <a:srgbClr val="44546A"/>
                </a:solidFill>
                <a:latin typeface="微软雅黑" panose="020B0503020204020204" charset="-122"/>
                <a:ea typeface="微软雅黑" panose="020B0503020204020204" charset="-122"/>
                <a:sym typeface="+mn-ea"/>
              </a:rPr>
              <a:t>。如在读博期间转入硕士阶段就读，博士填其他减少，硕士填其他增加。</a:t>
            </a:r>
            <a:endParaRPr lang="en-US" altLang="zh-CN" dirty="0">
              <a:solidFill>
                <a:srgbClr val="44546A"/>
              </a:solidFill>
              <a:latin typeface="微软雅黑" panose="020B0503020204020204" charset="-122"/>
              <a:ea typeface="微软雅黑" panose="020B0503020204020204" charset="-122"/>
              <a:sym typeface="+mn-ea"/>
            </a:endParaRPr>
          </a:p>
          <a:p>
            <a:endParaRPr lang="en-US" altLang="zh-CN" dirty="0">
              <a:solidFill>
                <a:srgbClr val="44546A"/>
              </a:solidFill>
              <a:latin typeface="微软雅黑" panose="020B0503020204020204" charset="-122"/>
              <a:ea typeface="微软雅黑" panose="020B0503020204020204" charset="-122"/>
              <a:sym typeface="+mn-ea"/>
            </a:endParaRPr>
          </a:p>
          <a:p>
            <a:r>
              <a:rPr lang="en-US" altLang="zh-CN" dirty="0">
                <a:solidFill>
                  <a:srgbClr val="44546A"/>
                </a:solidFill>
                <a:latin typeface="微软雅黑" panose="020B0503020204020204" charset="-122"/>
                <a:ea typeface="微软雅黑" panose="020B0503020204020204" charset="-122"/>
                <a:sym typeface="+mn-ea"/>
              </a:rPr>
              <a:t>2</a:t>
            </a:r>
            <a:r>
              <a:rPr lang="en-US" altLang="zh-CN" dirty="0">
                <a:solidFill>
                  <a:srgbClr val="2C96F2"/>
                </a:solidFill>
                <a:latin typeface="微软雅黑" panose="020B0503020204020204" charset="-122"/>
                <a:ea typeface="微软雅黑" panose="020B0503020204020204" charset="-122"/>
                <a:sym typeface="+mn-ea"/>
              </a:rPr>
              <a:t>.</a:t>
            </a:r>
            <a:r>
              <a:rPr lang="zh-CN" altLang="en-US" b="1" dirty="0">
                <a:solidFill>
                  <a:srgbClr val="2C96F2"/>
                </a:solidFill>
                <a:latin typeface="微软雅黑" panose="020B0503020204020204" charset="-122"/>
                <a:ea typeface="微软雅黑" panose="020B0503020204020204" charset="-122"/>
                <a:sym typeface="+mn-ea"/>
              </a:rPr>
              <a:t>直接攻博学生</a:t>
            </a:r>
            <a:r>
              <a:rPr lang="zh-CN" altLang="en-US" dirty="0">
                <a:solidFill>
                  <a:srgbClr val="44546A"/>
                </a:solidFill>
                <a:latin typeface="微软雅黑" panose="020B0503020204020204" charset="-122"/>
                <a:ea typeface="微软雅黑" panose="020B0503020204020204" charset="-122"/>
                <a:sym typeface="+mn-ea"/>
              </a:rPr>
              <a:t>，本科阶段完成后填毕业，转段时博士填招生。博士未完成转入硕士阶段就读，博士填其他减少，硕士填其他增加。</a:t>
            </a:r>
            <a:endParaRPr lang="zh-CN" altLang="en-US" dirty="0">
              <a:solidFill>
                <a:srgbClr val="44546A"/>
              </a:solidFill>
              <a:latin typeface="微软雅黑" panose="020B0503020204020204" charset="-122"/>
              <a:ea typeface="微软雅黑" panose="020B0503020204020204" charset="-122"/>
              <a:sym typeface="+mn-ea"/>
            </a:endParaRPr>
          </a:p>
        </p:txBody>
      </p:sp>
      <p:pic>
        <p:nvPicPr>
          <p:cNvPr id="10" name="图片 9"/>
          <p:cNvPicPr>
            <a:picLocks noChangeAspect="1"/>
          </p:cNvPicPr>
          <p:nvPr/>
        </p:nvPicPr>
        <p:blipFill>
          <a:blip r:embed="rId5"/>
          <a:stretch>
            <a:fillRect/>
          </a:stretch>
        </p:blipFill>
        <p:spPr>
          <a:xfrm>
            <a:off x="5540167" y="3713577"/>
            <a:ext cx="6473571" cy="2974546"/>
          </a:xfrm>
          <a:prstGeom prst="rect">
            <a:avLst/>
          </a:prstGeom>
          <a:ln>
            <a:solidFill>
              <a:schemeClr val="tx1"/>
            </a:solidFill>
          </a:ln>
          <a:effectLst>
            <a:outerShdw blurRad="50800" dist="38100" dir="2700000" algn="tl" rotWithShape="0">
              <a:prstClr val="black">
                <a:alpha val="40000"/>
              </a:prstClr>
            </a:outerShdw>
          </a:effectLst>
        </p:spPr>
      </p:pic>
    </p:spTree>
    <p:custDataLst>
      <p:tags r:id="rId6"/>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bldLvl="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sym typeface="+mn-ea"/>
              </a:rPr>
              <a:t>教基</a:t>
            </a:r>
            <a:r>
              <a:rPr lang="en-US" altLang="zh-CN" sz="2800" b="1" dirty="0">
                <a:latin typeface="微软雅黑" panose="020B0503020204020204" charset="-122"/>
                <a:ea typeface="微软雅黑" panose="020B0503020204020204" charset="-122"/>
                <a:sym typeface="+mn-ea"/>
              </a:rPr>
              <a:t>3331/3332 </a:t>
            </a:r>
            <a:r>
              <a:rPr lang="zh-CN" altLang="en-US" sz="2800" dirty="0">
                <a:latin typeface="微软雅黑" panose="020B0503020204020204" charset="-122"/>
                <a:ea typeface="微软雅黑" panose="020B0503020204020204" charset="-122"/>
                <a:sym typeface="+mn-ea"/>
              </a:rPr>
              <a:t>研究生分专业</a:t>
            </a:r>
            <a:r>
              <a:rPr lang="en-US" altLang="zh-CN" sz="2800" dirty="0">
                <a:latin typeface="微软雅黑" panose="020B0503020204020204" charset="-122"/>
                <a:ea typeface="微软雅黑" panose="020B0503020204020204" charset="-122"/>
                <a:sym typeface="+mn-ea"/>
              </a:rPr>
              <a:t>(</a:t>
            </a:r>
            <a:r>
              <a:rPr lang="zh-CN" altLang="en-US" sz="2800" dirty="0">
                <a:latin typeface="微软雅黑" panose="020B0503020204020204" charset="-122"/>
                <a:ea typeface="微软雅黑" panose="020B0503020204020204" charset="-122"/>
                <a:sym typeface="+mn-ea"/>
              </a:rPr>
              <a:t>领域）学生数</a:t>
            </a:r>
            <a:endParaRPr lang="zh-CN" altLang="en-US" sz="2800" b="1" dirty="0">
              <a:latin typeface="微软雅黑" panose="020B0503020204020204" charset="-122"/>
              <a:ea typeface="微软雅黑" panose="020B0503020204020204" charset="-122"/>
            </a:endParaRPr>
          </a:p>
        </p:txBody>
      </p:sp>
      <p:cxnSp>
        <p:nvCxnSpPr>
          <p:cNvPr id="18" name="直接连接符 17"/>
          <p:cNvCxnSpPr/>
          <p:nvPr/>
        </p:nvCxnSpPr>
        <p:spPr>
          <a:xfrm>
            <a:off x="983786" y="1295007"/>
            <a:ext cx="457200" cy="0"/>
          </a:xfrm>
          <a:prstGeom prst="line">
            <a:avLst/>
          </a:prstGeom>
          <a:ln w="31750" cap="rnd">
            <a:solidFill>
              <a:schemeClr val="accent1"/>
            </a:solidFill>
            <a:round/>
          </a:ln>
        </p:spPr>
        <p:style>
          <a:lnRef idx="1">
            <a:schemeClr val="accent1"/>
          </a:lnRef>
          <a:fillRef idx="0">
            <a:schemeClr val="accent1"/>
          </a:fillRef>
          <a:effectRef idx="0">
            <a:schemeClr val="accent1"/>
          </a:effectRef>
          <a:fontRef idx="minor">
            <a:schemeClr val="tx1"/>
          </a:fontRef>
        </p:style>
      </p:cxnSp>
      <p:pic>
        <p:nvPicPr>
          <p:cNvPr id="19" name="图片 18"/>
          <p:cNvPicPr>
            <a:picLocks noChangeAspect="1"/>
          </p:cNvPicPr>
          <p:nvPr/>
        </p:nvPicPr>
        <p:blipFill>
          <a:blip r:embed="rId2"/>
          <a:srcRect t="21796"/>
          <a:stretch>
            <a:fillRect/>
          </a:stretch>
        </p:blipFill>
        <p:spPr>
          <a:xfrm>
            <a:off x="351155" y="1370965"/>
            <a:ext cx="5484495" cy="4962525"/>
          </a:xfrm>
          <a:prstGeom prst="rect">
            <a:avLst/>
          </a:prstGeom>
          <a:ln>
            <a:solidFill>
              <a:schemeClr val="tx1"/>
            </a:solidFill>
          </a:ln>
          <a:effectLst>
            <a:outerShdw blurRad="50800" dist="38100" dir="2700000" algn="tl" rotWithShape="0">
              <a:prstClr val="black">
                <a:alpha val="40000"/>
              </a:prstClr>
            </a:outerShdw>
          </a:effectLst>
        </p:spPr>
      </p:pic>
      <p:pic>
        <p:nvPicPr>
          <p:cNvPr id="20" name="图片 19"/>
          <p:cNvPicPr>
            <a:picLocks noChangeAspect="1"/>
          </p:cNvPicPr>
          <p:nvPr/>
        </p:nvPicPr>
        <p:blipFill>
          <a:blip r:embed="rId3"/>
          <a:srcRect t="21369"/>
          <a:stretch>
            <a:fillRect/>
          </a:stretch>
        </p:blipFill>
        <p:spPr>
          <a:xfrm>
            <a:off x="575310" y="1461135"/>
            <a:ext cx="5605145" cy="5210810"/>
          </a:xfrm>
          <a:prstGeom prst="rect">
            <a:avLst/>
          </a:prstGeom>
          <a:ln>
            <a:solidFill>
              <a:schemeClr val="tx1"/>
            </a:solidFill>
          </a:ln>
          <a:effectLst>
            <a:outerShdw blurRad="50800" dist="38100" dir="2700000" algn="tl" rotWithShape="0">
              <a:prstClr val="black">
                <a:alpha val="40000"/>
              </a:prstClr>
            </a:outerShdw>
          </a:effectLst>
        </p:spPr>
      </p:pic>
      <p:sp>
        <p:nvSpPr>
          <p:cNvPr id="21" name="圆角矩形 20"/>
          <p:cNvSpPr/>
          <p:nvPr/>
        </p:nvSpPr>
        <p:spPr>
          <a:xfrm>
            <a:off x="6712585" y="1370330"/>
            <a:ext cx="5083175" cy="5215890"/>
          </a:xfrm>
          <a:prstGeom prst="roundRect">
            <a:avLst>
              <a:gd name="adj" fmla="val 4317"/>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0" algn="l" fontAlgn="auto">
              <a:spcBef>
                <a:spcPts val="0"/>
              </a:spcBef>
              <a:spcAft>
                <a:spcPts val="1800"/>
              </a:spcAft>
            </a:pPr>
            <a:r>
              <a:rPr lang="zh-CN" altLang="en-US" dirty="0">
                <a:solidFill>
                  <a:srgbClr val="44546A"/>
                </a:solidFill>
                <a:latin typeface="微软雅黑" panose="020B0503020204020204" charset="-122"/>
                <a:ea typeface="微软雅黑" panose="020B0503020204020204" charset="-122"/>
                <a:sym typeface="+mn-ea"/>
              </a:rPr>
              <a:t>目录内二级学科按《学位授予和人才培养学科目录（统计用）》专业名称和专业代码填报；自主专业名称的专业，按其培养方案、培养方向、课程安排归类到专业目录中的专业代码，自主专业名称栏按实际专业名称填报。</a:t>
            </a:r>
            <a:endParaRPr lang="zh-CN" altLang="en-US" dirty="0">
              <a:solidFill>
                <a:srgbClr val="44546A"/>
              </a:solidFill>
              <a:latin typeface="微软雅黑" panose="020B0503020204020204" charset="-122"/>
              <a:ea typeface="微软雅黑" panose="020B0503020204020204" charset="-122"/>
              <a:sym typeface="+mn-ea"/>
            </a:endParaRPr>
          </a:p>
          <a:p>
            <a:pPr indent="0" algn="l" fontAlgn="auto">
              <a:spcBef>
                <a:spcPts val="0"/>
              </a:spcBef>
              <a:spcAft>
                <a:spcPts val="1800"/>
              </a:spcAft>
            </a:pPr>
            <a:r>
              <a:rPr lang="zh-CN" altLang="en-US" dirty="0">
                <a:solidFill>
                  <a:srgbClr val="44546A"/>
                </a:solidFill>
                <a:latin typeface="微软雅黑" panose="020B0503020204020204" charset="-122"/>
                <a:ea typeface="微软雅黑" panose="020B0503020204020204" charset="-122"/>
                <a:sym typeface="+mn-ea"/>
              </a:rPr>
              <a:t>目录外二级学科（含交叉学科），自主设置二级学科专业名称按照“自设一级学科名称”填报，专业代码第5、6位填‘ZS’，自主专业名称以国务院学位办颁布的</a:t>
            </a:r>
            <a:r>
              <a:rPr lang="zh-CN" altLang="en-US" dirty="0">
                <a:solidFill>
                  <a:srgbClr val="44546A"/>
                </a:solidFill>
                <a:latin typeface="微软雅黑" panose="020B0503020204020204" charset="-122"/>
                <a:ea typeface="微软雅黑" panose="020B0503020204020204" charset="-122"/>
                <a:sym typeface="+mn-ea"/>
                <a:hlinkClick r:id="rId4"/>
              </a:rPr>
              <a:t>《学位授予单位自主设置二级学科和交叉学科名单》</a:t>
            </a:r>
            <a:r>
              <a:rPr lang="zh-CN" altLang="en-US" dirty="0">
                <a:solidFill>
                  <a:srgbClr val="44546A"/>
                </a:solidFill>
                <a:latin typeface="微软雅黑" panose="020B0503020204020204" charset="-122"/>
                <a:ea typeface="微软雅黑" panose="020B0503020204020204" charset="-122"/>
                <a:sym typeface="+mn-ea"/>
              </a:rPr>
              <a:t>为准。自主设置交叉学科（二级学科）按照所涉及的一级学科归类填报。</a:t>
            </a:r>
            <a:endParaRPr lang="zh-CN" altLang="en-US" dirty="0">
              <a:solidFill>
                <a:srgbClr val="44546A"/>
              </a:solidFill>
              <a:latin typeface="微软雅黑" panose="020B0503020204020204" charset="-122"/>
              <a:ea typeface="微软雅黑" panose="020B0503020204020204" charset="-122"/>
              <a:sym typeface="+mn-ea"/>
            </a:endParaRPr>
          </a:p>
          <a:p>
            <a:pPr indent="0" algn="l" fontAlgn="auto">
              <a:spcBef>
                <a:spcPts val="0"/>
              </a:spcBef>
              <a:spcAft>
                <a:spcPts val="1800"/>
              </a:spcAft>
            </a:pPr>
            <a:r>
              <a:rPr lang="zh-CN" altLang="en-US" dirty="0">
                <a:solidFill>
                  <a:srgbClr val="44546A"/>
                </a:solidFill>
                <a:latin typeface="微软雅黑" panose="020B0503020204020204" charset="-122"/>
                <a:ea typeface="微软雅黑" panose="020B0503020204020204" charset="-122"/>
                <a:sym typeface="+mn-ea"/>
              </a:rPr>
              <a:t>当按一级学科招生时，专业代码第5、6位填‘TP’。如：当按哲学一级学科（0101）招生时，专业代码按0101TP填报。</a:t>
            </a:r>
            <a:endParaRPr lang="zh-CN" altLang="en-US" dirty="0">
              <a:solidFill>
                <a:srgbClr val="44546A"/>
              </a:solidFill>
              <a:latin typeface="微软雅黑" panose="020B0503020204020204" charset="-122"/>
              <a:ea typeface="微软雅黑" panose="020B0503020204020204" charset="-122"/>
              <a:sym typeface="+mn-ea"/>
            </a:endParaRPr>
          </a:p>
        </p:txBody>
      </p:sp>
      <p:pic>
        <p:nvPicPr>
          <p:cNvPr id="22" name="图片 21"/>
          <p:cNvPicPr>
            <a:picLocks noChangeAspect="1"/>
          </p:cNvPicPr>
          <p:nvPr/>
        </p:nvPicPr>
        <p:blipFill>
          <a:blip r:embed="rId5"/>
          <a:stretch>
            <a:fillRect/>
          </a:stretch>
        </p:blipFill>
        <p:spPr>
          <a:xfrm>
            <a:off x="695960" y="1182370"/>
            <a:ext cx="5484495" cy="5605780"/>
          </a:xfrm>
          <a:prstGeom prst="rect">
            <a:avLst/>
          </a:prstGeom>
          <a:ln>
            <a:solidFill>
              <a:schemeClr val="tx1"/>
            </a:solidFill>
          </a:ln>
          <a:effectLst>
            <a:outerShdw blurRad="50800" dist="38100" dir="2700000" algn="tl" rotWithShape="0">
              <a:prstClr val="black">
                <a:alpha val="40000"/>
              </a:prstClr>
            </a:outerShdw>
          </a:effectLst>
        </p:spPr>
      </p:pic>
      <p:pic>
        <p:nvPicPr>
          <p:cNvPr id="23" name="图片 22"/>
          <p:cNvPicPr>
            <a:picLocks noChangeAspect="1"/>
          </p:cNvPicPr>
          <p:nvPr/>
        </p:nvPicPr>
        <p:blipFill>
          <a:blip r:embed="rId6"/>
          <a:stretch>
            <a:fillRect/>
          </a:stretch>
        </p:blipFill>
        <p:spPr>
          <a:xfrm>
            <a:off x="880745" y="1377950"/>
            <a:ext cx="5484495" cy="5354320"/>
          </a:xfrm>
          <a:prstGeom prst="rect">
            <a:avLst/>
          </a:prstGeom>
          <a:ln>
            <a:solidFill>
              <a:schemeClr val="tx1"/>
            </a:solidFill>
          </a:ln>
          <a:effectLst>
            <a:outerShdw blurRad="50800" dist="38100" dir="2700000" algn="tl" rotWithShape="0">
              <a:prstClr val="black">
                <a:alpha val="40000"/>
              </a:prstClr>
            </a:outerShdw>
          </a:effectLst>
        </p:spPr>
      </p:pic>
    </p:spTree>
    <p:custDataLst>
      <p:tags r:id="rId7"/>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ldLvl="0" animBg="1"/>
      <p:bldP spid="21"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3334</a:t>
            </a:r>
            <a:r>
              <a:rPr lang="zh-CN" altLang="en-US" sz="2800" b="1" dirty="0">
                <a:latin typeface="微软雅黑" panose="020B0503020204020204" charset="-122"/>
                <a:ea typeface="微软雅黑" panose="020B0503020204020204" charset="-122"/>
              </a:rPr>
              <a:t> 高等教育分年龄在校学生数</a:t>
            </a:r>
            <a:endParaRPr lang="zh-CN" altLang="en-US" sz="2800" b="1" dirty="0">
              <a:latin typeface="微软雅黑" panose="020B0503020204020204" charset="-122"/>
              <a:ea typeface="微软雅黑" panose="020B0503020204020204" charset="-122"/>
            </a:endParaRPr>
          </a:p>
        </p:txBody>
      </p:sp>
      <p:pic>
        <p:nvPicPr>
          <p:cNvPr id="2" name="图片 1"/>
          <p:cNvPicPr>
            <a:picLocks noChangeAspect="1"/>
          </p:cNvPicPr>
          <p:nvPr/>
        </p:nvPicPr>
        <p:blipFill>
          <a:blip r:embed="rId2"/>
          <a:srcRect b="21232"/>
          <a:stretch>
            <a:fillRect/>
          </a:stretch>
        </p:blipFill>
        <p:spPr>
          <a:xfrm>
            <a:off x="195067" y="1379537"/>
            <a:ext cx="5599430" cy="4391025"/>
          </a:xfrm>
          <a:prstGeom prst="rect">
            <a:avLst/>
          </a:prstGeom>
          <a:ln>
            <a:solidFill>
              <a:schemeClr val="tx1"/>
            </a:solidFill>
          </a:ln>
          <a:effectLst>
            <a:outerShdw blurRad="50800" dist="38100" dir="2700000" algn="tl" rotWithShape="0">
              <a:prstClr val="black">
                <a:alpha val="40000"/>
              </a:prstClr>
            </a:outerShdw>
          </a:effectLst>
        </p:spPr>
      </p:pic>
      <p:pic>
        <p:nvPicPr>
          <p:cNvPr id="4" name="图片 3"/>
          <p:cNvPicPr>
            <a:picLocks noChangeAspect="1"/>
          </p:cNvPicPr>
          <p:nvPr/>
        </p:nvPicPr>
        <p:blipFill>
          <a:blip r:embed="rId3"/>
          <a:stretch>
            <a:fillRect/>
          </a:stretch>
        </p:blipFill>
        <p:spPr>
          <a:xfrm>
            <a:off x="5967777" y="1379492"/>
            <a:ext cx="5585807" cy="1232671"/>
          </a:xfrm>
          <a:prstGeom prst="rect">
            <a:avLst/>
          </a:prstGeom>
          <a:ln>
            <a:solidFill>
              <a:schemeClr val="tx1"/>
            </a:solidFill>
          </a:ln>
          <a:effectLst>
            <a:outerShdw blurRad="50800" dist="38100" dir="2700000" algn="tl" rotWithShape="0">
              <a:prstClr val="black">
                <a:alpha val="40000"/>
              </a:prstClr>
            </a:outerShdw>
          </a:effectLst>
        </p:spPr>
      </p:pic>
      <p:sp>
        <p:nvSpPr>
          <p:cNvPr id="11" name="圆角矩形 7"/>
          <p:cNvSpPr/>
          <p:nvPr/>
        </p:nvSpPr>
        <p:spPr>
          <a:xfrm>
            <a:off x="5967788" y="4042754"/>
            <a:ext cx="6029144" cy="504825"/>
          </a:xfrm>
          <a:prstGeom prst="roundRect">
            <a:avLst>
              <a:gd name="adj" fmla="val 21611"/>
            </a:avLst>
          </a:prstGeom>
          <a:solidFill>
            <a:srgbClr val="C9E7FF">
              <a:alpha val="100000"/>
            </a:srgb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a:solidFill>
                  <a:srgbClr val="44546A"/>
                </a:solidFill>
                <a:latin typeface="微软雅黑" panose="020B0503020204020204" charset="-122"/>
                <a:ea typeface="微软雅黑" panose="020B0503020204020204" charset="-122"/>
                <a:cs typeface="微软雅黑" panose="020B0503020204020204" charset="-122"/>
                <a:sym typeface="+mn-ea"/>
              </a:rPr>
              <a:t>本表不包含国际学生。</a:t>
            </a:r>
            <a:endParaRPr lang="zh-CN" altLang="en-US">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12" name="圆角矩形 8"/>
          <p:cNvSpPr/>
          <p:nvPr/>
        </p:nvSpPr>
        <p:spPr>
          <a:xfrm>
            <a:off x="5967789" y="2877503"/>
            <a:ext cx="6029144" cy="504825"/>
          </a:xfrm>
          <a:prstGeom prst="roundRect">
            <a:avLst>
              <a:gd name="adj" fmla="val 21611"/>
            </a:avLst>
          </a:prstGeom>
          <a:solidFill>
            <a:srgbClr val="C9E7FF">
              <a:alpha val="100000"/>
            </a:srgb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a:solidFill>
                  <a:srgbClr val="44546A"/>
                </a:solidFill>
                <a:latin typeface="微软雅黑" panose="020B0503020204020204" charset="-122"/>
                <a:ea typeface="微软雅黑" panose="020B0503020204020204" charset="-122"/>
                <a:cs typeface="微软雅黑" panose="020B0503020204020204" charset="-122"/>
                <a:sym typeface="+mn-ea"/>
              </a:rPr>
              <a:t>填报时结合上年度报表、变化情况表对数据进行校核。</a:t>
            </a:r>
            <a:endParaRPr lang="zh-CN" altLang="en-US">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13" name="圆角矩形 9"/>
          <p:cNvSpPr/>
          <p:nvPr/>
        </p:nvSpPr>
        <p:spPr>
          <a:xfrm>
            <a:off x="5967789" y="3459798"/>
            <a:ext cx="6029144" cy="504825"/>
          </a:xfrm>
          <a:prstGeom prst="roundRect">
            <a:avLst>
              <a:gd name="adj" fmla="val 21611"/>
            </a:avLst>
          </a:prstGeom>
          <a:solidFill>
            <a:srgbClr val="C9E7FF">
              <a:alpha val="100000"/>
            </a:srgb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a:solidFill>
                  <a:srgbClr val="44546A"/>
                </a:solidFill>
                <a:latin typeface="微软雅黑" panose="020B0503020204020204" charset="-122"/>
                <a:ea typeface="微软雅黑" panose="020B0503020204020204" charset="-122"/>
                <a:cs typeface="微软雅黑" panose="020B0503020204020204" charset="-122"/>
                <a:sym typeface="+mn-ea"/>
              </a:rPr>
              <a:t>年龄以9月1日（不含9月1日）满周岁计算。</a:t>
            </a:r>
            <a:endParaRPr lang="zh-CN" altLang="en-US">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14" name="线形标注 2(带边框和强调线) 2"/>
          <p:cNvSpPr/>
          <p:nvPr/>
        </p:nvSpPr>
        <p:spPr>
          <a:xfrm>
            <a:off x="5967788" y="4809173"/>
            <a:ext cx="6017944" cy="1431838"/>
          </a:xfrm>
          <a:prstGeom prst="accentBorderCallout2">
            <a:avLst>
              <a:gd name="adj1" fmla="val 52619"/>
              <a:gd name="adj2" fmla="val -4156"/>
              <a:gd name="adj3" fmla="val 29114"/>
              <a:gd name="adj4" fmla="val -48051"/>
              <a:gd name="adj5" fmla="val -46277"/>
              <a:gd name="adj6" fmla="val -84666"/>
            </a:avLst>
          </a:prstGeom>
          <a:solidFill>
            <a:schemeClr val="accent4">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往年</a:t>
            </a:r>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问题：</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无招生但学生年龄相比上年未发生变化。</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学校反馈：</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填报错误，</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往年未按“9月1日（不含9月1日）满周岁”标准计算本年学生年龄。</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1" grpId="1" animBg="1"/>
      <p:bldP spid="12" grpId="0" bldLvl="0" animBg="1"/>
      <p:bldP spid="12" grpId="1" animBg="1"/>
      <p:bldP spid="13" grpId="0" bldLvl="0" animBg="1"/>
      <p:bldP spid="13" grpId="1" animBg="1"/>
      <p:bldP spid="1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3335 </a:t>
            </a:r>
            <a:r>
              <a:rPr lang="zh-CN" altLang="en-US" sz="2800" b="1" dirty="0">
                <a:latin typeface="微软雅黑" panose="020B0503020204020204" charset="-122"/>
                <a:ea typeface="微软雅黑" panose="020B0503020204020204" charset="-122"/>
              </a:rPr>
              <a:t>高等教育招生、在校生来源情况</a:t>
            </a:r>
            <a:endParaRPr lang="zh-CN" altLang="en-US" sz="2800" b="1" dirty="0">
              <a:latin typeface="微软雅黑" panose="020B0503020204020204" charset="-122"/>
              <a:ea typeface="微软雅黑" panose="020B0503020204020204" charset="-122"/>
            </a:endParaRPr>
          </a:p>
        </p:txBody>
      </p:sp>
      <p:pic>
        <p:nvPicPr>
          <p:cNvPr id="11" name="图片 10" descr="post_object_image_3937771842"/>
          <p:cNvPicPr>
            <a:picLocks noChangeAspect="1"/>
          </p:cNvPicPr>
          <p:nvPr/>
        </p:nvPicPr>
        <p:blipFill>
          <a:blip r:embed="rId2"/>
          <a:stretch>
            <a:fillRect/>
          </a:stretch>
        </p:blipFill>
        <p:spPr>
          <a:xfrm>
            <a:off x="514320" y="1263279"/>
            <a:ext cx="5884247" cy="5451581"/>
          </a:xfrm>
          <a:prstGeom prst="rect">
            <a:avLst/>
          </a:prstGeom>
          <a:ln w="12700" cmpd="sng">
            <a:solidFill>
              <a:srgbClr val="000000">
                <a:alpha val="100000"/>
              </a:srgbClr>
            </a:solidFill>
            <a:prstDash val="solid"/>
            <a:miter lim="800000"/>
            <a:headEnd/>
            <a:tailEnd/>
          </a:ln>
          <a:effectLst>
            <a:outerShdw blurRad="190500" dist="63500" dir="2700000" algn="tl" rotWithShape="0">
              <a:srgbClr val="000000">
                <a:alpha val="30000"/>
              </a:srgbClr>
            </a:outerShdw>
          </a:effectLst>
        </p:spPr>
      </p:pic>
      <p:sp>
        <p:nvSpPr>
          <p:cNvPr id="3" name="圆角矩形 2"/>
          <p:cNvSpPr/>
          <p:nvPr/>
        </p:nvSpPr>
        <p:spPr>
          <a:xfrm>
            <a:off x="5622834" y="4420326"/>
            <a:ext cx="6017986" cy="606468"/>
          </a:xfrm>
          <a:prstGeom prst="roundRect">
            <a:avLst>
              <a:gd name="adj" fmla="val 21611"/>
            </a:avLst>
          </a:prstGeom>
          <a:solidFill>
            <a:srgbClr val="C9E7FF">
              <a:alpha val="100000"/>
            </a:srgb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b="1">
                <a:solidFill>
                  <a:srgbClr val="044AFA"/>
                </a:solidFill>
                <a:latin typeface="微软雅黑" panose="020B0503020204020204" charset="-122"/>
                <a:ea typeface="微软雅黑" panose="020B0503020204020204" charset="-122"/>
                <a:cs typeface="微软雅黑" panose="020B0503020204020204" charset="-122"/>
                <a:sym typeface="+mn-ea"/>
              </a:rPr>
              <a:t>高等教育学生来源</a:t>
            </a:r>
            <a:r>
              <a:rPr lang="zh-CN" altLang="en-US">
                <a:solidFill>
                  <a:srgbClr val="44546A"/>
                </a:solidFill>
                <a:latin typeface="微软雅黑" panose="020B0503020204020204" charset="-122"/>
                <a:ea typeface="微软雅黑" panose="020B0503020204020204" charset="-122"/>
                <a:cs typeface="微软雅黑" panose="020B0503020204020204" charset="-122"/>
                <a:sym typeface="+mn-ea"/>
              </a:rPr>
              <a:t>按入学前考籍所在地确定。</a:t>
            </a:r>
            <a:endParaRPr lang="zh-CN" altLang="en-US">
              <a:latin typeface="微软雅黑" panose="020B0503020204020204" charset="-122"/>
              <a:ea typeface="微软雅黑" panose="020B0503020204020204" charset="-122"/>
              <a:cs typeface="微软雅黑" panose="020B0503020204020204" charset="-122"/>
              <a:sym typeface="+mn-ea"/>
            </a:endParaRPr>
          </a:p>
        </p:txBody>
      </p:sp>
      <p:sp>
        <p:nvSpPr>
          <p:cNvPr id="5" name="线形标注 2(带边框和强调线) 2"/>
          <p:cNvSpPr/>
          <p:nvPr/>
        </p:nvSpPr>
        <p:spPr>
          <a:xfrm>
            <a:off x="5622869" y="5354832"/>
            <a:ext cx="6017944" cy="1038664"/>
          </a:xfrm>
          <a:prstGeom prst="accentBorderCallout2">
            <a:avLst>
              <a:gd name="adj1" fmla="val 26206"/>
              <a:gd name="adj2" fmla="val -2243"/>
              <a:gd name="adj3" fmla="val 3863"/>
              <a:gd name="adj4" fmla="val -22812"/>
              <a:gd name="adj5" fmla="val -59595"/>
              <a:gd name="adj6" fmla="val -43873"/>
            </a:avLst>
          </a:prstGeom>
          <a:solidFill>
            <a:schemeClr val="accent4">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往年</a:t>
            </a:r>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问题：</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三年无北京招生，但本年有北京在校生。</a:t>
            </a:r>
            <a:endParaRPr lang="en-US" altLang="zh-CN" dirty="0">
              <a:solidFill>
                <a:srgbClr val="44546A"/>
              </a:solidFill>
              <a:latin typeface="微软雅黑" panose="020B0503020204020204" charset="-122"/>
              <a:ea typeface="微软雅黑" panose="020B0503020204020204" charset="-122"/>
              <a:cs typeface="微软雅黑" panose="020B0503020204020204" charset="-122"/>
            </a:endParaRPr>
          </a:p>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学校反馈：</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填报错误，填报本年在校生时错误地按生源户籍所在地填报（应按考籍所在地）。</a:t>
            </a:r>
            <a:endParaRPr lang="zh-CN" altLang="en-US">
              <a:latin typeface="微软雅黑" panose="020B0503020204020204" charset="-122"/>
              <a:ea typeface="微软雅黑" panose="020B0503020204020204" charset="-122"/>
              <a:cs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animBg="1"/>
      <p:bldP spid="5" grpId="0" bldLvl="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post_object_image_2100970257"/>
          <p:cNvPicPr>
            <a:picLocks noChangeAspect="1"/>
          </p:cNvPicPr>
          <p:nvPr/>
        </p:nvPicPr>
        <p:blipFill>
          <a:blip r:embed="rId1"/>
          <a:stretch>
            <a:fillRect/>
          </a:stretch>
        </p:blipFill>
        <p:spPr>
          <a:xfrm>
            <a:off x="6204494" y="1211308"/>
            <a:ext cx="5200288" cy="5576479"/>
          </a:xfrm>
          <a:prstGeom prst="rect">
            <a:avLst/>
          </a:prstGeom>
          <a:noFill/>
          <a:ln>
            <a:solidFill>
              <a:schemeClr val="tx1"/>
            </a:solidFill>
          </a:ln>
          <a:effectLst>
            <a:outerShdw blurRad="50800" dist="38100" dir="2700000" algn="tl" rotWithShape="0">
              <a:prstClr val="black">
                <a:alpha val="40000"/>
              </a:prstClr>
            </a:outerShdw>
          </a:effectLst>
        </p:spPr>
      </p:pic>
      <p:pic>
        <p:nvPicPr>
          <p:cNvPr id="8" name="图片 7" descr="post_object_image_2491890292"/>
          <p:cNvPicPr>
            <a:picLocks noChangeAspect="1"/>
          </p:cNvPicPr>
          <p:nvPr/>
        </p:nvPicPr>
        <p:blipFill>
          <a:blip r:embed="rId2"/>
          <a:stretch>
            <a:fillRect/>
          </a:stretch>
        </p:blipFill>
        <p:spPr>
          <a:xfrm>
            <a:off x="956945" y="1211308"/>
            <a:ext cx="5133884" cy="5576461"/>
          </a:xfrm>
          <a:prstGeom prst="rect">
            <a:avLst/>
          </a:prstGeom>
          <a:noFill/>
          <a:ln>
            <a:solidFill>
              <a:schemeClr val="tx1"/>
            </a:solidFill>
          </a:ln>
          <a:effectLst>
            <a:outerShdw blurRad="50800" dist="38100" dir="2700000" algn="tl" rotWithShape="0">
              <a:prstClr val="black">
                <a:alpha val="40000"/>
              </a:prstClr>
            </a:outerShdw>
          </a:effectLst>
        </p:spPr>
      </p:pic>
      <p:sp>
        <p:nvSpPr>
          <p:cNvPr id="7" name="标题 6"/>
          <p:cNvSpPr>
            <a:spLocks noGrp="1"/>
          </p:cNvSpPr>
          <p:nvPr>
            <p:ph type="title"/>
            <p:custDataLst>
              <p:tags r:id="rId3"/>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3336/3337</a:t>
            </a:r>
            <a:r>
              <a:rPr lang="zh-CN" altLang="en-US" sz="2800" dirty="0">
                <a:latin typeface="微软雅黑" panose="020B0503020204020204" charset="-122"/>
                <a:ea typeface="微软雅黑" panose="020B0503020204020204" charset="-122"/>
              </a:rPr>
              <a:t>高等职业教育专科录取</a:t>
            </a:r>
            <a:r>
              <a:rPr lang="en-US" altLang="zh-CN" sz="2800" dirty="0">
                <a:latin typeface="微软雅黑" panose="020B0503020204020204" charset="-122"/>
                <a:ea typeface="微软雅黑" panose="020B0503020204020204" charset="-122"/>
              </a:rPr>
              <a:t>/</a:t>
            </a:r>
            <a:r>
              <a:rPr lang="zh-CN" altLang="en-US" sz="2800" dirty="0">
                <a:latin typeface="微软雅黑" panose="020B0503020204020204" charset="-122"/>
                <a:ea typeface="微软雅黑" panose="020B0503020204020204" charset="-122"/>
              </a:rPr>
              <a:t>招生类型来源</a:t>
            </a:r>
            <a:r>
              <a:rPr lang="zh-CN" altLang="en-US" sz="2800" dirty="0">
                <a:latin typeface="微软雅黑" panose="020B0503020204020204" charset="-122"/>
                <a:ea typeface="微软雅黑" panose="020B0503020204020204" charset="-122"/>
              </a:rPr>
              <a:t>情况</a:t>
            </a:r>
            <a:endParaRPr lang="zh-CN" altLang="en-US" sz="2800" dirty="0">
              <a:latin typeface="微软雅黑" panose="020B0503020204020204" charset="-122"/>
              <a:ea typeface="微软雅黑" panose="020B0503020204020204" charset="-122"/>
            </a:endParaRPr>
          </a:p>
        </p:txBody>
      </p:sp>
      <p:sp>
        <p:nvSpPr>
          <p:cNvPr id="9" name="线形标注 2(带边框和强调线) 8"/>
          <p:cNvSpPr/>
          <p:nvPr/>
        </p:nvSpPr>
        <p:spPr>
          <a:xfrm>
            <a:off x="2723515" y="3827780"/>
            <a:ext cx="7642225" cy="848995"/>
          </a:xfrm>
          <a:prstGeom prst="accentBorderCallout2">
            <a:avLst>
              <a:gd name="adj1" fmla="val 14440"/>
              <a:gd name="adj2" fmla="val 102401"/>
              <a:gd name="adj3" fmla="val -37545"/>
              <a:gd name="adj4" fmla="val 96679"/>
              <a:gd name="adj5" fmla="val -95478"/>
              <a:gd name="adj6" fmla="val 69728"/>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r>
              <a:rPr lang="zh-CN" altLang="en-US" b="1" dirty="0">
                <a:solidFill>
                  <a:srgbClr val="044AFA"/>
                </a:solidFill>
                <a:latin typeface="微软雅黑" panose="020B0503020204020204" charset="-122"/>
                <a:ea typeface="微软雅黑" panose="020B0503020204020204" charset="-122"/>
                <a:sym typeface="+mn-ea"/>
              </a:rPr>
              <a:t>分类考试：</a:t>
            </a:r>
            <a:r>
              <a:rPr lang="zh-CN" altLang="en-US" dirty="0">
                <a:solidFill>
                  <a:srgbClr val="44546A"/>
                </a:solidFill>
                <a:latin typeface="微软雅黑" panose="020B0503020204020204" charset="-122"/>
                <a:ea typeface="微软雅黑" panose="020B0503020204020204" charset="-122"/>
                <a:sym typeface="+mn-ea"/>
              </a:rPr>
              <a:t>按照</a:t>
            </a:r>
            <a:r>
              <a:rPr lang="zh-CN" altLang="en-US" dirty="0">
                <a:solidFill>
                  <a:srgbClr val="2A5CE3"/>
                </a:solidFill>
                <a:latin typeface="微软雅黑" panose="020B0503020204020204" charset="-122"/>
                <a:ea typeface="微软雅黑" panose="020B0503020204020204" charset="-122"/>
                <a:sym typeface="+mn-ea"/>
                <a:hlinkClick r:id="rId4" action="ppaction://hlinkfile"/>
              </a:rPr>
              <a:t>《国务院关于深化考试招生制度改革的实施意见》</a:t>
            </a:r>
            <a:r>
              <a:rPr lang="zh-CN" altLang="en-US" dirty="0">
                <a:solidFill>
                  <a:srgbClr val="44546A"/>
                </a:solidFill>
                <a:latin typeface="微软雅黑" panose="020B0503020204020204" charset="-122"/>
                <a:ea typeface="微软雅黑" panose="020B0503020204020204" charset="-122"/>
                <a:sym typeface="+mn-ea"/>
              </a:rPr>
              <a:t>，以“文化素质+职业技能”评价方式招收的高级中等教育（高中阶段</a:t>
            </a:r>
            <a:r>
              <a:rPr lang="zh-CN" altLang="en-US" dirty="0">
                <a:solidFill>
                  <a:srgbClr val="44546A"/>
                </a:solidFill>
                <a:latin typeface="微软雅黑" panose="020B0503020204020204" charset="-122"/>
                <a:ea typeface="微软雅黑" panose="020B0503020204020204" charset="-122"/>
                <a:sym typeface="+mn-ea"/>
              </a:rPr>
              <a:t>教育）毕业生。</a:t>
            </a:r>
            <a:endParaRPr lang="zh-CN" altLang="en-US" dirty="0">
              <a:solidFill>
                <a:srgbClr val="44546A"/>
              </a:solidFill>
              <a:latin typeface="微软雅黑" panose="020B0503020204020204" charset="-122"/>
              <a:ea typeface="微软雅黑" panose="020B0503020204020204" charset="-122"/>
              <a:sym typeface="+mn-ea"/>
            </a:endParaRPr>
          </a:p>
        </p:txBody>
      </p:sp>
      <p:sp>
        <p:nvSpPr>
          <p:cNvPr id="11" name="线形标注 2(带边框和强调线) 10"/>
          <p:cNvSpPr/>
          <p:nvPr/>
        </p:nvSpPr>
        <p:spPr>
          <a:xfrm>
            <a:off x="2723515" y="4749165"/>
            <a:ext cx="7534910" cy="1024890"/>
          </a:xfrm>
          <a:prstGeom prst="accentBorderCallout2">
            <a:avLst>
              <a:gd name="adj1" fmla="val 18750"/>
              <a:gd name="adj2" fmla="val -8333"/>
              <a:gd name="adj3" fmla="val -99442"/>
              <a:gd name="adj4" fmla="val -7786"/>
              <a:gd name="adj5" fmla="val -149628"/>
              <a:gd name="adj6" fmla="val 3649"/>
            </a:avLst>
          </a:prstGeom>
          <a:solidFill>
            <a:schemeClr val="accent3">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r>
              <a:rPr lang="zh-CN" altLang="en-US" b="1" dirty="0">
                <a:solidFill>
                  <a:srgbClr val="044AFA"/>
                </a:solidFill>
                <a:latin typeface="微软雅黑" panose="020B0503020204020204" charset="-122"/>
                <a:ea typeface="微软雅黑" panose="020B0503020204020204" charset="-122"/>
                <a:sym typeface="+mn-ea"/>
              </a:rPr>
              <a:t>保留入学资格：</a:t>
            </a:r>
            <a:r>
              <a:rPr lang="zh-CN" altLang="en-US" dirty="0">
                <a:solidFill>
                  <a:srgbClr val="44546A"/>
                </a:solidFill>
                <a:latin typeface="微软雅黑" panose="020B0503020204020204" charset="-122"/>
                <a:ea typeface="微软雅黑" panose="020B0503020204020204" charset="-122"/>
                <a:sym typeface="+mn-ea"/>
              </a:rPr>
              <a:t>根据</a:t>
            </a:r>
            <a:r>
              <a:rPr lang="zh-CN" altLang="en-US" dirty="0">
                <a:solidFill>
                  <a:srgbClr val="2A5CE3"/>
                </a:solidFill>
                <a:latin typeface="微软雅黑" panose="020B0503020204020204" charset="-122"/>
                <a:ea typeface="微软雅黑" panose="020B0503020204020204" charset="-122"/>
                <a:sym typeface="+mn-ea"/>
                <a:hlinkClick r:id="rId5"/>
              </a:rPr>
              <a:t>《普通高等学校学生管理规定》</a:t>
            </a:r>
            <a:r>
              <a:rPr lang="zh-CN" altLang="en-US" dirty="0">
                <a:solidFill>
                  <a:srgbClr val="44546A"/>
                </a:solidFill>
                <a:latin typeface="微软雅黑" panose="020B0503020204020204" charset="-122"/>
                <a:ea typeface="微软雅黑" panose="020B0503020204020204" charset="-122"/>
                <a:sym typeface="+mn-ea"/>
              </a:rPr>
              <a:t>，新生向学校申请保留入学资格。获批同意保留入学资格期间</a:t>
            </a:r>
            <a:r>
              <a:rPr lang="zh-CN" altLang="en-US" b="1" dirty="0">
                <a:solidFill>
                  <a:srgbClr val="2C96F2"/>
                </a:solidFill>
                <a:latin typeface="微软雅黑" panose="020B0503020204020204" charset="-122"/>
                <a:ea typeface="微软雅黑" panose="020B0503020204020204" charset="-122"/>
                <a:sym typeface="+mn-ea"/>
              </a:rPr>
              <a:t>不具有学籍</a:t>
            </a:r>
            <a:r>
              <a:rPr lang="zh-CN" altLang="en-US" dirty="0">
                <a:solidFill>
                  <a:srgbClr val="44546A"/>
                </a:solidFill>
                <a:latin typeface="微软雅黑" panose="020B0503020204020204" charset="-122"/>
                <a:ea typeface="微软雅黑" panose="020B0503020204020204" charset="-122"/>
                <a:sym typeface="+mn-ea"/>
              </a:rPr>
              <a:t>。保留入学资格的条件、期限等由学校规定。</a:t>
            </a:r>
            <a:r>
              <a:rPr lang="zh-CN" altLang="en-US" b="1" dirty="0">
                <a:solidFill>
                  <a:srgbClr val="2C96F2"/>
                </a:solidFill>
                <a:latin typeface="微软雅黑" panose="020B0503020204020204" charset="-122"/>
                <a:ea typeface="微软雅黑" panose="020B0503020204020204" charset="-122"/>
                <a:sym typeface="+mn-ea"/>
              </a:rPr>
              <a:t>含大学生新征入伍学生</a:t>
            </a:r>
            <a:r>
              <a:rPr lang="zh-CN" altLang="en-US" dirty="0">
                <a:solidFill>
                  <a:srgbClr val="44546A"/>
                </a:solidFill>
                <a:latin typeface="微软雅黑" panose="020B0503020204020204" charset="-122"/>
                <a:ea typeface="微软雅黑" panose="020B0503020204020204" charset="-122"/>
                <a:sym typeface="+mn-ea"/>
              </a:rPr>
              <a:t>。</a:t>
            </a:r>
            <a:endParaRPr lang="zh-CN" altLang="en-US" dirty="0">
              <a:solidFill>
                <a:srgbClr val="44546A"/>
              </a:solidFill>
              <a:latin typeface="微软雅黑" panose="020B0503020204020204" charset="-122"/>
              <a:ea typeface="微软雅黑" panose="020B0503020204020204" charset="-122"/>
              <a:sym typeface="+mn-ea"/>
            </a:endParaRPr>
          </a:p>
        </p:txBody>
      </p:sp>
      <p:sp>
        <p:nvSpPr>
          <p:cNvPr id="12" name="线形标注 2(带边框和强调线) 11"/>
          <p:cNvSpPr/>
          <p:nvPr/>
        </p:nvSpPr>
        <p:spPr>
          <a:xfrm>
            <a:off x="2723507" y="5968041"/>
            <a:ext cx="7534910" cy="762000"/>
          </a:xfrm>
          <a:prstGeom prst="accentBorderCallout2">
            <a:avLst>
              <a:gd name="adj1" fmla="val -290"/>
              <a:gd name="adj2" fmla="val 108368"/>
              <a:gd name="adj3" fmla="val -319540"/>
              <a:gd name="adj4" fmla="val 106683"/>
              <a:gd name="adj5" fmla="val -380056"/>
              <a:gd name="adj6" fmla="val 74607"/>
            </a:avLst>
          </a:prstGeom>
          <a:solidFill>
            <a:schemeClr val="accent3">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r>
              <a:rPr lang="zh-CN" altLang="en-US" b="1" dirty="0">
                <a:solidFill>
                  <a:srgbClr val="044AFA"/>
                </a:solidFill>
                <a:latin typeface="微软雅黑" panose="020B0503020204020204" charset="-122"/>
                <a:ea typeface="微软雅黑" panose="020B0503020204020204" charset="-122"/>
                <a:sym typeface="+mn-ea"/>
              </a:rPr>
              <a:t>恢复入学资格：</a:t>
            </a:r>
            <a:r>
              <a:rPr lang="zh-CN" altLang="en-US" dirty="0">
                <a:solidFill>
                  <a:srgbClr val="44546A"/>
                </a:solidFill>
                <a:latin typeface="微软雅黑" panose="020B0503020204020204" charset="-122"/>
                <a:ea typeface="微软雅黑" panose="020B0503020204020204" charset="-122"/>
                <a:sym typeface="+mn-ea"/>
              </a:rPr>
              <a:t>根据</a:t>
            </a:r>
            <a:r>
              <a:rPr lang="zh-CN" altLang="en-US" dirty="0">
                <a:solidFill>
                  <a:srgbClr val="2A5CE3"/>
                </a:solidFill>
                <a:latin typeface="微软雅黑" panose="020B0503020204020204" charset="-122"/>
                <a:ea typeface="微软雅黑" panose="020B0503020204020204" charset="-122"/>
                <a:sym typeface="+mn-ea"/>
                <a:hlinkClick r:id="rId5"/>
              </a:rPr>
              <a:t>《普通高等学校学生管理规定》</a:t>
            </a:r>
            <a:r>
              <a:rPr lang="zh-CN" altLang="en-US" dirty="0">
                <a:solidFill>
                  <a:srgbClr val="44546A"/>
                </a:solidFill>
                <a:latin typeface="微软雅黑" panose="020B0503020204020204" charset="-122"/>
                <a:ea typeface="微软雅黑" panose="020B0503020204020204" charset="-122"/>
                <a:sym typeface="+mn-ea"/>
              </a:rPr>
              <a:t>，保留入学资格期满前向学校申请入学，经学校审查合格后，办理入学手续的新生。</a:t>
            </a:r>
            <a:endParaRPr lang="zh-CN" altLang="en-US" dirty="0">
              <a:solidFill>
                <a:srgbClr val="44546A"/>
              </a:solidFill>
              <a:latin typeface="微软雅黑" panose="020B0503020204020204" charset="-122"/>
              <a:ea typeface="微软雅黑" panose="020B0503020204020204" charset="-122"/>
              <a:sym typeface="+mn-ea"/>
            </a:endParaRPr>
          </a:p>
        </p:txBody>
      </p:sp>
    </p:spTree>
    <p:custDataLst>
      <p:tags r:id="rId6"/>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9" grpId="1" animBg="1"/>
      <p:bldP spid="11" grpId="0" bldLvl="0" animBg="1"/>
      <p:bldP spid="11" grpId="1" animBg="1"/>
      <p:bldP spid="12" grpId="0" bldLvl="0" animBg="1"/>
      <p:bldP spid="12" grpId="1"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post_object_image_2100970257"/>
          <p:cNvPicPr>
            <a:picLocks noChangeAspect="1"/>
          </p:cNvPicPr>
          <p:nvPr/>
        </p:nvPicPr>
        <p:blipFill>
          <a:blip r:embed="rId1"/>
          <a:stretch>
            <a:fillRect/>
          </a:stretch>
        </p:blipFill>
        <p:spPr>
          <a:xfrm>
            <a:off x="6204494" y="1211308"/>
            <a:ext cx="5200288" cy="5576479"/>
          </a:xfrm>
          <a:prstGeom prst="rect">
            <a:avLst/>
          </a:prstGeom>
          <a:noFill/>
          <a:ln>
            <a:solidFill>
              <a:schemeClr val="tx1"/>
            </a:solidFill>
          </a:ln>
          <a:effectLst>
            <a:outerShdw blurRad="50800" dist="38100" dir="2700000" algn="tl" rotWithShape="0">
              <a:prstClr val="black">
                <a:alpha val="40000"/>
              </a:prstClr>
            </a:outerShdw>
          </a:effectLst>
        </p:spPr>
      </p:pic>
      <p:pic>
        <p:nvPicPr>
          <p:cNvPr id="8" name="图片 7" descr="post_object_image_2491890292"/>
          <p:cNvPicPr>
            <a:picLocks noChangeAspect="1"/>
          </p:cNvPicPr>
          <p:nvPr/>
        </p:nvPicPr>
        <p:blipFill>
          <a:blip r:embed="rId2"/>
          <a:stretch>
            <a:fillRect/>
          </a:stretch>
        </p:blipFill>
        <p:spPr>
          <a:xfrm>
            <a:off x="956945" y="1211308"/>
            <a:ext cx="5133884" cy="5576461"/>
          </a:xfrm>
          <a:prstGeom prst="rect">
            <a:avLst/>
          </a:prstGeom>
          <a:noFill/>
          <a:ln>
            <a:solidFill>
              <a:schemeClr val="tx1"/>
            </a:solidFill>
          </a:ln>
          <a:effectLst>
            <a:outerShdw blurRad="50800" dist="38100" dir="2700000" algn="tl" rotWithShape="0">
              <a:prstClr val="black">
                <a:alpha val="40000"/>
              </a:prstClr>
            </a:outerShdw>
          </a:effectLst>
        </p:spPr>
      </p:pic>
      <p:sp>
        <p:nvSpPr>
          <p:cNvPr id="7" name="标题 6"/>
          <p:cNvSpPr>
            <a:spLocks noGrp="1"/>
          </p:cNvSpPr>
          <p:nvPr>
            <p:ph type="title"/>
            <p:custDataLst>
              <p:tags r:id="rId3"/>
            </p:custDataLst>
          </p:nvPr>
        </p:nvSpPr>
        <p:spPr/>
        <p:txBody>
          <a:bodyPr>
            <a:noAutofit/>
          </a:bodyPr>
          <a:lstStyle/>
          <a:p>
            <a:r>
              <a:rPr lang="zh-CN" altLang="en-US" sz="2800" b="1" dirty="0">
                <a:latin typeface="微软雅黑" panose="020B0503020204020204" charset="-122"/>
                <a:ea typeface="微软雅黑" panose="020B0503020204020204" charset="-122"/>
                <a:sym typeface="+mn-ea"/>
              </a:rPr>
              <a:t>教基</a:t>
            </a:r>
            <a:r>
              <a:rPr lang="en-US" altLang="zh-CN" sz="2800" b="1" dirty="0">
                <a:latin typeface="微软雅黑" panose="020B0503020204020204" charset="-122"/>
                <a:ea typeface="微软雅黑" panose="020B0503020204020204" charset="-122"/>
                <a:sym typeface="+mn-ea"/>
              </a:rPr>
              <a:t>3336/3337</a:t>
            </a:r>
            <a:r>
              <a:rPr lang="zh-CN" altLang="en-US" sz="2800" dirty="0">
                <a:latin typeface="微软雅黑" panose="020B0503020204020204" charset="-122"/>
                <a:ea typeface="微软雅黑" panose="020B0503020204020204" charset="-122"/>
                <a:sym typeface="+mn-ea"/>
              </a:rPr>
              <a:t>高等职业教育专科录取</a:t>
            </a:r>
            <a:r>
              <a:rPr lang="en-US" altLang="zh-CN" sz="2800" dirty="0">
                <a:latin typeface="微软雅黑" panose="020B0503020204020204" charset="-122"/>
                <a:ea typeface="微软雅黑" panose="020B0503020204020204" charset="-122"/>
                <a:sym typeface="+mn-ea"/>
              </a:rPr>
              <a:t>/</a:t>
            </a:r>
            <a:r>
              <a:rPr lang="zh-CN" altLang="en-US" sz="2800" dirty="0">
                <a:latin typeface="微软雅黑" panose="020B0503020204020204" charset="-122"/>
                <a:ea typeface="微软雅黑" panose="020B0503020204020204" charset="-122"/>
                <a:sym typeface="+mn-ea"/>
              </a:rPr>
              <a:t>招生类型来源情况</a:t>
            </a:r>
            <a:endParaRPr lang="zh-CN" altLang="en-US" sz="2800" b="1" dirty="0">
              <a:latin typeface="微软雅黑" panose="020B0503020204020204" charset="-122"/>
              <a:ea typeface="微软雅黑" panose="020B0503020204020204" charset="-122"/>
            </a:endParaRPr>
          </a:p>
        </p:txBody>
      </p:sp>
      <p:sp>
        <p:nvSpPr>
          <p:cNvPr id="14" name="圆角矩形 13"/>
          <p:cNvSpPr/>
          <p:nvPr/>
        </p:nvSpPr>
        <p:spPr>
          <a:xfrm>
            <a:off x="1990023" y="3860861"/>
            <a:ext cx="8401051" cy="1015731"/>
          </a:xfrm>
          <a:prstGeom prst="roundRect">
            <a:avLst>
              <a:gd name="adj" fmla="val 21611"/>
            </a:avLst>
          </a:prstGeom>
          <a:solidFill>
            <a:schemeClr val="accent6">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rgbClr val="44546A"/>
                </a:solidFill>
                <a:latin typeface="微软雅黑" panose="020B0503020204020204" charset="-122"/>
                <a:ea typeface="微软雅黑" panose="020B0503020204020204" charset="-122"/>
                <a:sym typeface="+mn-ea"/>
              </a:rPr>
              <a:t>根据</a:t>
            </a:r>
            <a:r>
              <a:rPr lang="zh-CN" altLang="zh-CN" u="sng" dirty="0">
                <a:solidFill>
                  <a:srgbClr val="0000FF"/>
                </a:solidFill>
                <a:latin typeface="微软雅黑" panose="020B0503020204020204" charset="-122"/>
                <a:ea typeface="微软雅黑" panose="020B0503020204020204" charset="-122"/>
                <a:cs typeface="Times New Roman" panose="02020603050405020304" pitchFamily="18" charset="0"/>
                <a:hlinkClick r:id="rId4"/>
              </a:rPr>
              <a:t>《教育部关于积极推进高等职业教育考试招生制度改革的指导意见》</a:t>
            </a:r>
            <a:r>
              <a:rPr lang="zh-CN" altLang="zh-CN" dirty="0">
                <a:solidFill>
                  <a:srgbClr val="44546A"/>
                </a:solidFill>
                <a:latin typeface="微软雅黑" panose="020B0503020204020204" charset="-122"/>
                <a:ea typeface="微软雅黑" panose="020B0503020204020204" charset="-122"/>
              </a:rPr>
              <a:t>高职贯通培养（如五年一贯制、3+2、3+3等贯通培养模式）的学生在完成中职阶段教育学习任务后，计入高职招生数</a:t>
            </a:r>
            <a:r>
              <a:rPr lang="zh-CN" altLang="en-US" dirty="0">
                <a:solidFill>
                  <a:srgbClr val="44546A"/>
                </a:solidFill>
                <a:latin typeface="微软雅黑" panose="020B0503020204020204" charset="-122"/>
                <a:ea typeface="微软雅黑" panose="020B0503020204020204" charset="-122"/>
              </a:rPr>
              <a:t>。</a:t>
            </a:r>
            <a:endParaRPr lang="zh-CN" altLang="zh-CN" dirty="0">
              <a:solidFill>
                <a:srgbClr val="44546A"/>
              </a:solidFill>
              <a:latin typeface="微软雅黑" panose="020B0503020204020204" charset="-122"/>
              <a:ea typeface="微软雅黑" panose="020B0503020204020204" charset="-122"/>
            </a:endParaRPr>
          </a:p>
        </p:txBody>
      </p:sp>
      <p:pic>
        <p:nvPicPr>
          <p:cNvPr id="15" name="图片 14"/>
          <p:cNvPicPr>
            <a:picLocks noChangeAspect="1"/>
          </p:cNvPicPr>
          <p:nvPr/>
        </p:nvPicPr>
        <p:blipFill rotWithShape="1">
          <a:blip r:embed="rId5"/>
          <a:srcRect t="6050"/>
          <a:stretch>
            <a:fillRect/>
          </a:stretch>
        </p:blipFill>
        <p:spPr>
          <a:xfrm>
            <a:off x="2090548" y="4965372"/>
            <a:ext cx="8200000" cy="1646370"/>
          </a:xfrm>
          <a:prstGeom prst="rect">
            <a:avLst/>
          </a:prstGeom>
          <a:ln>
            <a:solidFill>
              <a:schemeClr val="tx1"/>
            </a:solidFill>
          </a:ln>
          <a:effectLst>
            <a:outerShdw blurRad="50800" dist="38100" dir="2700000" algn="tl" rotWithShape="0">
              <a:prstClr val="black">
                <a:alpha val="40000"/>
              </a:prstClr>
            </a:outerShdw>
          </a:effectLst>
        </p:spPr>
      </p:pic>
      <p:sp>
        <p:nvSpPr>
          <p:cNvPr id="16" name="线形标注 2(带边框和强调线) 15"/>
          <p:cNvSpPr/>
          <p:nvPr/>
        </p:nvSpPr>
        <p:spPr>
          <a:xfrm>
            <a:off x="4300847" y="1717986"/>
            <a:ext cx="7534910" cy="762000"/>
          </a:xfrm>
          <a:prstGeom prst="accentBorderCallout2">
            <a:avLst>
              <a:gd name="adj1" fmla="val 25162"/>
              <a:gd name="adj2" fmla="val -2867"/>
              <a:gd name="adj3" fmla="val 106748"/>
              <a:gd name="adj4" fmla="val -13486"/>
              <a:gd name="adj5" fmla="val 212459"/>
              <a:gd name="adj6" fmla="val -94"/>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r>
              <a:rPr lang="zh-CN" altLang="en-US" b="1" dirty="0">
                <a:solidFill>
                  <a:srgbClr val="044AFA"/>
                </a:solidFill>
                <a:latin typeface="微软雅黑" panose="020B0503020204020204" charset="-122"/>
                <a:ea typeface="微软雅黑" panose="020B0503020204020204" charset="-122"/>
                <a:sym typeface="+mn-ea"/>
              </a:rPr>
              <a:t>五年制高职转入：</a:t>
            </a:r>
            <a:r>
              <a:rPr lang="zh-CN" altLang="en-US" dirty="0">
                <a:solidFill>
                  <a:srgbClr val="44546A"/>
                </a:solidFill>
                <a:latin typeface="微软雅黑" panose="020B0503020204020204" charset="-122"/>
                <a:ea typeface="微软雅黑" panose="020B0503020204020204" charset="-122"/>
                <a:sym typeface="+mn-ea"/>
              </a:rPr>
              <a:t>五年制高等职业教育学生，完成前三年中等职业教育阶段学习后，转入高等职业教育阶段学习的学生，接受专科学历教育。</a:t>
            </a:r>
            <a:endParaRPr lang="zh-CN" altLang="en-US" dirty="0">
              <a:solidFill>
                <a:srgbClr val="44546A"/>
              </a:solidFill>
              <a:latin typeface="微软雅黑" panose="020B0503020204020204" charset="-122"/>
              <a:ea typeface="微软雅黑" panose="020B0503020204020204" charset="-122"/>
              <a:sym typeface="+mn-ea"/>
            </a:endParaRPr>
          </a:p>
        </p:txBody>
      </p:sp>
    </p:spTree>
    <p:custDataLst>
      <p:tags r:id="rId6"/>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P spid="14" grpId="1" animBg="1"/>
      <p:bldP spid="16" grpId="0" bldLvl="0" animBg="1"/>
      <p:bldP spid="16" grpId="1"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post_object_image_2100970257"/>
          <p:cNvPicPr>
            <a:picLocks noChangeAspect="1"/>
          </p:cNvPicPr>
          <p:nvPr/>
        </p:nvPicPr>
        <p:blipFill>
          <a:blip r:embed="rId1"/>
          <a:stretch>
            <a:fillRect/>
          </a:stretch>
        </p:blipFill>
        <p:spPr>
          <a:xfrm>
            <a:off x="6204494" y="1211308"/>
            <a:ext cx="5200288" cy="5576479"/>
          </a:xfrm>
          <a:prstGeom prst="rect">
            <a:avLst/>
          </a:prstGeom>
          <a:noFill/>
          <a:ln>
            <a:solidFill>
              <a:schemeClr val="tx1"/>
            </a:solidFill>
          </a:ln>
          <a:effectLst>
            <a:outerShdw blurRad="50800" dist="38100" dir="2700000" algn="tl" rotWithShape="0">
              <a:prstClr val="black">
                <a:alpha val="40000"/>
              </a:prstClr>
            </a:outerShdw>
          </a:effectLst>
        </p:spPr>
      </p:pic>
      <p:pic>
        <p:nvPicPr>
          <p:cNvPr id="10" name="图片 9" descr="post_object_image_2491890292"/>
          <p:cNvPicPr>
            <a:picLocks noChangeAspect="1"/>
          </p:cNvPicPr>
          <p:nvPr/>
        </p:nvPicPr>
        <p:blipFill>
          <a:blip r:embed="rId2"/>
          <a:stretch>
            <a:fillRect/>
          </a:stretch>
        </p:blipFill>
        <p:spPr>
          <a:xfrm>
            <a:off x="956945" y="1211308"/>
            <a:ext cx="5133884" cy="5576461"/>
          </a:xfrm>
          <a:prstGeom prst="rect">
            <a:avLst/>
          </a:prstGeom>
          <a:noFill/>
          <a:ln>
            <a:solidFill>
              <a:schemeClr val="tx1"/>
            </a:solidFill>
          </a:ln>
          <a:effectLst>
            <a:outerShdw blurRad="50800" dist="38100" dir="2700000" algn="tl" rotWithShape="0">
              <a:prstClr val="black">
                <a:alpha val="40000"/>
              </a:prstClr>
            </a:outerShdw>
          </a:effectLst>
        </p:spPr>
      </p:pic>
      <p:sp>
        <p:nvSpPr>
          <p:cNvPr id="7" name="标题 6"/>
          <p:cNvSpPr>
            <a:spLocks noGrp="1"/>
          </p:cNvSpPr>
          <p:nvPr>
            <p:ph type="title"/>
            <p:custDataLst>
              <p:tags r:id="rId3"/>
            </p:custDataLst>
          </p:nvPr>
        </p:nvSpPr>
        <p:spPr/>
        <p:txBody>
          <a:bodyPr>
            <a:noAutofit/>
          </a:bodyPr>
          <a:lstStyle/>
          <a:p>
            <a:r>
              <a:rPr lang="zh-CN" altLang="en-US" sz="2800" b="1" dirty="0">
                <a:latin typeface="微软雅黑" panose="020B0503020204020204" charset="-122"/>
                <a:ea typeface="微软雅黑" panose="020B0503020204020204" charset="-122"/>
                <a:sym typeface="+mn-ea"/>
              </a:rPr>
              <a:t>教基</a:t>
            </a:r>
            <a:r>
              <a:rPr lang="en-US" altLang="zh-CN" sz="2800" b="1" dirty="0">
                <a:latin typeface="微软雅黑" panose="020B0503020204020204" charset="-122"/>
                <a:ea typeface="微软雅黑" panose="020B0503020204020204" charset="-122"/>
                <a:sym typeface="+mn-ea"/>
              </a:rPr>
              <a:t>3336/3337</a:t>
            </a:r>
            <a:r>
              <a:rPr lang="zh-CN" altLang="en-US" sz="2800" dirty="0">
                <a:latin typeface="微软雅黑" panose="020B0503020204020204" charset="-122"/>
                <a:ea typeface="微软雅黑" panose="020B0503020204020204" charset="-122"/>
                <a:sym typeface="+mn-ea"/>
              </a:rPr>
              <a:t>高等职业教育专科录取</a:t>
            </a:r>
            <a:r>
              <a:rPr lang="en-US" altLang="zh-CN" sz="2800" dirty="0">
                <a:latin typeface="微软雅黑" panose="020B0503020204020204" charset="-122"/>
                <a:ea typeface="微软雅黑" panose="020B0503020204020204" charset="-122"/>
                <a:sym typeface="+mn-ea"/>
              </a:rPr>
              <a:t>/</a:t>
            </a:r>
            <a:r>
              <a:rPr lang="zh-CN" altLang="en-US" sz="2800" dirty="0">
                <a:latin typeface="微软雅黑" panose="020B0503020204020204" charset="-122"/>
                <a:ea typeface="微软雅黑" panose="020B0503020204020204" charset="-122"/>
                <a:sym typeface="+mn-ea"/>
              </a:rPr>
              <a:t>招生类型来源情况</a:t>
            </a:r>
            <a:endParaRPr lang="zh-CN" altLang="en-US" sz="2800" b="1" dirty="0">
              <a:latin typeface="微软雅黑" panose="020B0503020204020204" charset="-122"/>
              <a:ea typeface="微软雅黑" panose="020B0503020204020204" charset="-122"/>
            </a:endParaRPr>
          </a:p>
        </p:txBody>
      </p:sp>
      <p:sp>
        <p:nvSpPr>
          <p:cNvPr id="8" name="线形标注 2(带边框和强调线) 7"/>
          <p:cNvSpPr/>
          <p:nvPr/>
        </p:nvSpPr>
        <p:spPr>
          <a:xfrm>
            <a:off x="4081781" y="5257165"/>
            <a:ext cx="7637780" cy="731520"/>
          </a:xfrm>
          <a:prstGeom prst="accentBorderCallout2">
            <a:avLst>
              <a:gd name="adj1" fmla="val 28292"/>
              <a:gd name="adj2" fmla="val -2034"/>
              <a:gd name="adj3" fmla="val -29947"/>
              <a:gd name="adj4" fmla="val -11419"/>
              <a:gd name="adj5" fmla="val -284429"/>
              <a:gd name="adj6" fmla="val -24799"/>
            </a:avLst>
          </a:prstGeom>
          <a:solidFill>
            <a:schemeClr val="accent3">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r>
              <a:rPr lang="zh-CN" altLang="en-US" b="1" dirty="0">
                <a:solidFill>
                  <a:srgbClr val="044AFA"/>
                </a:solidFill>
                <a:latin typeface="微软雅黑" panose="020B0503020204020204" charset="-122"/>
                <a:ea typeface="微软雅黑" panose="020B0503020204020204" charset="-122"/>
                <a:sym typeface="+mn-ea"/>
              </a:rPr>
              <a:t>录取数：</a:t>
            </a:r>
            <a:r>
              <a:rPr lang="zh-CN" altLang="en-US" dirty="0">
                <a:solidFill>
                  <a:srgbClr val="44546A"/>
                </a:solidFill>
                <a:latin typeface="微软雅黑" panose="020B0503020204020204" charset="-122"/>
                <a:ea typeface="微软雅黑" panose="020B0503020204020204" charset="-122"/>
                <a:sym typeface="+mn-ea"/>
              </a:rPr>
              <a:t>经各省（自治区、直辖市）招生委员会审核批准录取，招生单位发放录取通知书的学生数。</a:t>
            </a:r>
            <a:endParaRPr lang="zh-CN" altLang="en-US" dirty="0">
              <a:solidFill>
                <a:srgbClr val="44546A"/>
              </a:solidFill>
              <a:latin typeface="微软雅黑" panose="020B0503020204020204" charset="-122"/>
              <a:ea typeface="微软雅黑" panose="020B0503020204020204" charset="-122"/>
              <a:sym typeface="+mn-ea"/>
            </a:endParaRPr>
          </a:p>
        </p:txBody>
      </p:sp>
      <p:sp>
        <p:nvSpPr>
          <p:cNvPr id="15" name="线形标注 2(带边框和强调线) 14"/>
          <p:cNvSpPr/>
          <p:nvPr/>
        </p:nvSpPr>
        <p:spPr>
          <a:xfrm>
            <a:off x="4081780" y="1529080"/>
            <a:ext cx="7637780" cy="762000"/>
          </a:xfrm>
          <a:prstGeom prst="accentBorderCallout2">
            <a:avLst>
              <a:gd name="adj1" fmla="val 29742"/>
              <a:gd name="adj2" fmla="val -2119"/>
              <a:gd name="adj3" fmla="val 174444"/>
              <a:gd name="adj4" fmla="val 858"/>
              <a:gd name="adj5" fmla="val 181691"/>
              <a:gd name="adj6" fmla="val 22483"/>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r>
              <a:rPr lang="zh-CN" altLang="en-US" b="1" dirty="0">
                <a:solidFill>
                  <a:srgbClr val="044AFA"/>
                </a:solidFill>
                <a:latin typeface="微软雅黑" panose="020B0503020204020204" charset="-122"/>
                <a:ea typeface="微软雅黑" panose="020B0503020204020204" charset="-122"/>
                <a:sym typeface="+mn-ea"/>
              </a:rPr>
              <a:t>预科生：</a:t>
            </a:r>
            <a:r>
              <a:rPr lang="zh-CN" altLang="en-US" dirty="0">
                <a:solidFill>
                  <a:srgbClr val="44546A"/>
                </a:solidFill>
                <a:latin typeface="微软雅黑" panose="020B0503020204020204" charset="-122"/>
                <a:ea typeface="微软雅黑" panose="020B0503020204020204" charset="-122"/>
                <a:sym typeface="+mn-ea"/>
              </a:rPr>
              <a:t>教育部下达预科招生计划，经过</a:t>
            </a:r>
            <a:r>
              <a:rPr lang="en-US" altLang="zh-CN" dirty="0">
                <a:solidFill>
                  <a:srgbClr val="44546A"/>
                </a:solidFill>
                <a:latin typeface="微软雅黑" panose="020B0503020204020204" charset="-122"/>
                <a:ea typeface="微软雅黑" panose="020B0503020204020204" charset="-122"/>
                <a:sym typeface="+mn-ea"/>
              </a:rPr>
              <a:t>1-2</a:t>
            </a:r>
            <a:r>
              <a:rPr lang="zh-CN" altLang="en-US" dirty="0">
                <a:solidFill>
                  <a:srgbClr val="44546A"/>
                </a:solidFill>
                <a:latin typeface="微软雅黑" panose="020B0503020204020204" charset="-122"/>
                <a:ea typeface="微软雅黑" panose="020B0503020204020204" charset="-122"/>
                <a:sym typeface="+mn-ea"/>
              </a:rPr>
              <a:t>年的文化补习，合格者转入专科阶段学习。</a:t>
            </a:r>
            <a:endParaRPr lang="zh-CN" altLang="en-US" dirty="0">
              <a:solidFill>
                <a:srgbClr val="44546A"/>
              </a:solidFill>
              <a:latin typeface="微软雅黑" panose="020B0503020204020204" charset="-122"/>
              <a:ea typeface="微软雅黑" panose="020B0503020204020204" charset="-122"/>
              <a:sym typeface="+mn-ea"/>
            </a:endParaRPr>
          </a:p>
        </p:txBody>
      </p:sp>
      <p:sp>
        <p:nvSpPr>
          <p:cNvPr id="14" name="线形标注 2(带边框和强调线) 13"/>
          <p:cNvSpPr/>
          <p:nvPr/>
        </p:nvSpPr>
        <p:spPr>
          <a:xfrm>
            <a:off x="4081145" y="4145280"/>
            <a:ext cx="7637780" cy="960120"/>
          </a:xfrm>
          <a:prstGeom prst="accentBorderCallout2">
            <a:avLst>
              <a:gd name="adj1" fmla="val 20204"/>
              <a:gd name="adj2" fmla="val -2301"/>
              <a:gd name="adj3" fmla="val -58669"/>
              <a:gd name="adj4" fmla="val 2980"/>
              <a:gd name="adj5" fmla="val -107853"/>
              <a:gd name="adj6" fmla="val 13613"/>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r>
              <a:rPr lang="zh-CN" altLang="en-US" b="1" dirty="0">
                <a:solidFill>
                  <a:srgbClr val="044AFA"/>
                </a:solidFill>
                <a:latin typeface="微软雅黑" panose="020B0503020204020204" charset="-122"/>
                <a:ea typeface="微软雅黑" panose="020B0503020204020204" charset="-122"/>
                <a:sym typeface="+mn-ea"/>
              </a:rPr>
              <a:t>预科生转入：</a:t>
            </a:r>
            <a:r>
              <a:rPr lang="zh-CN" altLang="en-US" dirty="0">
                <a:solidFill>
                  <a:srgbClr val="44546A"/>
                </a:solidFill>
                <a:latin typeface="微软雅黑" panose="020B0503020204020204" charset="-122"/>
                <a:ea typeface="微软雅黑" panose="020B0503020204020204" charset="-122"/>
                <a:sym typeface="+mn-ea"/>
              </a:rPr>
              <a:t>教育部下达预科招生计划，招收的少数民族等类型学生。经过1-2年的文化补习，合格者转入本专科阶段学习。占用招生单位当年招生计划。</a:t>
            </a:r>
            <a:endParaRPr lang="zh-CN" altLang="en-US" dirty="0">
              <a:solidFill>
                <a:srgbClr val="44546A"/>
              </a:solidFill>
              <a:latin typeface="微软雅黑" panose="020B0503020204020204" charset="-122"/>
              <a:ea typeface="微软雅黑" panose="020B0503020204020204" charset="-122"/>
              <a:sym typeface="+mn-ea"/>
            </a:endParaRPr>
          </a:p>
        </p:txBody>
      </p:sp>
      <p:sp>
        <p:nvSpPr>
          <p:cNvPr id="2" name="线形标注 2(带边框和强调线) 1"/>
          <p:cNvSpPr/>
          <p:nvPr/>
        </p:nvSpPr>
        <p:spPr>
          <a:xfrm>
            <a:off x="3925570" y="6505575"/>
            <a:ext cx="7637780" cy="852170"/>
          </a:xfrm>
          <a:prstGeom prst="accentBorderCallout2">
            <a:avLst>
              <a:gd name="adj1" fmla="val -2083"/>
              <a:gd name="adj2" fmla="val 49933"/>
              <a:gd name="adj3" fmla="val -18923"/>
              <a:gd name="adj4" fmla="val 61456"/>
              <a:gd name="adj5" fmla="val -405989"/>
              <a:gd name="adj6" fmla="val 95552"/>
            </a:avLst>
          </a:prstGeom>
          <a:solidFill>
            <a:schemeClr val="accent3">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r>
              <a:rPr lang="zh-CN" altLang="en-US" b="1" dirty="0">
                <a:solidFill>
                  <a:srgbClr val="044AFA"/>
                </a:solidFill>
                <a:latin typeface="微软雅黑" panose="020B0503020204020204" charset="-122"/>
                <a:ea typeface="微软雅黑" panose="020B0503020204020204" charset="-122"/>
                <a:sym typeface="+mn-ea"/>
              </a:rPr>
              <a:t>招生中预科生数：</a:t>
            </a:r>
            <a:r>
              <a:rPr lang="zh-CN" altLang="en-US" dirty="0">
                <a:solidFill>
                  <a:srgbClr val="44546A"/>
                </a:solidFill>
                <a:latin typeface="微软雅黑" panose="020B0503020204020204" charset="-122"/>
                <a:ea typeface="微软雅黑" panose="020B0503020204020204" charset="-122"/>
                <a:sym typeface="+mn-ea"/>
              </a:rPr>
              <a:t>我省仅有一年制预科生数，此数据应该与教基</a:t>
            </a:r>
            <a:r>
              <a:rPr lang="en-US" altLang="zh-CN" dirty="0">
                <a:solidFill>
                  <a:srgbClr val="44546A"/>
                </a:solidFill>
                <a:latin typeface="微软雅黑" panose="020B0503020204020204" charset="-122"/>
                <a:ea typeface="微软雅黑" panose="020B0503020204020204" charset="-122"/>
                <a:sym typeface="+mn-ea"/>
              </a:rPr>
              <a:t>1304</a:t>
            </a:r>
            <a:r>
              <a:rPr lang="zh-CN" altLang="en-US" dirty="0">
                <a:solidFill>
                  <a:srgbClr val="44546A"/>
                </a:solidFill>
                <a:latin typeface="微软雅黑" panose="020B0503020204020204" charset="-122"/>
                <a:ea typeface="微软雅黑" panose="020B0503020204020204" charset="-122"/>
                <a:sym typeface="+mn-ea"/>
              </a:rPr>
              <a:t>高等教育学校基本情况中预科注册生数</a:t>
            </a:r>
            <a:r>
              <a:rPr lang="zh-CN" altLang="en-US" dirty="0">
                <a:solidFill>
                  <a:srgbClr val="44546A"/>
                </a:solidFill>
                <a:latin typeface="微软雅黑" panose="020B0503020204020204" charset="-122"/>
                <a:ea typeface="微软雅黑" panose="020B0503020204020204" charset="-122"/>
                <a:sym typeface="+mn-ea"/>
              </a:rPr>
              <a:t>保持一致。</a:t>
            </a:r>
            <a:endParaRPr lang="zh-CN" altLang="en-US" dirty="0">
              <a:solidFill>
                <a:srgbClr val="44546A"/>
              </a:solidFill>
              <a:latin typeface="微软雅黑" panose="020B0503020204020204" charset="-122"/>
              <a:ea typeface="微软雅黑" panose="020B0503020204020204" charset="-122"/>
              <a:sym typeface="+mn-ea"/>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8" grpId="1" animBg="1"/>
      <p:bldP spid="15" grpId="0" bldLvl="0" animBg="1"/>
      <p:bldP spid="15" grpId="1" animBg="1"/>
      <p:bldP spid="14" grpId="0" bldLvl="0" animBg="1"/>
      <p:bldP spid="14" grpId="1" animBg="1"/>
      <p:bldP spid="2" grpId="0" bldLvl="0" animBg="1"/>
      <p:bldP spid="2" grpId="1"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post_object_image_2100970257"/>
          <p:cNvPicPr>
            <a:picLocks noChangeAspect="1"/>
          </p:cNvPicPr>
          <p:nvPr/>
        </p:nvPicPr>
        <p:blipFill>
          <a:blip r:embed="rId1"/>
          <a:stretch>
            <a:fillRect/>
          </a:stretch>
        </p:blipFill>
        <p:spPr>
          <a:xfrm>
            <a:off x="6204494" y="1211308"/>
            <a:ext cx="5200288" cy="5576479"/>
          </a:xfrm>
          <a:prstGeom prst="rect">
            <a:avLst/>
          </a:prstGeom>
          <a:noFill/>
          <a:ln>
            <a:solidFill>
              <a:schemeClr val="tx1"/>
            </a:solidFill>
          </a:ln>
          <a:effectLst>
            <a:outerShdw blurRad="50800" dist="38100" dir="2700000" algn="tl" rotWithShape="0">
              <a:prstClr val="black">
                <a:alpha val="40000"/>
              </a:prstClr>
            </a:outerShdw>
          </a:effectLst>
        </p:spPr>
      </p:pic>
      <p:pic>
        <p:nvPicPr>
          <p:cNvPr id="8" name="图片 7" descr="post_object_image_2491890292"/>
          <p:cNvPicPr>
            <a:picLocks noChangeAspect="1"/>
          </p:cNvPicPr>
          <p:nvPr/>
        </p:nvPicPr>
        <p:blipFill>
          <a:blip r:embed="rId2"/>
          <a:stretch>
            <a:fillRect/>
          </a:stretch>
        </p:blipFill>
        <p:spPr>
          <a:xfrm>
            <a:off x="956945" y="1211308"/>
            <a:ext cx="5133884" cy="5576461"/>
          </a:xfrm>
          <a:prstGeom prst="rect">
            <a:avLst/>
          </a:prstGeom>
          <a:noFill/>
          <a:ln>
            <a:solidFill>
              <a:schemeClr val="tx1"/>
            </a:solidFill>
          </a:ln>
          <a:effectLst>
            <a:outerShdw blurRad="50800" dist="38100" dir="2700000" algn="tl" rotWithShape="0">
              <a:prstClr val="black">
                <a:alpha val="40000"/>
              </a:prstClr>
            </a:outerShdw>
          </a:effectLst>
        </p:spPr>
      </p:pic>
      <p:sp>
        <p:nvSpPr>
          <p:cNvPr id="7" name="标题 6"/>
          <p:cNvSpPr>
            <a:spLocks noGrp="1"/>
          </p:cNvSpPr>
          <p:nvPr>
            <p:ph type="title"/>
            <p:custDataLst>
              <p:tags r:id="rId3"/>
            </p:custDataLst>
          </p:nvPr>
        </p:nvSpPr>
        <p:spPr/>
        <p:txBody>
          <a:bodyPr>
            <a:noAutofit/>
          </a:bodyPr>
          <a:lstStyle/>
          <a:p>
            <a:r>
              <a:rPr lang="zh-CN" altLang="en-US" sz="2800" b="1" dirty="0">
                <a:latin typeface="微软雅黑" panose="020B0503020204020204" charset="-122"/>
                <a:ea typeface="微软雅黑" panose="020B0503020204020204" charset="-122"/>
                <a:sym typeface="+mn-ea"/>
              </a:rPr>
              <a:t>教基</a:t>
            </a:r>
            <a:r>
              <a:rPr lang="en-US" altLang="zh-CN" sz="2800" b="1" dirty="0">
                <a:latin typeface="微软雅黑" panose="020B0503020204020204" charset="-122"/>
                <a:ea typeface="微软雅黑" panose="020B0503020204020204" charset="-122"/>
                <a:sym typeface="+mn-ea"/>
              </a:rPr>
              <a:t>3336/3337</a:t>
            </a:r>
            <a:r>
              <a:rPr lang="zh-CN" altLang="en-US" sz="2800" dirty="0">
                <a:latin typeface="微软雅黑" panose="020B0503020204020204" charset="-122"/>
                <a:ea typeface="微软雅黑" panose="020B0503020204020204" charset="-122"/>
                <a:sym typeface="+mn-ea"/>
              </a:rPr>
              <a:t>高等职业教育专科录取</a:t>
            </a:r>
            <a:r>
              <a:rPr lang="en-US" altLang="zh-CN" sz="2800" dirty="0">
                <a:latin typeface="微软雅黑" panose="020B0503020204020204" charset="-122"/>
                <a:ea typeface="微软雅黑" panose="020B0503020204020204" charset="-122"/>
                <a:sym typeface="+mn-ea"/>
              </a:rPr>
              <a:t>/</a:t>
            </a:r>
            <a:r>
              <a:rPr lang="zh-CN" altLang="en-US" sz="2800" dirty="0">
                <a:latin typeface="微软雅黑" panose="020B0503020204020204" charset="-122"/>
                <a:ea typeface="微软雅黑" panose="020B0503020204020204" charset="-122"/>
                <a:sym typeface="+mn-ea"/>
              </a:rPr>
              <a:t>招生类型来源情况</a:t>
            </a:r>
            <a:endParaRPr lang="zh-CN" altLang="en-US" sz="2800" b="1" dirty="0">
              <a:latin typeface="微软雅黑" panose="020B0503020204020204" charset="-122"/>
              <a:ea typeface="微软雅黑" panose="020B0503020204020204" charset="-122"/>
            </a:endParaRPr>
          </a:p>
        </p:txBody>
      </p:sp>
      <p:sp>
        <p:nvSpPr>
          <p:cNvPr id="10" name="圆角矩形 9"/>
          <p:cNvSpPr/>
          <p:nvPr/>
        </p:nvSpPr>
        <p:spPr>
          <a:xfrm>
            <a:off x="4081143" y="4411617"/>
            <a:ext cx="7637145" cy="695960"/>
          </a:xfrm>
          <a:prstGeom prst="roundRect">
            <a:avLst>
              <a:gd name="adj" fmla="val 6164"/>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b="1" dirty="0">
                <a:solidFill>
                  <a:srgbClr val="044AFA"/>
                </a:solidFill>
                <a:latin typeface="微软雅黑" panose="020B0503020204020204" charset="-122"/>
                <a:ea typeface="微软雅黑" panose="020B0503020204020204" charset="-122"/>
                <a:sym typeface="+mn-ea"/>
              </a:rPr>
              <a:t>普通高中</a:t>
            </a:r>
            <a:r>
              <a:rPr lang="zh-CN" altLang="en-US" dirty="0">
                <a:solidFill>
                  <a:srgbClr val="44546A"/>
                </a:solidFill>
                <a:latin typeface="微软雅黑" panose="020B0503020204020204" charset="-122"/>
                <a:ea typeface="微软雅黑" panose="020B0503020204020204" charset="-122"/>
                <a:sym typeface="+mn-ea"/>
              </a:rPr>
              <a:t>填报普通高中学校毕业的学生。</a:t>
            </a:r>
            <a:endParaRPr lang="zh-CN" altLang="en-US" dirty="0">
              <a:solidFill>
                <a:srgbClr val="44546A"/>
              </a:solidFill>
              <a:latin typeface="微软雅黑" panose="020B0503020204020204" charset="-122"/>
              <a:ea typeface="微软雅黑" panose="020B0503020204020204" charset="-122"/>
              <a:sym typeface="+mn-ea"/>
            </a:endParaRPr>
          </a:p>
        </p:txBody>
      </p:sp>
      <p:sp>
        <p:nvSpPr>
          <p:cNvPr id="11" name="圆角矩形 10"/>
          <p:cNvSpPr/>
          <p:nvPr/>
        </p:nvSpPr>
        <p:spPr>
          <a:xfrm>
            <a:off x="4081145" y="5217795"/>
            <a:ext cx="7637145" cy="695960"/>
          </a:xfrm>
          <a:prstGeom prst="roundRect">
            <a:avLst>
              <a:gd name="adj" fmla="val 6164"/>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b="1" dirty="0">
                <a:solidFill>
                  <a:srgbClr val="044AFA"/>
                </a:solidFill>
                <a:latin typeface="微软雅黑" panose="020B0503020204020204" charset="-122"/>
                <a:ea typeface="微软雅黑" panose="020B0503020204020204" charset="-122"/>
                <a:sym typeface="+mn-ea"/>
              </a:rPr>
              <a:t>中等职业教育</a:t>
            </a:r>
            <a:r>
              <a:rPr lang="zh-CN" altLang="en-US" dirty="0">
                <a:solidFill>
                  <a:srgbClr val="44546A"/>
                </a:solidFill>
                <a:latin typeface="微软雅黑" panose="020B0503020204020204" charset="-122"/>
                <a:ea typeface="微软雅黑" panose="020B0503020204020204" charset="-122"/>
                <a:sym typeface="+mn-ea"/>
              </a:rPr>
              <a:t>填报中等师范毕业、其他中等专业学校毕业、职业高中毕业和技工学校毕业的学生。</a:t>
            </a:r>
            <a:endParaRPr lang="zh-CN" altLang="en-US" dirty="0">
              <a:solidFill>
                <a:srgbClr val="44546A"/>
              </a:solidFill>
              <a:latin typeface="微软雅黑" panose="020B0503020204020204" charset="-122"/>
              <a:ea typeface="微软雅黑" panose="020B0503020204020204" charset="-122"/>
              <a:sym typeface="+mn-ea"/>
            </a:endParaRPr>
          </a:p>
        </p:txBody>
      </p:sp>
      <p:sp>
        <p:nvSpPr>
          <p:cNvPr id="12" name="圆角矩形 11"/>
          <p:cNvSpPr/>
          <p:nvPr/>
        </p:nvSpPr>
        <p:spPr>
          <a:xfrm>
            <a:off x="4081144" y="6023973"/>
            <a:ext cx="7637145" cy="498475"/>
          </a:xfrm>
          <a:prstGeom prst="roundRect">
            <a:avLst>
              <a:gd name="adj" fmla="val 6164"/>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b="1" dirty="0">
                <a:solidFill>
                  <a:srgbClr val="044AFA"/>
                </a:solidFill>
                <a:latin typeface="微软雅黑" panose="020B0503020204020204" charset="-122"/>
                <a:ea typeface="微软雅黑" panose="020B0503020204020204" charset="-122"/>
                <a:sym typeface="+mn-ea"/>
              </a:rPr>
              <a:t>其他</a:t>
            </a:r>
            <a:r>
              <a:rPr lang="zh-CN" altLang="en-US" dirty="0">
                <a:solidFill>
                  <a:srgbClr val="44546A"/>
                </a:solidFill>
                <a:latin typeface="微软雅黑" panose="020B0503020204020204" charset="-122"/>
                <a:ea typeface="微软雅黑" panose="020B0503020204020204" charset="-122"/>
                <a:sym typeface="+mn-ea"/>
              </a:rPr>
              <a:t>填报具有高级中等教育以上同等学力进入专科层次学习的学生。</a:t>
            </a:r>
            <a:endParaRPr lang="zh-CN" altLang="en-US" dirty="0">
              <a:solidFill>
                <a:srgbClr val="44546A"/>
              </a:solidFill>
              <a:latin typeface="微软雅黑" panose="020B0503020204020204" charset="-122"/>
              <a:ea typeface="微软雅黑" panose="020B0503020204020204" charset="-122"/>
              <a:sym typeface="+mn-ea"/>
            </a:endParaRPr>
          </a:p>
        </p:txBody>
      </p:sp>
      <p:sp>
        <p:nvSpPr>
          <p:cNvPr id="13" name="圆角矩形 12"/>
          <p:cNvSpPr/>
          <p:nvPr/>
        </p:nvSpPr>
        <p:spPr>
          <a:xfrm>
            <a:off x="1445258" y="4360041"/>
            <a:ext cx="2522220" cy="2212975"/>
          </a:xfrm>
          <a:prstGeom prst="roundRect">
            <a:avLst>
              <a:gd name="adj" fmla="val 6164"/>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dirty="0">
                <a:solidFill>
                  <a:srgbClr val="44546A"/>
                </a:solidFill>
                <a:latin typeface="微软雅黑" panose="020B0503020204020204" charset="-122"/>
                <a:ea typeface="微软雅黑" panose="020B0503020204020204" charset="-122"/>
                <a:sym typeface="+mn-ea"/>
              </a:rPr>
              <a:t>本表数据来源于省招生委员会审核批准录取，持招生单位发放的录取通知书，到校注册并实际入学的学生数据。</a:t>
            </a:r>
            <a:endParaRPr lang="zh-CN" altLang="en-US" dirty="0">
              <a:solidFill>
                <a:srgbClr val="44546A"/>
              </a:solidFill>
              <a:latin typeface="微软雅黑" panose="020B0503020204020204" charset="-122"/>
              <a:ea typeface="微软雅黑" panose="020B0503020204020204" charset="-122"/>
              <a:sym typeface="+mn-ea"/>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0" grpId="1" animBg="1"/>
      <p:bldP spid="11" grpId="0" bldLvl="0" animBg="1"/>
      <p:bldP spid="11" grpId="1" animBg="1"/>
      <p:bldP spid="12" grpId="0" bldLvl="0" animBg="1"/>
      <p:bldP spid="12" grpId="1" animBg="1"/>
      <p:bldP spid="13" grpId="0" bldLvl="0" animBg="1"/>
      <p:bldP spid="13" grpId="1"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post_object_image_2100970257"/>
          <p:cNvPicPr>
            <a:picLocks noChangeAspect="1"/>
          </p:cNvPicPr>
          <p:nvPr/>
        </p:nvPicPr>
        <p:blipFill>
          <a:blip r:embed="rId1"/>
          <a:stretch>
            <a:fillRect/>
          </a:stretch>
        </p:blipFill>
        <p:spPr>
          <a:xfrm>
            <a:off x="554355" y="1362075"/>
            <a:ext cx="5050155" cy="5415915"/>
          </a:xfrm>
          <a:prstGeom prst="rect">
            <a:avLst/>
          </a:prstGeom>
          <a:noFill/>
          <a:ln>
            <a:solidFill>
              <a:schemeClr val="tx1"/>
            </a:solidFill>
          </a:ln>
          <a:effectLst>
            <a:outerShdw blurRad="50800" dist="38100" dir="2700000" algn="tl" rotWithShape="0">
              <a:prstClr val="black">
                <a:alpha val="40000"/>
              </a:prstClr>
            </a:outerShdw>
          </a:effectLst>
        </p:spPr>
      </p:pic>
      <p:pic>
        <p:nvPicPr>
          <p:cNvPr id="10" name="图片 9" descr="post_object_image_2491890292"/>
          <p:cNvPicPr>
            <a:picLocks noChangeAspect="1"/>
          </p:cNvPicPr>
          <p:nvPr/>
        </p:nvPicPr>
        <p:blipFill>
          <a:blip r:embed="rId2"/>
          <a:stretch>
            <a:fillRect/>
          </a:stretch>
        </p:blipFill>
        <p:spPr>
          <a:xfrm>
            <a:off x="368935" y="1212850"/>
            <a:ext cx="4890770" cy="5313045"/>
          </a:xfrm>
          <a:prstGeom prst="rect">
            <a:avLst/>
          </a:prstGeom>
          <a:noFill/>
          <a:ln>
            <a:solidFill>
              <a:schemeClr val="tx1"/>
            </a:solidFill>
          </a:ln>
          <a:effectLst>
            <a:outerShdw blurRad="50800" dist="38100" dir="2700000" algn="tl" rotWithShape="0">
              <a:prstClr val="black">
                <a:alpha val="40000"/>
              </a:prstClr>
            </a:outerShdw>
          </a:effectLst>
        </p:spPr>
      </p:pic>
      <p:sp>
        <p:nvSpPr>
          <p:cNvPr id="7" name="标题 6"/>
          <p:cNvSpPr>
            <a:spLocks noGrp="1"/>
          </p:cNvSpPr>
          <p:nvPr>
            <p:ph type="title"/>
            <p:custDataLst>
              <p:tags r:id="rId3"/>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3336/3337</a:t>
            </a:r>
            <a:endParaRPr lang="zh-CN" altLang="en-US" sz="2800" b="1" dirty="0">
              <a:latin typeface="微软雅黑" panose="020B0503020204020204" charset="-122"/>
              <a:ea typeface="微软雅黑" panose="020B0503020204020204" charset="-122"/>
            </a:endParaRPr>
          </a:p>
        </p:txBody>
      </p:sp>
      <p:sp>
        <p:nvSpPr>
          <p:cNvPr id="11" name="线形标注 2(带边框和强调线) 2"/>
          <p:cNvSpPr/>
          <p:nvPr/>
        </p:nvSpPr>
        <p:spPr>
          <a:xfrm>
            <a:off x="5846445" y="2202180"/>
            <a:ext cx="6017895" cy="933450"/>
          </a:xfrm>
          <a:prstGeom prst="accentBorderCallout2">
            <a:avLst>
              <a:gd name="adj1" fmla="val 44364"/>
              <a:gd name="adj2" fmla="val -2401"/>
              <a:gd name="adj3" fmla="val 41915"/>
              <a:gd name="adj4" fmla="val -10754"/>
              <a:gd name="adj5" fmla="val 99047"/>
              <a:gd name="adj6" fmla="val -18089"/>
            </a:avLst>
          </a:prstGeom>
          <a:solidFill>
            <a:schemeClr val="accent4">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往年</a:t>
            </a:r>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问题：</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生源类别中的其他分类填报</a:t>
            </a:r>
            <a:r>
              <a:rPr lang="en-US" altLang="zh-CN" dirty="0">
                <a:solidFill>
                  <a:srgbClr val="44546A"/>
                </a:solidFill>
                <a:latin typeface="微软雅黑" panose="020B0503020204020204" charset="-122"/>
                <a:ea typeface="微软雅黑" panose="020B0503020204020204" charset="-122"/>
                <a:cs typeface="微软雅黑" panose="020B0503020204020204" charset="-122"/>
              </a:rPr>
              <a:t>0</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人。</a:t>
            </a:r>
            <a:endParaRPr lang="en-US" altLang="zh-CN" dirty="0">
              <a:solidFill>
                <a:srgbClr val="44546A"/>
              </a:solidFill>
              <a:latin typeface="微软雅黑" panose="020B0503020204020204" charset="-122"/>
              <a:ea typeface="微软雅黑" panose="020B0503020204020204" charset="-122"/>
              <a:cs typeface="微软雅黑" panose="020B0503020204020204" charset="-122"/>
            </a:endParaRPr>
          </a:p>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学校反馈：</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填报错误，错误理解各分类含义，导致填错位置。</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p:txBody>
      </p:sp>
      <p:sp>
        <p:nvSpPr>
          <p:cNvPr id="12" name="线形标注 2(带边框和强调线) 2"/>
          <p:cNvSpPr/>
          <p:nvPr/>
        </p:nvSpPr>
        <p:spPr>
          <a:xfrm>
            <a:off x="5846626" y="4094193"/>
            <a:ext cx="6017944" cy="933214"/>
          </a:xfrm>
          <a:prstGeom prst="accentBorderCallout2">
            <a:avLst>
              <a:gd name="adj1" fmla="val 26206"/>
              <a:gd name="adj2" fmla="val -2243"/>
              <a:gd name="adj3" fmla="val 61066"/>
              <a:gd name="adj4" fmla="val -28714"/>
              <a:gd name="adj5" fmla="val -93390"/>
              <a:gd name="adj6" fmla="val -70850"/>
            </a:avLst>
          </a:prstGeom>
          <a:solidFill>
            <a:schemeClr val="accent4">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往年</a:t>
            </a:r>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问题：</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录取数1</a:t>
            </a:r>
            <a:r>
              <a:rPr lang="en-US" altLang="zh-CN" dirty="0">
                <a:solidFill>
                  <a:srgbClr val="44546A"/>
                </a:solidFill>
                <a:latin typeface="微软雅黑" panose="020B0503020204020204" charset="-122"/>
                <a:ea typeface="微软雅黑" panose="020B0503020204020204" charset="-122"/>
                <a:cs typeface="微软雅黑" panose="020B0503020204020204" charset="-122"/>
              </a:rPr>
              <a:t>5</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人，招生数16人且未填恢复入学资格招生数。</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学校反馈：</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填报错误，漏填恢复入学资格招生数。</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p:txBody>
      </p:sp>
      <p:sp>
        <p:nvSpPr>
          <p:cNvPr id="13" name="线形标注 2(带边框和强调线) 2"/>
          <p:cNvSpPr/>
          <p:nvPr/>
        </p:nvSpPr>
        <p:spPr>
          <a:xfrm>
            <a:off x="5846626" y="5273185"/>
            <a:ext cx="6017944" cy="933214"/>
          </a:xfrm>
          <a:prstGeom prst="accentBorderCallout2">
            <a:avLst>
              <a:gd name="adj1" fmla="val 26206"/>
              <a:gd name="adj2" fmla="val -2243"/>
              <a:gd name="adj3" fmla="val 22166"/>
              <a:gd name="adj4" fmla="val -39603"/>
              <a:gd name="adj5" fmla="val -204625"/>
              <a:gd name="adj6" fmla="val -70794"/>
            </a:avLst>
          </a:prstGeom>
          <a:solidFill>
            <a:schemeClr val="accent4">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往年</a:t>
            </a:r>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问题：</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女性录取数小于女性招生数。</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学校反馈：</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填报错误，未将五年制高职转入录取数计入录取数总数。</a:t>
            </a:r>
            <a:endParaRPr lang="zh-CN" altLang="en-US">
              <a:latin typeface="微软雅黑" panose="020B0503020204020204" charset="-122"/>
              <a:ea typeface="微软雅黑" panose="020B0503020204020204" charset="-122"/>
              <a:cs typeface="微软雅黑" panose="020B0503020204020204" charset="-122"/>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2" grpId="0" bldLvl="0" animBg="1"/>
      <p:bldP spid="13" grpId="0" bldLvl="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sym typeface="+mn-ea"/>
              </a:rPr>
              <a:t>教基</a:t>
            </a:r>
            <a:r>
              <a:rPr lang="en-US" altLang="zh-CN" sz="2800" b="1" dirty="0">
                <a:latin typeface="微软雅黑" panose="020B0503020204020204" charset="-122"/>
                <a:ea typeface="微软雅黑" panose="020B0503020204020204" charset="-122"/>
                <a:sym typeface="+mn-ea"/>
              </a:rPr>
              <a:t>3336/3337</a:t>
            </a:r>
            <a:r>
              <a:rPr lang="zh-CN" altLang="en-US" sz="2800" dirty="0">
                <a:latin typeface="微软雅黑" panose="020B0503020204020204" charset="-122"/>
                <a:ea typeface="微软雅黑" panose="020B0503020204020204" charset="-122"/>
                <a:sym typeface="+mn-ea"/>
              </a:rPr>
              <a:t>高等职业教育专科录取</a:t>
            </a:r>
            <a:r>
              <a:rPr lang="en-US" altLang="zh-CN" sz="2800" dirty="0">
                <a:latin typeface="微软雅黑" panose="020B0503020204020204" charset="-122"/>
                <a:ea typeface="微软雅黑" panose="020B0503020204020204" charset="-122"/>
                <a:sym typeface="+mn-ea"/>
              </a:rPr>
              <a:t>/</a:t>
            </a:r>
            <a:r>
              <a:rPr lang="zh-CN" altLang="en-US" sz="2800" dirty="0">
                <a:latin typeface="微软雅黑" panose="020B0503020204020204" charset="-122"/>
                <a:ea typeface="微软雅黑" panose="020B0503020204020204" charset="-122"/>
                <a:sym typeface="+mn-ea"/>
              </a:rPr>
              <a:t>招生类型来源情况</a:t>
            </a:r>
            <a:endParaRPr lang="zh-CN" altLang="en-US" sz="2800" b="1" dirty="0">
              <a:latin typeface="微软雅黑" panose="020B0503020204020204" charset="-122"/>
              <a:ea typeface="微软雅黑" panose="020B0503020204020204" charset="-122"/>
            </a:endParaRPr>
          </a:p>
        </p:txBody>
      </p:sp>
      <p:pic>
        <p:nvPicPr>
          <p:cNvPr id="8" name="图片 7"/>
          <p:cNvPicPr>
            <a:picLocks noChangeAspect="1"/>
          </p:cNvPicPr>
          <p:nvPr/>
        </p:nvPicPr>
        <p:blipFill>
          <a:blip r:embed="rId2"/>
          <a:stretch>
            <a:fillRect/>
          </a:stretch>
        </p:blipFill>
        <p:spPr>
          <a:xfrm>
            <a:off x="367030" y="1197428"/>
            <a:ext cx="5598495" cy="5547444"/>
          </a:xfrm>
          <a:prstGeom prst="rect">
            <a:avLst/>
          </a:prstGeom>
          <a:ln>
            <a:solidFill>
              <a:schemeClr val="tx1"/>
            </a:solidFill>
          </a:ln>
          <a:effectLst>
            <a:outerShdw blurRad="50800" dist="38100" dir="2700000" algn="tl" rotWithShape="0">
              <a:prstClr val="black">
                <a:alpha val="40000"/>
              </a:prstClr>
            </a:outerShdw>
          </a:effectLst>
        </p:spPr>
      </p:pic>
      <p:pic>
        <p:nvPicPr>
          <p:cNvPr id="10" name="图片 9"/>
          <p:cNvPicPr>
            <a:picLocks noChangeAspect="1"/>
          </p:cNvPicPr>
          <p:nvPr/>
        </p:nvPicPr>
        <p:blipFill>
          <a:blip r:embed="rId3"/>
          <a:stretch>
            <a:fillRect/>
          </a:stretch>
        </p:blipFill>
        <p:spPr>
          <a:xfrm>
            <a:off x="6059805" y="1197428"/>
            <a:ext cx="5272898" cy="5547444"/>
          </a:xfrm>
          <a:prstGeom prst="rect">
            <a:avLst/>
          </a:prstGeom>
          <a:ln>
            <a:solidFill>
              <a:schemeClr val="tx1"/>
            </a:solidFill>
          </a:ln>
          <a:effectLst>
            <a:outerShdw blurRad="50800" dist="38100" dir="2700000" algn="tl" rotWithShape="0">
              <a:prstClr val="black">
                <a:alpha val="40000"/>
              </a:prstClr>
            </a:outerShdw>
          </a:effectLst>
        </p:spPr>
      </p:pic>
      <p:sp>
        <p:nvSpPr>
          <p:cNvPr id="9" name="线形标注 2(带边框和强调线) 8"/>
          <p:cNvSpPr/>
          <p:nvPr/>
        </p:nvSpPr>
        <p:spPr>
          <a:xfrm>
            <a:off x="4277360" y="1990090"/>
            <a:ext cx="7637780" cy="519430"/>
          </a:xfrm>
          <a:prstGeom prst="accentBorderCallout2">
            <a:avLst>
              <a:gd name="adj1" fmla="val 18750"/>
              <a:gd name="adj2" fmla="val -8333"/>
              <a:gd name="adj3" fmla="val 188630"/>
              <a:gd name="adj4" fmla="val -4930"/>
              <a:gd name="adj5" fmla="val 288753"/>
              <a:gd name="adj6" fmla="val 5013"/>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r>
              <a:rPr lang="zh-CN" altLang="en-US" b="1" dirty="0">
                <a:solidFill>
                  <a:srgbClr val="044AFA"/>
                </a:solidFill>
                <a:latin typeface="微软雅黑" panose="020B0503020204020204" charset="-122"/>
                <a:ea typeface="微软雅黑" panose="020B0503020204020204" charset="-122"/>
                <a:sym typeface="+mn-ea"/>
              </a:rPr>
              <a:t>专科起点本科：</a:t>
            </a:r>
            <a:r>
              <a:rPr lang="zh-CN" altLang="en-US" dirty="0">
                <a:solidFill>
                  <a:srgbClr val="44546A"/>
                </a:solidFill>
                <a:latin typeface="微软雅黑" panose="020B0503020204020204" charset="-122"/>
                <a:ea typeface="微软雅黑" panose="020B0503020204020204" charset="-122"/>
                <a:sym typeface="+mn-ea"/>
              </a:rPr>
              <a:t>高职专科毕业接受本科学历教育的学生。</a:t>
            </a:r>
            <a:endParaRPr lang="zh-CN" altLang="en-US" dirty="0">
              <a:solidFill>
                <a:srgbClr val="44546A"/>
              </a:solidFill>
              <a:latin typeface="微软雅黑" panose="020B0503020204020204" charset="-122"/>
              <a:ea typeface="微软雅黑" panose="020B0503020204020204" charset="-122"/>
              <a:sym typeface="+mn-ea"/>
            </a:endParaRPr>
          </a:p>
        </p:txBody>
      </p:sp>
      <p:sp>
        <p:nvSpPr>
          <p:cNvPr id="11" name="线形标注 2(带边框和强调线) 10"/>
          <p:cNvSpPr/>
          <p:nvPr/>
        </p:nvSpPr>
        <p:spPr>
          <a:xfrm>
            <a:off x="4277360" y="4519295"/>
            <a:ext cx="7637780" cy="960120"/>
          </a:xfrm>
          <a:prstGeom prst="accentBorderCallout2">
            <a:avLst>
              <a:gd name="adj1" fmla="val 18750"/>
              <a:gd name="adj2" fmla="val -8333"/>
              <a:gd name="adj3" fmla="val -52447"/>
              <a:gd name="adj4" fmla="val -4447"/>
              <a:gd name="adj5" fmla="val -91203"/>
              <a:gd name="adj6" fmla="val 7748"/>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r>
              <a:rPr lang="zh-CN" altLang="en-US" b="1" dirty="0">
                <a:solidFill>
                  <a:srgbClr val="044AFA"/>
                </a:solidFill>
                <a:latin typeface="微软雅黑" panose="020B0503020204020204" charset="-122"/>
                <a:ea typeface="微软雅黑" panose="020B0503020204020204" charset="-122"/>
                <a:sym typeface="+mn-ea"/>
              </a:rPr>
              <a:t>第二学士学位：</a:t>
            </a:r>
            <a:r>
              <a:rPr lang="zh-CN" altLang="en-US" dirty="0">
                <a:solidFill>
                  <a:srgbClr val="44546A"/>
                </a:solidFill>
                <a:latin typeface="微软雅黑" panose="020B0503020204020204" charset="-122"/>
                <a:ea typeface="微软雅黑" panose="020B0503020204020204" charset="-122"/>
                <a:sym typeface="+mn-ea"/>
              </a:rPr>
              <a:t>已修完一个本科专业并获得学士学位后，按照招生计划，经考试合格，进入经教育部批准设立第二学士学位专业的高等学校，攻读第二个学士学位（不同学科）的学生。</a:t>
            </a:r>
            <a:endParaRPr lang="zh-CN" altLang="en-US" dirty="0">
              <a:solidFill>
                <a:srgbClr val="44546A"/>
              </a:solidFill>
              <a:latin typeface="微软雅黑" panose="020B0503020204020204" charset="-122"/>
              <a:ea typeface="微软雅黑" panose="020B0503020204020204" charset="-122"/>
              <a:sym typeface="+mn-ea"/>
            </a:endParaRPr>
          </a:p>
        </p:txBody>
      </p:sp>
      <p:sp>
        <p:nvSpPr>
          <p:cNvPr id="2" name="圆角矩形 1"/>
          <p:cNvSpPr/>
          <p:nvPr/>
        </p:nvSpPr>
        <p:spPr>
          <a:xfrm>
            <a:off x="4277360" y="5660572"/>
            <a:ext cx="7637780" cy="580390"/>
          </a:xfrm>
          <a:prstGeom prst="roundRect">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其他：</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具有高级中等教育以上同等学力进入本科层次学习的学生。</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9" grpId="1" animBg="1"/>
      <p:bldP spid="11" grpId="0" bldLvl="0" animBg="1"/>
      <p:bldP spid="11" grpId="1" animBg="1"/>
      <p:bldP spid="2" grpId="0" bldLvl="0" animBg="1"/>
      <p:bldP spid="2" grpId="1"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3338/3339</a:t>
            </a:r>
            <a:r>
              <a:rPr lang="zh-CN" altLang="en-US" sz="2800" dirty="0">
                <a:latin typeface="微软雅黑" panose="020B0503020204020204" charset="-122"/>
                <a:ea typeface="微软雅黑" panose="020B0503020204020204" charset="-122"/>
              </a:rPr>
              <a:t>普通、职业本科录取</a:t>
            </a:r>
            <a:r>
              <a:rPr lang="en-US" altLang="zh-CN" sz="2800" dirty="0">
                <a:latin typeface="微软雅黑" panose="020B0503020204020204" charset="-122"/>
                <a:ea typeface="微软雅黑" panose="020B0503020204020204" charset="-122"/>
              </a:rPr>
              <a:t>/</a:t>
            </a:r>
            <a:r>
              <a:rPr lang="zh-CN" altLang="en-US" sz="2800" dirty="0">
                <a:latin typeface="微软雅黑" panose="020B0503020204020204" charset="-122"/>
                <a:ea typeface="微软雅黑" panose="020B0503020204020204" charset="-122"/>
              </a:rPr>
              <a:t>招生类型来源情况</a:t>
            </a:r>
            <a:endParaRPr lang="zh-CN" altLang="en-US" sz="2800" dirty="0">
              <a:latin typeface="微软雅黑" panose="020B0503020204020204" charset="-122"/>
              <a:ea typeface="微软雅黑" panose="020B0503020204020204" charset="-122"/>
            </a:endParaRPr>
          </a:p>
        </p:txBody>
      </p:sp>
      <p:pic>
        <p:nvPicPr>
          <p:cNvPr id="8" name="图片 7"/>
          <p:cNvPicPr>
            <a:picLocks noChangeAspect="1"/>
          </p:cNvPicPr>
          <p:nvPr/>
        </p:nvPicPr>
        <p:blipFill>
          <a:blip r:embed="rId2"/>
          <a:stretch>
            <a:fillRect/>
          </a:stretch>
        </p:blipFill>
        <p:spPr>
          <a:xfrm>
            <a:off x="191770" y="1197428"/>
            <a:ext cx="5598495" cy="5547444"/>
          </a:xfrm>
          <a:prstGeom prst="rect">
            <a:avLst/>
          </a:prstGeom>
          <a:ln>
            <a:solidFill>
              <a:schemeClr val="tx1"/>
            </a:solidFill>
          </a:ln>
          <a:effectLst>
            <a:outerShdw blurRad="50800" dist="38100" dir="2700000" algn="tl" rotWithShape="0">
              <a:prstClr val="black">
                <a:alpha val="40000"/>
              </a:prstClr>
            </a:outerShdw>
          </a:effectLst>
        </p:spPr>
      </p:pic>
      <p:pic>
        <p:nvPicPr>
          <p:cNvPr id="10" name="图片 9"/>
          <p:cNvPicPr>
            <a:picLocks noChangeAspect="1"/>
          </p:cNvPicPr>
          <p:nvPr/>
        </p:nvPicPr>
        <p:blipFill>
          <a:blip r:embed="rId3"/>
          <a:stretch>
            <a:fillRect/>
          </a:stretch>
        </p:blipFill>
        <p:spPr>
          <a:xfrm>
            <a:off x="5884545" y="1197428"/>
            <a:ext cx="5272898" cy="5547444"/>
          </a:xfrm>
          <a:prstGeom prst="rect">
            <a:avLst/>
          </a:prstGeom>
          <a:ln>
            <a:solidFill>
              <a:schemeClr val="tx1"/>
            </a:solidFill>
          </a:ln>
          <a:effectLst>
            <a:outerShdw blurRad="50800" dist="38100" dir="2700000" algn="tl" rotWithShape="0">
              <a:prstClr val="black">
                <a:alpha val="40000"/>
              </a:prstClr>
            </a:outerShdw>
          </a:effectLst>
        </p:spPr>
      </p:pic>
      <p:sp>
        <p:nvSpPr>
          <p:cNvPr id="2" name="圆角矩形 12"/>
          <p:cNvSpPr/>
          <p:nvPr/>
        </p:nvSpPr>
        <p:spPr>
          <a:xfrm>
            <a:off x="2028791" y="4273928"/>
            <a:ext cx="8627745" cy="2042160"/>
          </a:xfrm>
          <a:prstGeom prst="roundRect">
            <a:avLst>
              <a:gd name="adj" fmla="val 6164"/>
            </a:avLst>
          </a:prstGeom>
          <a:solidFill>
            <a:srgbClr val="C9E7FF">
              <a:alpha val="100000"/>
            </a:srgb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eaLnBrk="0" fontAlgn="base" hangingPunct="0">
              <a:spcBef>
                <a:spcPct val="0"/>
              </a:spcBef>
              <a:spcAft>
                <a:spcPct val="0"/>
              </a:spcAft>
              <a:tabLst>
                <a:tab pos="0" algn="l"/>
              </a:tabLst>
            </a:pPr>
            <a:r>
              <a:rPr lang="zh-CN" altLang="zh-CN" dirty="0">
                <a:solidFill>
                  <a:srgbClr val="44546A"/>
                </a:solidFill>
                <a:latin typeface="微软雅黑" panose="020B0503020204020204" charset="-122"/>
                <a:ea typeface="微软雅黑" panose="020B0503020204020204" charset="-122"/>
                <a:cs typeface="微软雅黑" panose="020B0503020204020204" charset="-122"/>
              </a:rPr>
              <a:t>2020年国家已完成脱贫攻坚，调查制度中应同步调整相关描述。</a:t>
            </a:r>
            <a:endParaRPr lang="en-US" altLang="zh-CN" dirty="0">
              <a:solidFill>
                <a:srgbClr val="44546A"/>
              </a:solidFill>
              <a:latin typeface="微软雅黑" panose="020B0503020204020204" charset="-122"/>
              <a:ea typeface="微软雅黑" panose="020B0503020204020204" charset="-122"/>
              <a:cs typeface="微软雅黑" panose="020B0503020204020204" charset="-122"/>
            </a:endParaRPr>
          </a:p>
          <a:p>
            <a:pPr algn="just" eaLnBrk="0" fontAlgn="base" hangingPunct="0">
              <a:spcBef>
                <a:spcPct val="0"/>
              </a:spcBef>
              <a:spcAft>
                <a:spcPct val="0"/>
              </a:spcAft>
              <a:tabLst>
                <a:tab pos="0" algn="l"/>
              </a:tabLst>
            </a:pPr>
            <a:r>
              <a:rPr lang="zh-CN" altLang="zh-CN" dirty="0">
                <a:solidFill>
                  <a:srgbClr val="44546A"/>
                </a:solidFill>
                <a:latin typeface="微软雅黑" panose="020B0503020204020204" charset="-122"/>
                <a:ea typeface="微软雅黑" panose="020B0503020204020204" charset="-122"/>
                <a:cs typeface="微软雅黑" panose="020B0503020204020204" charset="-122"/>
              </a:rPr>
              <a:t>修改</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填报说明</a:t>
            </a:r>
            <a:r>
              <a:rPr lang="zh-CN" altLang="zh-CN" dirty="0">
                <a:solidFill>
                  <a:srgbClr val="44546A"/>
                </a:solidFill>
                <a:latin typeface="微软雅黑" panose="020B0503020204020204" charset="-122"/>
                <a:ea typeface="微软雅黑" panose="020B0503020204020204" charset="-122"/>
                <a:cs typeface="微软雅黑" panose="020B0503020204020204" charset="-122"/>
              </a:rPr>
              <a:t>：</a:t>
            </a:r>
            <a:endParaRPr lang="en-US" altLang="zh-CN" dirty="0">
              <a:solidFill>
                <a:srgbClr val="44546A"/>
              </a:solidFill>
              <a:latin typeface="微软雅黑" panose="020B0503020204020204" charset="-122"/>
              <a:ea typeface="微软雅黑" panose="020B0503020204020204" charset="-122"/>
              <a:cs typeface="微软雅黑" panose="020B0503020204020204" charset="-122"/>
            </a:endParaRPr>
          </a:p>
          <a:p>
            <a:pPr lvl="0" indent="342900" algn="just" eaLnBrk="0" fontAlgn="base" hangingPunct="0">
              <a:spcBef>
                <a:spcPct val="0"/>
              </a:spcBef>
              <a:spcAft>
                <a:spcPct val="0"/>
              </a:spcAft>
              <a:buFont typeface="+mj-lt"/>
              <a:buAutoNum type="arabicPeriod"/>
            </a:pPr>
            <a:r>
              <a:rPr lang="zh-CN" altLang="zh-CN" dirty="0">
                <a:solidFill>
                  <a:srgbClr val="44546A"/>
                </a:solidFill>
                <a:latin typeface="微软雅黑" panose="020B0503020204020204" charset="-122"/>
                <a:ea typeface="微软雅黑" panose="020B0503020204020204" charset="-122"/>
                <a:cs typeface="微软雅黑" panose="020B0503020204020204" charset="-122"/>
              </a:rPr>
              <a:t>“国家专项是指国家专项计划定向招收</a:t>
            </a:r>
            <a:r>
              <a:rPr lang="zh-CN" altLang="en-US" strike="sngStrike" dirty="0">
                <a:solidFill>
                  <a:srgbClr val="44546A"/>
                </a:solidFill>
                <a:highlight>
                  <a:srgbClr val="FF0000"/>
                </a:highlight>
                <a:latin typeface="微软雅黑" panose="020B0503020204020204" charset="-122"/>
                <a:ea typeface="微软雅黑" panose="020B0503020204020204" charset="-122"/>
                <a:cs typeface="微软雅黑" panose="020B0503020204020204" charset="-122"/>
              </a:rPr>
              <a:t>贫困</a:t>
            </a:r>
            <a:r>
              <a:rPr lang="zh-CN" altLang="zh-CN" dirty="0">
                <a:solidFill>
                  <a:srgbClr val="44546A"/>
                </a:solidFill>
                <a:highlight>
                  <a:srgbClr val="FFFF00"/>
                </a:highlight>
                <a:latin typeface="微软雅黑" panose="020B0503020204020204" charset="-122"/>
                <a:ea typeface="微软雅黑" panose="020B0503020204020204" charset="-122"/>
                <a:cs typeface="微软雅黑" panose="020B0503020204020204" charset="-122"/>
              </a:rPr>
              <a:t>脱贫</a:t>
            </a:r>
            <a:r>
              <a:rPr lang="zh-CN" altLang="zh-CN" dirty="0">
                <a:solidFill>
                  <a:srgbClr val="44546A"/>
                </a:solidFill>
                <a:latin typeface="微软雅黑" panose="020B0503020204020204" charset="-122"/>
                <a:ea typeface="微软雅黑" panose="020B0503020204020204" charset="-122"/>
                <a:cs typeface="微软雅黑" panose="020B0503020204020204" charset="-122"/>
              </a:rPr>
              <a:t>地区学生，招生学校为中央部门所属高校和各省（区、市）......”</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a:t>
            </a:r>
            <a:endParaRPr lang="en-US" altLang="zh-CN" dirty="0">
              <a:solidFill>
                <a:srgbClr val="44546A"/>
              </a:solidFill>
              <a:latin typeface="微软雅黑" panose="020B0503020204020204" charset="-122"/>
              <a:ea typeface="微软雅黑" panose="020B0503020204020204" charset="-122"/>
              <a:cs typeface="微软雅黑" panose="020B0503020204020204" charset="-122"/>
            </a:endParaRPr>
          </a:p>
          <a:p>
            <a:pPr lvl="0" indent="342900" algn="just" eaLnBrk="0" fontAlgn="base" hangingPunct="0">
              <a:spcBef>
                <a:spcPct val="0"/>
              </a:spcBef>
              <a:spcAft>
                <a:spcPct val="0"/>
              </a:spcAft>
              <a:buFont typeface="+mj-lt"/>
              <a:buAutoNum type="arabicPeriod"/>
            </a:pPr>
            <a:r>
              <a:rPr lang="zh-CN" altLang="zh-CN" dirty="0">
                <a:solidFill>
                  <a:srgbClr val="44546A"/>
                </a:solidFill>
                <a:latin typeface="微软雅黑" panose="020B0503020204020204" charset="-122"/>
                <a:ea typeface="微软雅黑" panose="020B0503020204020204" charset="-122"/>
                <a:cs typeface="微软雅黑" panose="020B0503020204020204" charset="-122"/>
              </a:rPr>
              <a:t>“高校专项是指高校专项计划定向招收边远、</a:t>
            </a:r>
            <a:r>
              <a:rPr lang="zh-CN" altLang="en-US" strike="sngStrike" dirty="0">
                <a:solidFill>
                  <a:srgbClr val="44546A"/>
                </a:solidFill>
                <a:highlight>
                  <a:srgbClr val="FF0000"/>
                </a:highlight>
                <a:latin typeface="微软雅黑" panose="020B0503020204020204" charset="-122"/>
                <a:ea typeface="微软雅黑" panose="020B0503020204020204" charset="-122"/>
                <a:cs typeface="微软雅黑" panose="020B0503020204020204" charset="-122"/>
              </a:rPr>
              <a:t>贫困</a:t>
            </a:r>
            <a:r>
              <a:rPr lang="zh-CN" altLang="zh-CN" dirty="0">
                <a:solidFill>
                  <a:srgbClr val="44546A"/>
                </a:solidFill>
                <a:highlight>
                  <a:srgbClr val="FFFF00"/>
                </a:highlight>
                <a:latin typeface="微软雅黑" panose="020B0503020204020204" charset="-122"/>
                <a:ea typeface="微软雅黑" panose="020B0503020204020204" charset="-122"/>
                <a:cs typeface="微软雅黑" panose="020B0503020204020204" charset="-122"/>
              </a:rPr>
              <a:t>脱贫</a:t>
            </a:r>
            <a:r>
              <a:rPr lang="zh-CN" altLang="zh-CN" dirty="0">
                <a:solidFill>
                  <a:srgbClr val="44546A"/>
                </a:solidFill>
                <a:latin typeface="微软雅黑" panose="020B0503020204020204" charset="-122"/>
                <a:ea typeface="微软雅黑" panose="020B0503020204020204" charset="-122"/>
                <a:cs typeface="微软雅黑" panose="020B0503020204020204" charset="-122"/>
              </a:rPr>
              <a:t>、民族等地区县（含县级市）以下高中勤奋好学、成绩优良的农村学生......”</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a:t>
            </a:r>
            <a:endParaRPr lang="zh-CN" altLang="zh-CN" dirty="0">
              <a:solidFill>
                <a:srgbClr val="44546A"/>
              </a:solidFill>
              <a:latin typeface="微软雅黑" panose="020B0503020204020204" charset="-122"/>
              <a:ea typeface="微软雅黑" panose="020B0503020204020204" charset="-122"/>
              <a:cs typeface="微软雅黑" panose="020B0503020204020204" charset="-122"/>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3040</a:t>
            </a:r>
            <a:r>
              <a:rPr lang="zh-CN" altLang="en-US" sz="2800" b="1" dirty="0">
                <a:latin typeface="微软雅黑" panose="020B0503020204020204" charset="-122"/>
                <a:ea typeface="微软雅黑" panose="020B0503020204020204" charset="-122"/>
              </a:rPr>
              <a:t> </a:t>
            </a:r>
            <a:r>
              <a:rPr lang="zh-CN" altLang="en-US" sz="2800" dirty="0">
                <a:latin typeface="微软雅黑" panose="020B0503020204020204" charset="-122"/>
                <a:ea typeface="微软雅黑" panose="020B0503020204020204" charset="-122"/>
              </a:rPr>
              <a:t>学生变动情况</a:t>
            </a:r>
            <a:endParaRPr lang="zh-CN" altLang="en-US" sz="2800" dirty="0">
              <a:latin typeface="微软雅黑" panose="020B0503020204020204" charset="-122"/>
              <a:ea typeface="微软雅黑" panose="020B0503020204020204" charset="-122"/>
            </a:endParaRPr>
          </a:p>
        </p:txBody>
      </p:sp>
      <p:pic>
        <p:nvPicPr>
          <p:cNvPr id="3" name="图片 2"/>
          <p:cNvPicPr>
            <a:picLocks noChangeAspect="1"/>
          </p:cNvPicPr>
          <p:nvPr/>
        </p:nvPicPr>
        <p:blipFill rotWithShape="1">
          <a:blip r:embed="rId2"/>
          <a:srcRect b="25984"/>
          <a:stretch>
            <a:fillRect/>
          </a:stretch>
        </p:blipFill>
        <p:spPr>
          <a:xfrm>
            <a:off x="468366" y="1353979"/>
            <a:ext cx="5364023" cy="3759042"/>
          </a:xfrm>
          <a:prstGeom prst="rect">
            <a:avLst/>
          </a:prstGeom>
          <a:ln>
            <a:solidFill>
              <a:schemeClr val="tx1"/>
            </a:solidFill>
          </a:ln>
          <a:effectLst>
            <a:outerShdw blurRad="50800" dist="38100" dir="2700000" algn="tl" rotWithShape="0">
              <a:prstClr val="black">
                <a:alpha val="40000"/>
              </a:prstClr>
            </a:outerShdw>
          </a:effectLst>
        </p:spPr>
      </p:pic>
      <p:pic>
        <p:nvPicPr>
          <p:cNvPr id="8" name="图片 7"/>
          <p:cNvPicPr>
            <a:picLocks noChangeAspect="1"/>
          </p:cNvPicPr>
          <p:nvPr/>
        </p:nvPicPr>
        <p:blipFill>
          <a:blip r:embed="rId3"/>
          <a:stretch>
            <a:fillRect/>
          </a:stretch>
        </p:blipFill>
        <p:spPr>
          <a:xfrm>
            <a:off x="468366" y="5196664"/>
            <a:ext cx="5519114" cy="1236017"/>
          </a:xfrm>
          <a:prstGeom prst="rect">
            <a:avLst/>
          </a:prstGeom>
          <a:ln>
            <a:solidFill>
              <a:schemeClr val="tx1"/>
            </a:solidFill>
          </a:ln>
          <a:effectLst>
            <a:outerShdw blurRad="50800" dist="38100" dir="2700000" algn="tl" rotWithShape="0">
              <a:prstClr val="black">
                <a:alpha val="40000"/>
              </a:prstClr>
            </a:outerShdw>
          </a:effectLst>
        </p:spPr>
      </p:pic>
      <p:sp>
        <p:nvSpPr>
          <p:cNvPr id="12" name="线形标注 2(带边框和强调线) 11"/>
          <p:cNvSpPr/>
          <p:nvPr/>
        </p:nvSpPr>
        <p:spPr>
          <a:xfrm>
            <a:off x="4751070" y="1561465"/>
            <a:ext cx="7122795" cy="468630"/>
          </a:xfrm>
          <a:prstGeom prst="accentBorderCallout2">
            <a:avLst>
              <a:gd name="adj1" fmla="val 23441"/>
              <a:gd name="adj2" fmla="val -1977"/>
              <a:gd name="adj3" fmla="val 110569"/>
              <a:gd name="adj4" fmla="val -2719"/>
              <a:gd name="adj5" fmla="val 271134"/>
              <a:gd name="adj6" fmla="val -12452"/>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r>
              <a:rPr lang="zh-CN" altLang="en-US" b="1" dirty="0">
                <a:solidFill>
                  <a:srgbClr val="044AFA"/>
                </a:solidFill>
                <a:latin typeface="微软雅黑" panose="020B0503020204020204" charset="-122"/>
                <a:ea typeface="微软雅黑" panose="020B0503020204020204" charset="-122"/>
                <a:sym typeface="+mn-ea"/>
              </a:rPr>
              <a:t>复学：</a:t>
            </a:r>
            <a:r>
              <a:rPr lang="zh-CN" altLang="en-US" dirty="0">
                <a:solidFill>
                  <a:srgbClr val="44546A"/>
                </a:solidFill>
                <a:latin typeface="微软雅黑" panose="020B0503020204020204" charset="-122"/>
                <a:ea typeface="微软雅黑" panose="020B0503020204020204" charset="-122"/>
                <a:sym typeface="+mn-ea"/>
              </a:rPr>
              <a:t>指因故休学的学生，休学期满后回到学校继续学习的学生。</a:t>
            </a:r>
            <a:endParaRPr lang="zh-CN" altLang="en-US" dirty="0">
              <a:solidFill>
                <a:srgbClr val="44546A"/>
              </a:solidFill>
              <a:latin typeface="微软雅黑" panose="020B0503020204020204" charset="-122"/>
              <a:ea typeface="微软雅黑" panose="020B0503020204020204" charset="-122"/>
              <a:sym typeface="+mn-ea"/>
            </a:endParaRPr>
          </a:p>
        </p:txBody>
      </p:sp>
      <p:sp>
        <p:nvSpPr>
          <p:cNvPr id="13" name="线形标注 2(带边框和强调线) 12"/>
          <p:cNvSpPr/>
          <p:nvPr/>
        </p:nvSpPr>
        <p:spPr>
          <a:xfrm>
            <a:off x="4751070" y="3270885"/>
            <a:ext cx="7124065" cy="515620"/>
          </a:xfrm>
          <a:prstGeom prst="accentBorderCallout2">
            <a:avLst>
              <a:gd name="adj1" fmla="val 22445"/>
              <a:gd name="adj2" fmla="val -2718"/>
              <a:gd name="adj3" fmla="val 18760"/>
              <a:gd name="adj4" fmla="val -14463"/>
              <a:gd name="adj5" fmla="val 453817"/>
              <a:gd name="adj6" fmla="val -34076"/>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r>
              <a:rPr lang="zh-CN" altLang="en-US" b="1" dirty="0">
                <a:solidFill>
                  <a:srgbClr val="044AFA"/>
                </a:solidFill>
                <a:latin typeface="微软雅黑" panose="020B0503020204020204" charset="-122"/>
                <a:ea typeface="微软雅黑" panose="020B0503020204020204" charset="-122"/>
                <a:sym typeface="+mn-ea"/>
              </a:rPr>
              <a:t>休学：</a:t>
            </a:r>
            <a:r>
              <a:rPr lang="zh-CN" altLang="en-US" dirty="0">
                <a:solidFill>
                  <a:srgbClr val="44546A"/>
                </a:solidFill>
                <a:latin typeface="微软雅黑" panose="020B0503020204020204" charset="-122"/>
                <a:ea typeface="微软雅黑" panose="020B0503020204020204" charset="-122"/>
                <a:sym typeface="+mn-ea"/>
              </a:rPr>
              <a:t>由学校批准，</a:t>
            </a:r>
            <a:r>
              <a:rPr lang="zh-CN" altLang="en-US" u="sng" dirty="0">
                <a:solidFill>
                  <a:srgbClr val="44546A"/>
                </a:solidFill>
                <a:latin typeface="微软雅黑" panose="020B0503020204020204" charset="-122"/>
                <a:ea typeface="微软雅黑" panose="020B0503020204020204" charset="-122"/>
                <a:sym typeface="+mn-ea"/>
              </a:rPr>
              <a:t>正式办理休学手续</a:t>
            </a:r>
            <a:r>
              <a:rPr lang="zh-CN" altLang="en-US" dirty="0">
                <a:solidFill>
                  <a:srgbClr val="44546A"/>
                </a:solidFill>
                <a:latin typeface="微软雅黑" panose="020B0503020204020204" charset="-122"/>
                <a:ea typeface="微软雅黑" panose="020B0503020204020204" charset="-122"/>
                <a:sym typeface="+mn-ea"/>
              </a:rPr>
              <a:t>，经学校同意暂时离开学校。</a:t>
            </a:r>
            <a:endParaRPr lang="zh-CN" altLang="en-US" dirty="0">
              <a:solidFill>
                <a:srgbClr val="44546A"/>
              </a:solidFill>
              <a:latin typeface="微软雅黑" panose="020B0503020204020204" charset="-122"/>
              <a:ea typeface="微软雅黑" panose="020B0503020204020204" charset="-122"/>
              <a:sym typeface="+mn-ea"/>
            </a:endParaRPr>
          </a:p>
        </p:txBody>
      </p:sp>
      <p:sp>
        <p:nvSpPr>
          <p:cNvPr id="14" name="线形标注 2(带边框和强调线) 13"/>
          <p:cNvSpPr/>
          <p:nvPr/>
        </p:nvSpPr>
        <p:spPr>
          <a:xfrm>
            <a:off x="4751070" y="3938270"/>
            <a:ext cx="7124065" cy="514537"/>
          </a:xfrm>
          <a:prstGeom prst="accentBorderCallout2">
            <a:avLst>
              <a:gd name="adj1" fmla="val 23856"/>
              <a:gd name="adj2" fmla="val -2718"/>
              <a:gd name="adj3" fmla="val 18760"/>
              <a:gd name="adj4" fmla="val -14463"/>
              <a:gd name="adj5" fmla="val 329439"/>
              <a:gd name="adj6" fmla="val -26770"/>
            </a:avLst>
          </a:prstGeom>
          <a:solidFill>
            <a:schemeClr val="accent3">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r>
              <a:rPr lang="zh-CN" altLang="en-US" b="1" dirty="0">
                <a:solidFill>
                  <a:srgbClr val="044AFA"/>
                </a:solidFill>
                <a:latin typeface="微软雅黑" panose="020B0503020204020204" charset="-122"/>
                <a:ea typeface="微软雅黑" panose="020B0503020204020204" charset="-122"/>
                <a:sym typeface="+mn-ea"/>
              </a:rPr>
              <a:t>退学：</a:t>
            </a:r>
            <a:r>
              <a:rPr lang="zh-CN" altLang="en-US" dirty="0">
                <a:solidFill>
                  <a:srgbClr val="44546A"/>
                </a:solidFill>
                <a:latin typeface="微软雅黑" panose="020B0503020204020204" charset="-122"/>
                <a:ea typeface="微软雅黑" panose="020B0503020204020204" charset="-122"/>
                <a:sym typeface="+mn-ea"/>
              </a:rPr>
              <a:t>因故中断学业、放弃学籍的学生。</a:t>
            </a:r>
            <a:endParaRPr lang="zh-CN" altLang="en-US" dirty="0">
              <a:solidFill>
                <a:srgbClr val="44546A"/>
              </a:solidFill>
              <a:latin typeface="微软雅黑" panose="020B0503020204020204" charset="-122"/>
              <a:ea typeface="微软雅黑" panose="020B0503020204020204" charset="-122"/>
              <a:sym typeface="+mn-ea"/>
            </a:endParaRPr>
          </a:p>
        </p:txBody>
      </p:sp>
      <p:sp>
        <p:nvSpPr>
          <p:cNvPr id="15" name="线形标注 2(带边框和强调线) 14"/>
          <p:cNvSpPr/>
          <p:nvPr/>
        </p:nvSpPr>
        <p:spPr>
          <a:xfrm>
            <a:off x="4749165" y="2104390"/>
            <a:ext cx="7124065" cy="1089660"/>
          </a:xfrm>
          <a:prstGeom prst="accentBorderCallout2">
            <a:avLst>
              <a:gd name="adj1" fmla="val 32736"/>
              <a:gd name="adj2" fmla="val -2718"/>
              <a:gd name="adj3" fmla="val 18760"/>
              <a:gd name="adj4" fmla="val -14463"/>
              <a:gd name="adj5" fmla="val 319813"/>
              <a:gd name="adj6" fmla="val -42383"/>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r>
              <a:rPr lang="zh-CN" altLang="en-US" b="1" dirty="0">
                <a:solidFill>
                  <a:srgbClr val="044AFA"/>
                </a:solidFill>
                <a:latin typeface="微软雅黑" panose="020B0503020204020204" charset="-122"/>
                <a:ea typeface="微软雅黑" panose="020B0503020204020204" charset="-122"/>
                <a:sym typeface="+mn-ea"/>
              </a:rPr>
              <a:t>结业：</a:t>
            </a:r>
            <a:r>
              <a:rPr lang="zh-CN" altLang="en-US" dirty="0">
                <a:solidFill>
                  <a:srgbClr val="44546A"/>
                </a:solidFill>
                <a:latin typeface="微软雅黑" panose="020B0503020204020204" charset="-122"/>
                <a:ea typeface="微软雅黑" panose="020B0503020204020204" charset="-122"/>
                <a:sym typeface="+mn-ea"/>
              </a:rPr>
              <a:t>在规定的学习年限内，修完教学计划规定课程和实践环节，但因个别课程或者实践环节考核不合格而未达到毕业要求，未取得毕业证书，取得结业证书的学生。</a:t>
            </a:r>
            <a:endParaRPr lang="zh-CN" altLang="en-US" dirty="0">
              <a:solidFill>
                <a:srgbClr val="44546A"/>
              </a:solidFill>
              <a:latin typeface="微软雅黑" panose="020B0503020204020204" charset="-122"/>
              <a:ea typeface="微软雅黑" panose="020B0503020204020204" charset="-122"/>
              <a:sym typeface="+mn-ea"/>
            </a:endParaRPr>
          </a:p>
        </p:txBody>
      </p:sp>
      <p:sp>
        <p:nvSpPr>
          <p:cNvPr id="16" name="线形标注 2(带边框和强调线) 15"/>
          <p:cNvSpPr/>
          <p:nvPr/>
        </p:nvSpPr>
        <p:spPr>
          <a:xfrm>
            <a:off x="4751070" y="4607021"/>
            <a:ext cx="7124065" cy="855980"/>
          </a:xfrm>
          <a:prstGeom prst="accentBorderCallout2">
            <a:avLst>
              <a:gd name="adj1" fmla="val 23201"/>
              <a:gd name="adj2" fmla="val -2718"/>
              <a:gd name="adj3" fmla="val 38790"/>
              <a:gd name="adj4" fmla="val -9650"/>
              <a:gd name="adj5" fmla="val 115662"/>
              <a:gd name="adj6" fmla="val -12382"/>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r>
              <a:rPr lang="zh-CN" altLang="en-US" b="1" dirty="0">
                <a:solidFill>
                  <a:srgbClr val="044AFA"/>
                </a:solidFill>
                <a:latin typeface="微软雅黑" panose="020B0503020204020204" charset="-122"/>
                <a:ea typeface="微软雅黑" panose="020B0503020204020204" charset="-122"/>
                <a:sym typeface="+mn-ea"/>
              </a:rPr>
              <a:t>转学：</a:t>
            </a:r>
            <a:r>
              <a:rPr lang="zh-CN" altLang="en-US" dirty="0">
                <a:solidFill>
                  <a:srgbClr val="44546A"/>
                </a:solidFill>
                <a:latin typeface="微软雅黑" panose="020B0503020204020204" charset="-122"/>
                <a:ea typeface="微软雅黑" panose="020B0503020204020204" charset="-122"/>
                <a:sym typeface="+mn-ea"/>
              </a:rPr>
              <a:t>经学校同意，因故由一所学校转到另一所学校继续学习的学生，包括转入和转出。</a:t>
            </a:r>
            <a:endParaRPr lang="zh-CN" altLang="en-US" dirty="0">
              <a:solidFill>
                <a:srgbClr val="44546A"/>
              </a:solidFill>
              <a:latin typeface="微软雅黑" panose="020B0503020204020204" charset="-122"/>
              <a:ea typeface="微软雅黑" panose="020B0503020204020204" charset="-122"/>
              <a:sym typeface="+mn-ea"/>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2" grpId="1" animBg="1"/>
      <p:bldP spid="13" grpId="0" bldLvl="0" animBg="1"/>
      <p:bldP spid="13" grpId="1" animBg="1"/>
      <p:bldP spid="14" grpId="0" bldLvl="0" animBg="1"/>
      <p:bldP spid="14" grpId="1" animBg="1"/>
      <p:bldP spid="15" grpId="0" bldLvl="0" animBg="1"/>
      <p:bldP spid="15" grpId="1" animBg="1"/>
      <p:bldP spid="16" grpId="0" bldLvl="0" animBg="1"/>
      <p:bldP spid="16" grpId="1"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3040</a:t>
            </a:r>
            <a:r>
              <a:rPr lang="zh-CN" altLang="en-US" sz="2800" dirty="0">
                <a:latin typeface="微软雅黑" panose="020B0503020204020204" charset="-122"/>
                <a:ea typeface="微软雅黑" panose="020B0503020204020204" charset="-122"/>
              </a:rPr>
              <a:t> 学生变动情况</a:t>
            </a:r>
            <a:endParaRPr lang="zh-CN" altLang="en-US" sz="2800" b="1" dirty="0">
              <a:latin typeface="微软雅黑" panose="020B0503020204020204" charset="-122"/>
              <a:ea typeface="微软雅黑" panose="020B0503020204020204" charset="-122"/>
            </a:endParaRPr>
          </a:p>
        </p:txBody>
      </p:sp>
      <p:pic>
        <p:nvPicPr>
          <p:cNvPr id="3" name="图片 2"/>
          <p:cNvPicPr>
            <a:picLocks noChangeAspect="1"/>
          </p:cNvPicPr>
          <p:nvPr/>
        </p:nvPicPr>
        <p:blipFill>
          <a:blip r:embed="rId2"/>
          <a:stretch>
            <a:fillRect/>
          </a:stretch>
        </p:blipFill>
        <p:spPr>
          <a:xfrm>
            <a:off x="300726" y="1281588"/>
            <a:ext cx="5364023" cy="5078703"/>
          </a:xfrm>
          <a:prstGeom prst="rect">
            <a:avLst/>
          </a:prstGeom>
          <a:ln>
            <a:solidFill>
              <a:schemeClr val="tx1"/>
            </a:solidFill>
          </a:ln>
          <a:effectLst>
            <a:outerShdw blurRad="50800" dist="38100" dir="2700000" algn="tl" rotWithShape="0">
              <a:prstClr val="black">
                <a:alpha val="40000"/>
              </a:prstClr>
            </a:outerShdw>
          </a:effectLst>
        </p:spPr>
      </p:pic>
      <p:pic>
        <p:nvPicPr>
          <p:cNvPr id="5" name="图片 4"/>
          <p:cNvPicPr>
            <a:picLocks noChangeAspect="1"/>
          </p:cNvPicPr>
          <p:nvPr/>
        </p:nvPicPr>
        <p:blipFill>
          <a:blip r:embed="rId3"/>
          <a:stretch>
            <a:fillRect/>
          </a:stretch>
        </p:blipFill>
        <p:spPr>
          <a:xfrm>
            <a:off x="5880969" y="1281588"/>
            <a:ext cx="5519114" cy="2891910"/>
          </a:xfrm>
          <a:prstGeom prst="rect">
            <a:avLst/>
          </a:prstGeom>
          <a:ln>
            <a:solidFill>
              <a:schemeClr val="tx1"/>
            </a:solidFill>
          </a:ln>
          <a:effectLst>
            <a:outerShdw blurRad="50800" dist="38100" dir="2700000" algn="tl" rotWithShape="0">
              <a:prstClr val="black">
                <a:alpha val="40000"/>
              </a:prstClr>
            </a:outerShdw>
          </a:effectLst>
        </p:spPr>
      </p:pic>
      <p:pic>
        <p:nvPicPr>
          <p:cNvPr id="8" name="图片 7"/>
          <p:cNvPicPr>
            <a:picLocks noChangeAspect="1"/>
          </p:cNvPicPr>
          <p:nvPr/>
        </p:nvPicPr>
        <p:blipFill>
          <a:blip r:embed="rId4"/>
          <a:stretch>
            <a:fillRect/>
          </a:stretch>
        </p:blipFill>
        <p:spPr>
          <a:xfrm>
            <a:off x="5880969" y="4285899"/>
            <a:ext cx="5519114" cy="1236017"/>
          </a:xfrm>
          <a:prstGeom prst="rect">
            <a:avLst/>
          </a:prstGeom>
          <a:solidFill>
            <a:srgbClr val="C9E7FF"/>
          </a:solidFill>
          <a:ln w="12700" cap="flat" cmpd="sng" algn="ctr">
            <a:solidFill>
              <a:srgbClr val="44546A"/>
            </a:solidFill>
            <a:prstDash val="solid"/>
            <a:miter lim="800000"/>
            <a:headEnd/>
            <a:tailE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pic>
      <p:sp>
        <p:nvSpPr>
          <p:cNvPr id="12" name="圆角矩形 11"/>
          <p:cNvSpPr/>
          <p:nvPr/>
        </p:nvSpPr>
        <p:spPr>
          <a:xfrm>
            <a:off x="5069840" y="5546821"/>
            <a:ext cx="6734175" cy="869950"/>
          </a:xfrm>
          <a:prstGeom prst="roundRect">
            <a:avLst>
              <a:gd name="adj" fmla="val 8680"/>
            </a:avLst>
          </a:prstGeom>
          <a:solidFill>
            <a:schemeClr val="accent3">
              <a:lumMod val="20000"/>
              <a:lumOff val="80000"/>
            </a:schemeClr>
          </a:solidFill>
          <a:ln w="38100">
            <a:solidFill>
              <a:srgbClr val="44546A"/>
            </a:solidFill>
            <a:prstDash val="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l">
              <a:buFont typeface="Arial" panose="020B0604020202020204" pitchFamily="34" charset="0"/>
              <a:buChar char="•"/>
            </a:pPr>
            <a:r>
              <a:rPr lang="zh-CN" altLang="en-US" dirty="0">
                <a:solidFill>
                  <a:srgbClr val="44546A"/>
                </a:solidFill>
                <a:latin typeface="微软雅黑" panose="020B0503020204020204" charset="-122"/>
                <a:ea typeface="微软雅黑" panose="020B0503020204020204" charset="-122"/>
                <a:sym typeface="+mn-ea"/>
              </a:rPr>
              <a:t>增加学生数和减少学生数中“其他”有数据的，建议核实</a:t>
            </a:r>
            <a:endParaRPr lang="zh-CN" altLang="en-US" dirty="0">
              <a:solidFill>
                <a:srgbClr val="44546A"/>
              </a:solidFill>
              <a:latin typeface="微软雅黑" panose="020B0503020204020204" charset="-122"/>
              <a:ea typeface="微软雅黑" panose="020B0503020204020204" charset="-122"/>
              <a:sym typeface="+mn-ea"/>
            </a:endParaRPr>
          </a:p>
          <a:p>
            <a:pPr marL="285750" indent="-285750" algn="l">
              <a:buFont typeface="Arial" panose="020B0604020202020204" pitchFamily="34" charset="0"/>
              <a:buChar char="•"/>
            </a:pPr>
            <a:r>
              <a:rPr lang="zh-CN" altLang="en-US" dirty="0">
                <a:solidFill>
                  <a:srgbClr val="44546A"/>
                </a:solidFill>
                <a:latin typeface="微软雅黑" panose="020B0503020204020204" charset="-122"/>
                <a:ea typeface="微软雅黑" panose="020B0503020204020204" charset="-122"/>
                <a:sym typeface="+mn-ea"/>
              </a:rPr>
              <a:t>本表各类别学生的“招生”应与分专业的招生数核对。</a:t>
            </a:r>
            <a:endParaRPr lang="zh-CN" altLang="en-US" dirty="0">
              <a:solidFill>
                <a:srgbClr val="44546A"/>
              </a:solidFill>
              <a:latin typeface="微软雅黑" panose="020B0503020204020204" charset="-122"/>
              <a:ea typeface="微软雅黑" panose="020B0503020204020204" charset="-122"/>
              <a:sym typeface="+mn-ea"/>
            </a:endParaRPr>
          </a:p>
        </p:txBody>
      </p:sp>
      <p:sp>
        <p:nvSpPr>
          <p:cNvPr id="13" name="圆角矩形 12"/>
          <p:cNvSpPr/>
          <p:nvPr/>
        </p:nvSpPr>
        <p:spPr>
          <a:xfrm>
            <a:off x="5070475" y="3177478"/>
            <a:ext cx="6733540" cy="880110"/>
          </a:xfrm>
          <a:prstGeom prst="roundRect">
            <a:avLst>
              <a:gd name="adj" fmla="val 10208"/>
            </a:avLst>
          </a:prstGeom>
          <a:solidFill>
            <a:schemeClr val="accent3">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dirty="0">
                <a:solidFill>
                  <a:srgbClr val="44546A"/>
                </a:solidFill>
                <a:latin typeface="微软雅黑" panose="020B0503020204020204" charset="-122"/>
                <a:ea typeface="微软雅黑" panose="020B0503020204020204" charset="-122"/>
                <a:sym typeface="+mn-ea"/>
              </a:rPr>
              <a:t>在校大学生应征入伍学生按照退役复学和应征入伍填报。不包含大学生新征入伍保留入学资格学生。</a:t>
            </a:r>
            <a:endParaRPr lang="zh-CN" altLang="en-US" dirty="0">
              <a:solidFill>
                <a:srgbClr val="44546A"/>
              </a:solidFill>
              <a:latin typeface="微软雅黑" panose="020B0503020204020204" charset="-122"/>
              <a:ea typeface="微软雅黑" panose="020B0503020204020204" charset="-122"/>
              <a:sym typeface="+mn-ea"/>
            </a:endParaRPr>
          </a:p>
        </p:txBody>
      </p:sp>
      <p:sp>
        <p:nvSpPr>
          <p:cNvPr id="14" name="圆角矩形 13"/>
          <p:cNvSpPr/>
          <p:nvPr/>
        </p:nvSpPr>
        <p:spPr>
          <a:xfrm>
            <a:off x="5069840" y="4173049"/>
            <a:ext cx="6733540" cy="550225"/>
          </a:xfrm>
          <a:prstGeom prst="roundRect">
            <a:avLst>
              <a:gd name="adj" fmla="val 10208"/>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a:solidFill>
                  <a:srgbClr val="44546A"/>
                </a:solidFill>
                <a:latin typeface="微软雅黑" panose="020B0503020204020204" charset="-122"/>
                <a:ea typeface="微软雅黑" panose="020B0503020204020204" charset="-122"/>
                <a:sym typeface="+mn-ea"/>
              </a:rPr>
              <a:t>退役复学和应征入伍由录取高等教育学校填报。</a:t>
            </a:r>
            <a:endParaRPr lang="zh-CN" altLang="en-US">
              <a:solidFill>
                <a:srgbClr val="44546A"/>
              </a:solidFill>
              <a:latin typeface="微软雅黑" panose="020B0503020204020204" charset="-122"/>
              <a:ea typeface="微软雅黑" panose="020B0503020204020204" charset="-122"/>
              <a:sym typeface="+mn-ea"/>
            </a:endParaRPr>
          </a:p>
        </p:txBody>
      </p:sp>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2" grpId="1" animBg="1"/>
      <p:bldP spid="13" grpId="0" bldLvl="0" animBg="1"/>
      <p:bldP spid="13" grpId="1" animBg="1"/>
      <p:bldP spid="14" grpId="0" bldLvl="0" animBg="1"/>
      <p:bldP spid="14" grpId="1"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3040</a:t>
            </a:r>
            <a:r>
              <a:rPr lang="zh-CN" altLang="en-US" sz="2800" dirty="0">
                <a:latin typeface="微软雅黑" panose="020B0503020204020204" charset="-122"/>
                <a:ea typeface="微软雅黑" panose="020B0503020204020204" charset="-122"/>
              </a:rPr>
              <a:t> 学生变动情况</a:t>
            </a:r>
            <a:endParaRPr lang="zh-CN" altLang="en-US" sz="2800" b="1" dirty="0">
              <a:latin typeface="微软雅黑" panose="020B0503020204020204" charset="-122"/>
              <a:ea typeface="微软雅黑" panose="020B0503020204020204" charset="-122"/>
            </a:endParaRPr>
          </a:p>
        </p:txBody>
      </p:sp>
      <p:pic>
        <p:nvPicPr>
          <p:cNvPr id="3" name="图片 2"/>
          <p:cNvPicPr>
            <a:picLocks noChangeAspect="1"/>
          </p:cNvPicPr>
          <p:nvPr/>
        </p:nvPicPr>
        <p:blipFill rotWithShape="1">
          <a:blip r:embed="rId2"/>
          <a:srcRect b="25984"/>
          <a:stretch>
            <a:fillRect/>
          </a:stretch>
        </p:blipFill>
        <p:spPr>
          <a:xfrm>
            <a:off x="300726" y="1304449"/>
            <a:ext cx="5364023" cy="3759042"/>
          </a:xfrm>
          <a:prstGeom prst="rect">
            <a:avLst/>
          </a:prstGeom>
          <a:ln>
            <a:solidFill>
              <a:schemeClr val="tx1"/>
            </a:solidFill>
          </a:ln>
          <a:effectLst>
            <a:outerShdw blurRad="50800" dist="38100" dir="2700000" algn="tl" rotWithShape="0">
              <a:prstClr val="black">
                <a:alpha val="40000"/>
              </a:prstClr>
            </a:outerShdw>
          </a:effectLst>
        </p:spPr>
      </p:pic>
      <p:pic>
        <p:nvPicPr>
          <p:cNvPr id="8" name="图片 7"/>
          <p:cNvPicPr>
            <a:picLocks noChangeAspect="1"/>
          </p:cNvPicPr>
          <p:nvPr/>
        </p:nvPicPr>
        <p:blipFill>
          <a:blip r:embed="rId3"/>
          <a:stretch>
            <a:fillRect/>
          </a:stretch>
        </p:blipFill>
        <p:spPr>
          <a:xfrm>
            <a:off x="300726" y="5147134"/>
            <a:ext cx="5519114" cy="1236017"/>
          </a:xfrm>
          <a:prstGeom prst="rect">
            <a:avLst/>
          </a:prstGeom>
          <a:ln>
            <a:solidFill>
              <a:schemeClr val="tx1"/>
            </a:solidFill>
          </a:ln>
          <a:effectLst>
            <a:outerShdw blurRad="50800" dist="38100" dir="2700000" algn="tl" rotWithShape="0">
              <a:prstClr val="black">
                <a:alpha val="40000"/>
              </a:prstClr>
            </a:outerShdw>
          </a:effectLst>
        </p:spPr>
      </p:pic>
      <p:sp>
        <p:nvSpPr>
          <p:cNvPr id="9" name="圆角矩形 8"/>
          <p:cNvSpPr/>
          <p:nvPr/>
        </p:nvSpPr>
        <p:spPr>
          <a:xfrm>
            <a:off x="5819775" y="3300730"/>
            <a:ext cx="6260465" cy="2846070"/>
          </a:xfrm>
          <a:prstGeom prst="roundRect">
            <a:avLst>
              <a:gd name="adj" fmla="val 3431"/>
            </a:avLst>
          </a:prstGeom>
          <a:solidFill>
            <a:schemeClr val="accent6">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a:solidFill>
                  <a:srgbClr val="44546A"/>
                </a:solidFill>
                <a:latin typeface="微软雅黑" panose="020B0503020204020204" charset="-122"/>
                <a:ea typeface="微软雅黑" panose="020B0503020204020204" charset="-122"/>
                <a:sym typeface="+mn-ea"/>
              </a:rPr>
              <a:t>根据</a:t>
            </a:r>
            <a:r>
              <a:rPr lang="zh-CN" altLang="zh-CN" u="sng" dirty="0">
                <a:solidFill>
                  <a:srgbClr val="0000FF"/>
                </a:solidFill>
                <a:latin typeface="微软雅黑" panose="020B0503020204020204" charset="-122"/>
                <a:ea typeface="微软雅黑" panose="020B0503020204020204" charset="-122"/>
                <a:cs typeface="Times New Roman" panose="02020603050405020304" pitchFamily="18" charset="0"/>
                <a:hlinkClick r:id="rId4"/>
              </a:rPr>
              <a:t>《2014年招收攻读博士学位研究生工作管理办法》</a:t>
            </a:r>
            <a:endParaRPr lang="en-US" altLang="zh-CN" u="sng" dirty="0">
              <a:solidFill>
                <a:srgbClr val="0000FF"/>
              </a:solidFill>
              <a:latin typeface="微软雅黑" panose="020B0503020204020204" charset="-122"/>
              <a:ea typeface="微软雅黑" panose="020B0503020204020204" charset="-122"/>
              <a:cs typeface="Times New Roman" panose="02020603050405020304" pitchFamily="18" charset="0"/>
            </a:endParaRPr>
          </a:p>
          <a:p>
            <a:pPr lvl="0"/>
            <a:endParaRPr lang="en-US" altLang="zh-CN" dirty="0">
              <a:solidFill>
                <a:srgbClr val="44546A"/>
              </a:solidFill>
              <a:latin typeface="微软雅黑" panose="020B0503020204020204" charset="-122"/>
              <a:ea typeface="微软雅黑" panose="020B0503020204020204" charset="-122"/>
              <a:sym typeface="+mn-ea"/>
            </a:endParaRPr>
          </a:p>
          <a:p>
            <a:pPr lvl="0"/>
            <a:r>
              <a:rPr lang="en-US" altLang="zh-CN" dirty="0">
                <a:solidFill>
                  <a:srgbClr val="44546A"/>
                </a:solidFill>
                <a:latin typeface="微软雅黑" panose="020B0503020204020204" charset="-122"/>
                <a:ea typeface="微软雅黑" panose="020B0503020204020204" charset="-122"/>
                <a:sym typeface="+mn-ea"/>
              </a:rPr>
              <a:t>1.</a:t>
            </a:r>
            <a:r>
              <a:rPr lang="zh-CN" altLang="en-US" dirty="0">
                <a:solidFill>
                  <a:srgbClr val="44546A"/>
                </a:solidFill>
                <a:latin typeface="微软雅黑" panose="020B0503020204020204" charset="-122"/>
                <a:ea typeface="微软雅黑" panose="020B0503020204020204" charset="-122"/>
                <a:sym typeface="+mn-ea"/>
              </a:rPr>
              <a:t>硕博连读学生，硕士转博士时，硕士阶段有毕业证填毕业，没有填至学生变动表的其他减少，博士阶段必须填招生。如在读博期间转入硕士阶段就读，博士填其他减少，硕士填其他增加。</a:t>
            </a:r>
            <a:endParaRPr lang="en-US" altLang="zh-CN" dirty="0">
              <a:solidFill>
                <a:srgbClr val="44546A"/>
              </a:solidFill>
              <a:latin typeface="微软雅黑" panose="020B0503020204020204" charset="-122"/>
              <a:ea typeface="微软雅黑" panose="020B0503020204020204" charset="-122"/>
              <a:sym typeface="+mn-ea"/>
            </a:endParaRPr>
          </a:p>
          <a:p>
            <a:r>
              <a:rPr lang="en-US" altLang="zh-CN" dirty="0">
                <a:solidFill>
                  <a:srgbClr val="44546A"/>
                </a:solidFill>
                <a:latin typeface="微软雅黑" panose="020B0503020204020204" charset="-122"/>
                <a:ea typeface="微软雅黑" panose="020B0503020204020204" charset="-122"/>
                <a:sym typeface="+mn-ea"/>
              </a:rPr>
              <a:t>2.</a:t>
            </a:r>
            <a:r>
              <a:rPr lang="zh-CN" altLang="en-US" dirty="0">
                <a:solidFill>
                  <a:srgbClr val="44546A"/>
                </a:solidFill>
                <a:latin typeface="微软雅黑" panose="020B0503020204020204" charset="-122"/>
                <a:ea typeface="微软雅黑" panose="020B0503020204020204" charset="-122"/>
                <a:sym typeface="+mn-ea"/>
              </a:rPr>
              <a:t>直接攻博学生，本科阶段完成后填毕业，转段时博士填招生。博士未完成转入硕士阶段就读，博士填其他减少，硕士填其他增加。</a:t>
            </a:r>
            <a:endParaRPr lang="zh-CN" altLang="en-US" dirty="0">
              <a:solidFill>
                <a:srgbClr val="44546A"/>
              </a:solidFill>
              <a:latin typeface="微软雅黑" panose="020B0503020204020204" charset="-122"/>
              <a:ea typeface="微软雅黑" panose="020B0503020204020204" charset="-122"/>
              <a:sym typeface="+mn-ea"/>
            </a:endParaRPr>
          </a:p>
        </p:txBody>
      </p:sp>
      <p:sp>
        <p:nvSpPr>
          <p:cNvPr id="2" name="圆角矩形 1"/>
          <p:cNvSpPr/>
          <p:nvPr/>
        </p:nvSpPr>
        <p:spPr>
          <a:xfrm>
            <a:off x="5819775" y="1304290"/>
            <a:ext cx="6260465" cy="1849755"/>
          </a:xfrm>
          <a:prstGeom prst="roundRect">
            <a:avLst>
              <a:gd name="adj" fmla="val 5588"/>
            </a:avLst>
          </a:prstGeom>
          <a:solidFill>
            <a:schemeClr val="accent6">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a:solidFill>
                  <a:srgbClr val="44546A"/>
                </a:solidFill>
                <a:latin typeface="微软雅黑" panose="020B0503020204020204" charset="-122"/>
                <a:ea typeface="微软雅黑" panose="020B0503020204020204" charset="-122"/>
                <a:sym typeface="+mn-ea"/>
              </a:rPr>
              <a:t>根据</a:t>
            </a:r>
            <a:r>
              <a:rPr lang="zh-CN" altLang="en-US" dirty="0">
                <a:solidFill>
                  <a:srgbClr val="44546A"/>
                </a:solidFill>
                <a:latin typeface="微软雅黑" panose="020B0503020204020204" charset="-122"/>
                <a:ea typeface="微软雅黑" panose="020B0503020204020204" charset="-122"/>
                <a:sym typeface="+mn-ea"/>
                <a:hlinkClick r:id="rId5"/>
              </a:rPr>
              <a:t>《教育部关于积极推进高等职业教育考试招生制度改革的指导意见》</a:t>
            </a:r>
            <a:r>
              <a:rPr lang="zh-CN" altLang="en-US" dirty="0">
                <a:solidFill>
                  <a:srgbClr val="44546A"/>
                </a:solidFill>
                <a:latin typeface="微软雅黑" panose="020B0503020204020204" charset="-122"/>
                <a:ea typeface="微软雅黑" panose="020B0503020204020204" charset="-122"/>
                <a:sym typeface="+mn-ea"/>
                <a:hlinkClick r:id="rId6"/>
              </a:rPr>
              <a:t>《中等职业学校学生学籍管理办法》</a:t>
            </a:r>
            <a:r>
              <a:rPr lang="zh-CN" altLang="en-US" dirty="0">
                <a:solidFill>
                  <a:srgbClr val="44546A"/>
                </a:solidFill>
                <a:latin typeface="微软雅黑" panose="020B0503020204020204" charset="-122"/>
                <a:ea typeface="微软雅黑" panose="020B0503020204020204" charset="-122"/>
                <a:sym typeface="+mn-ea"/>
                <a:hlinkClick r:id="rId7"/>
              </a:rPr>
              <a:t>《关于进一步加强中等职业学校学生学籍管理工作的通知》</a:t>
            </a:r>
            <a:r>
              <a:rPr lang="zh-CN" altLang="en-US" dirty="0">
                <a:solidFill>
                  <a:srgbClr val="44546A"/>
                </a:solidFill>
                <a:latin typeface="微软雅黑" panose="020B0503020204020204" charset="-122"/>
                <a:ea typeface="微软雅黑" panose="020B0503020204020204" charset="-122"/>
                <a:sym typeface="+mn-ea"/>
              </a:rPr>
              <a:t>，高职贯通培养（如五年一贯制、3+2、3+3等贯通培养模式）的学生在完成中职阶段教育学习任务后，计入中职毕业生数，高等教育学校</a:t>
            </a:r>
            <a:r>
              <a:rPr lang="zh-CN" altLang="en-US" dirty="0">
                <a:solidFill>
                  <a:srgbClr val="44546A"/>
                </a:solidFill>
                <a:latin typeface="微软雅黑" panose="020B0503020204020204" charset="-122"/>
                <a:ea typeface="微软雅黑" panose="020B0503020204020204" charset="-122"/>
                <a:sym typeface="+mn-ea"/>
              </a:rPr>
              <a:t>招生数。</a:t>
            </a:r>
            <a:endParaRPr lang="zh-CN" altLang="en-US" dirty="0">
              <a:solidFill>
                <a:srgbClr val="44546A"/>
              </a:solidFill>
              <a:latin typeface="微软雅黑" panose="020B0503020204020204" charset="-122"/>
              <a:ea typeface="微软雅黑" panose="020B0503020204020204" charset="-122"/>
              <a:sym typeface="+mn-ea"/>
            </a:endParaRPr>
          </a:p>
        </p:txBody>
      </p:sp>
    </p:spTree>
    <p:custDataLst>
      <p:tags r:id="rId8"/>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bldLvl="0" animBg="1"/>
      <p:bldP spid="2" grpId="0" animBg="1"/>
      <p:bldP spid="2" grpId="1" bldLvl="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3041</a:t>
            </a:r>
            <a:r>
              <a:rPr lang="en-US" altLang="zh-CN" sz="2800" dirty="0">
                <a:latin typeface="微软雅黑" panose="020B0503020204020204" charset="-122"/>
                <a:ea typeface="微软雅黑" panose="020B0503020204020204" charset="-122"/>
              </a:rPr>
              <a:t> </a:t>
            </a:r>
            <a:r>
              <a:rPr lang="zh-CN" altLang="en-US" sz="2800" dirty="0">
                <a:latin typeface="微软雅黑" panose="020B0503020204020204" charset="-122"/>
                <a:ea typeface="微软雅黑" panose="020B0503020204020204" charset="-122"/>
              </a:rPr>
              <a:t>在校生中死亡的主要原因</a:t>
            </a:r>
            <a:endParaRPr lang="zh-CN" altLang="en-US" sz="2800" b="1" dirty="0">
              <a:latin typeface="微软雅黑" panose="020B0503020204020204" charset="-122"/>
              <a:ea typeface="微软雅黑" panose="020B0503020204020204" charset="-122"/>
            </a:endParaRPr>
          </a:p>
        </p:txBody>
      </p:sp>
      <p:pic>
        <p:nvPicPr>
          <p:cNvPr id="2" name="图片 1"/>
          <p:cNvPicPr>
            <a:picLocks noChangeAspect="1"/>
          </p:cNvPicPr>
          <p:nvPr/>
        </p:nvPicPr>
        <p:blipFill>
          <a:blip r:embed="rId2"/>
          <a:stretch>
            <a:fillRect/>
          </a:stretch>
        </p:blipFill>
        <p:spPr>
          <a:xfrm>
            <a:off x="474937" y="1328187"/>
            <a:ext cx="5288915" cy="5112618"/>
          </a:xfrm>
          <a:prstGeom prst="rect">
            <a:avLst/>
          </a:prstGeom>
          <a:ln>
            <a:solidFill>
              <a:schemeClr val="tx1"/>
            </a:solidFill>
          </a:ln>
          <a:effectLst>
            <a:outerShdw blurRad="50800" dist="38100" dir="2700000" algn="tl" rotWithShape="0">
              <a:prstClr val="black">
                <a:alpha val="40000"/>
              </a:prstClr>
            </a:outerShdw>
          </a:effectLst>
        </p:spPr>
      </p:pic>
      <p:sp>
        <p:nvSpPr>
          <p:cNvPr id="3" name="线形标注 2(带边框和强调线) 12"/>
          <p:cNvSpPr/>
          <p:nvPr/>
        </p:nvSpPr>
        <p:spPr>
          <a:xfrm>
            <a:off x="5886407" y="1328420"/>
            <a:ext cx="5791835" cy="504190"/>
          </a:xfrm>
          <a:prstGeom prst="accentBorderCallout2">
            <a:avLst>
              <a:gd name="adj1" fmla="val 38901"/>
              <a:gd name="adj2" fmla="val -2720"/>
              <a:gd name="adj3" fmla="val 182997"/>
              <a:gd name="adj4" fmla="val -15151"/>
              <a:gd name="adj5" fmla="val 354030"/>
              <a:gd name="adj6" fmla="val -16050"/>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r>
              <a:rPr lang="zh-CN" altLang="en-US" b="1">
                <a:solidFill>
                  <a:srgbClr val="044AFA"/>
                </a:solidFill>
                <a:latin typeface="微软雅黑" panose="020B0503020204020204" charset="-122"/>
                <a:ea typeface="微软雅黑" panose="020B0503020204020204" charset="-122"/>
                <a:sym typeface="+mn-ea"/>
              </a:rPr>
              <a:t>打架斗殴：</a:t>
            </a:r>
            <a:r>
              <a:rPr lang="zh-CN" altLang="en-US" b="1" u="sng">
                <a:solidFill>
                  <a:srgbClr val="FF0000"/>
                </a:solidFill>
                <a:latin typeface="微软雅黑" panose="020B0503020204020204" charset="-122"/>
                <a:ea typeface="微软雅黑" panose="020B0503020204020204" charset="-122"/>
                <a:sym typeface="+mn-ea"/>
              </a:rPr>
              <a:t>学生之间</a:t>
            </a:r>
            <a:r>
              <a:rPr lang="zh-CN" altLang="en-US">
                <a:solidFill>
                  <a:srgbClr val="44546A"/>
                </a:solidFill>
                <a:latin typeface="微软雅黑" panose="020B0503020204020204" charset="-122"/>
                <a:ea typeface="微软雅黑" panose="020B0503020204020204" charset="-122"/>
                <a:sym typeface="+mn-ea"/>
              </a:rPr>
              <a:t>发生矛盾造成的死亡。</a:t>
            </a:r>
            <a:endParaRPr lang="zh-CN" altLang="en-US">
              <a:solidFill>
                <a:srgbClr val="44546A"/>
              </a:solidFill>
              <a:latin typeface="微软雅黑" panose="020B0503020204020204" charset="-122"/>
              <a:ea typeface="微软雅黑" panose="020B0503020204020204" charset="-122"/>
              <a:sym typeface="+mn-ea"/>
            </a:endParaRPr>
          </a:p>
        </p:txBody>
      </p:sp>
      <p:sp>
        <p:nvSpPr>
          <p:cNvPr id="4" name="线形标注 2(带边框和强调线) 6"/>
          <p:cNvSpPr/>
          <p:nvPr/>
        </p:nvSpPr>
        <p:spPr>
          <a:xfrm>
            <a:off x="5886407" y="1973580"/>
            <a:ext cx="5791835" cy="495935"/>
          </a:xfrm>
          <a:prstGeom prst="accentBorderCallout2">
            <a:avLst>
              <a:gd name="adj1" fmla="val 24896"/>
              <a:gd name="adj2" fmla="val -2895"/>
              <a:gd name="adj3" fmla="val 44047"/>
              <a:gd name="adj4" fmla="val -8485"/>
              <a:gd name="adj5" fmla="val 226632"/>
              <a:gd name="adj6" fmla="val -10195"/>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r>
              <a:rPr lang="zh-CN" altLang="en-US" b="1">
                <a:solidFill>
                  <a:srgbClr val="044AFA"/>
                </a:solidFill>
                <a:latin typeface="微软雅黑" panose="020B0503020204020204" charset="-122"/>
                <a:ea typeface="微软雅黑" panose="020B0503020204020204" charset="-122"/>
                <a:sym typeface="+mn-ea"/>
              </a:rPr>
              <a:t>校园伤害：</a:t>
            </a:r>
            <a:r>
              <a:rPr lang="zh-CN" altLang="en-US" b="1" u="sng">
                <a:solidFill>
                  <a:srgbClr val="FF0000"/>
                </a:solidFill>
                <a:latin typeface="微软雅黑" panose="020B0503020204020204" charset="-122"/>
                <a:ea typeface="微软雅黑" panose="020B0503020204020204" charset="-122"/>
                <a:sym typeface="+mn-ea"/>
              </a:rPr>
              <a:t>学校教职工</a:t>
            </a:r>
            <a:r>
              <a:rPr lang="zh-CN" altLang="en-US">
                <a:solidFill>
                  <a:srgbClr val="44546A"/>
                </a:solidFill>
                <a:latin typeface="微软雅黑" panose="020B0503020204020204" charset="-122"/>
                <a:ea typeface="微软雅黑" panose="020B0503020204020204" charset="-122"/>
                <a:sym typeface="+mn-ea"/>
              </a:rPr>
              <a:t>对学生伤害造成的死亡。</a:t>
            </a:r>
            <a:endParaRPr lang="zh-CN" altLang="en-US">
              <a:solidFill>
                <a:srgbClr val="44546A"/>
              </a:solidFill>
              <a:latin typeface="微软雅黑" panose="020B0503020204020204" charset="-122"/>
              <a:ea typeface="微软雅黑" panose="020B0503020204020204" charset="-122"/>
              <a:sym typeface="+mn-ea"/>
            </a:endParaRPr>
          </a:p>
        </p:txBody>
      </p:sp>
      <p:sp>
        <p:nvSpPr>
          <p:cNvPr id="5" name="线形标注 2(带边框和强调线) 8"/>
          <p:cNvSpPr/>
          <p:nvPr/>
        </p:nvSpPr>
        <p:spPr>
          <a:xfrm>
            <a:off x="5886407" y="2610802"/>
            <a:ext cx="5791835" cy="673100"/>
          </a:xfrm>
          <a:prstGeom prst="accentBorderCallout2">
            <a:avLst>
              <a:gd name="adj1" fmla="val 24788"/>
              <a:gd name="adj2" fmla="val -2895"/>
              <a:gd name="adj3" fmla="val 40330"/>
              <a:gd name="adj4" fmla="val -4417"/>
              <a:gd name="adj5" fmla="val 71179"/>
              <a:gd name="adj6" fmla="val -5152"/>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r>
              <a:rPr lang="zh-CN" altLang="en-US" b="1">
                <a:solidFill>
                  <a:srgbClr val="044AFA"/>
                </a:solidFill>
                <a:latin typeface="微软雅黑" panose="020B0503020204020204" charset="-122"/>
                <a:ea typeface="微软雅黑" panose="020B0503020204020204" charset="-122"/>
                <a:sym typeface="+mn-ea"/>
              </a:rPr>
              <a:t>刑事案件：</a:t>
            </a:r>
            <a:r>
              <a:rPr lang="zh-CN" altLang="en-US" b="1" u="sng">
                <a:solidFill>
                  <a:srgbClr val="FF0000"/>
                </a:solidFill>
                <a:latin typeface="微软雅黑" panose="020B0503020204020204" charset="-122"/>
                <a:ea typeface="微软雅黑" panose="020B0503020204020204" charset="-122"/>
                <a:sym typeface="+mn-ea"/>
              </a:rPr>
              <a:t>外来人员入侵</a:t>
            </a:r>
            <a:r>
              <a:rPr lang="zh-CN" altLang="en-US" u="sng">
                <a:solidFill>
                  <a:srgbClr val="44546A"/>
                </a:solidFill>
                <a:latin typeface="微软雅黑" panose="020B0503020204020204" charset="-122"/>
                <a:ea typeface="微软雅黑" panose="020B0503020204020204" charset="-122"/>
                <a:sym typeface="+mn-ea"/>
              </a:rPr>
              <a:t>，</a:t>
            </a:r>
            <a:r>
              <a:rPr lang="zh-CN" altLang="en-US">
                <a:solidFill>
                  <a:srgbClr val="44546A"/>
                </a:solidFill>
                <a:latin typeface="微软雅黑" panose="020B0503020204020204" charset="-122"/>
                <a:ea typeface="微软雅黑" panose="020B0503020204020204" charset="-122"/>
                <a:sym typeface="+mn-ea"/>
              </a:rPr>
              <a:t>在校园及校园周边实施犯罪造成的死亡。</a:t>
            </a:r>
            <a:endParaRPr lang="zh-CN" altLang="en-US">
              <a:solidFill>
                <a:srgbClr val="44546A"/>
              </a:solidFill>
              <a:latin typeface="微软雅黑" panose="020B0503020204020204" charset="-122"/>
              <a:ea typeface="微软雅黑" panose="020B0503020204020204" charset="-122"/>
              <a:sym typeface="+mn-ea"/>
            </a:endParaRPr>
          </a:p>
        </p:txBody>
      </p:sp>
      <p:pic>
        <p:nvPicPr>
          <p:cNvPr id="6" name="图片 5"/>
          <p:cNvPicPr>
            <a:picLocks noChangeAspect="1"/>
          </p:cNvPicPr>
          <p:nvPr/>
        </p:nvPicPr>
        <p:blipFill>
          <a:blip r:embed="rId3"/>
          <a:stretch>
            <a:fillRect/>
          </a:stretch>
        </p:blipFill>
        <p:spPr>
          <a:xfrm>
            <a:off x="1938242" y="3775174"/>
            <a:ext cx="5084711" cy="2939719"/>
          </a:xfrm>
          <a:prstGeom prst="rect">
            <a:avLst/>
          </a:prstGeom>
          <a:ln>
            <a:solidFill>
              <a:schemeClr val="tx1"/>
            </a:solidFill>
          </a:ln>
          <a:effectLst>
            <a:outerShdw blurRad="50800" dist="38100" dir="2700000" algn="tl" rotWithShape="0">
              <a:prstClr val="black">
                <a:alpha val="40000"/>
              </a:prstClr>
            </a:outerShdw>
          </a:effectLst>
        </p:spPr>
      </p:pic>
      <p:sp>
        <p:nvSpPr>
          <p:cNvPr id="8" name="圆角矩形 10"/>
          <p:cNvSpPr/>
          <p:nvPr/>
        </p:nvSpPr>
        <p:spPr>
          <a:xfrm>
            <a:off x="5886407" y="3403919"/>
            <a:ext cx="5791835" cy="673100"/>
          </a:xfrm>
          <a:prstGeom prst="roundRect">
            <a:avLst>
              <a:gd name="adj" fmla="val 14433"/>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dirty="0">
                <a:solidFill>
                  <a:srgbClr val="44546A"/>
                </a:solidFill>
                <a:latin typeface="微软雅黑" panose="020B0503020204020204" charset="-122"/>
                <a:ea typeface="微软雅黑" panose="020B0503020204020204" charset="-122"/>
                <a:sym typeface="+mn-ea"/>
              </a:rPr>
              <a:t>学生死亡原因以公安、司法、医院等有关部门提供的认定结果为依据。</a:t>
            </a:r>
            <a:endParaRPr lang="zh-CN" altLang="en-US" dirty="0">
              <a:solidFill>
                <a:srgbClr val="44546A"/>
              </a:solidFill>
              <a:latin typeface="微软雅黑" panose="020B0503020204020204" charset="-122"/>
              <a:ea typeface="微软雅黑" panose="020B0503020204020204" charset="-122"/>
              <a:sym typeface="+mn-ea"/>
            </a:endParaRPr>
          </a:p>
        </p:txBody>
      </p:sp>
      <p:pic>
        <p:nvPicPr>
          <p:cNvPr id="9" name="图片 8"/>
          <p:cNvPicPr>
            <a:picLocks noChangeAspect="1"/>
          </p:cNvPicPr>
          <p:nvPr/>
        </p:nvPicPr>
        <p:blipFill>
          <a:blip r:embed="rId4"/>
          <a:stretch>
            <a:fillRect/>
          </a:stretch>
        </p:blipFill>
        <p:spPr>
          <a:xfrm>
            <a:off x="3441172" y="4391296"/>
            <a:ext cx="6276190" cy="1438095"/>
          </a:xfrm>
          <a:prstGeom prst="rect">
            <a:avLst/>
          </a:prstGeom>
          <a:ln>
            <a:solidFill>
              <a:schemeClr val="tx1"/>
            </a:solidFill>
          </a:ln>
          <a:effectLst>
            <a:outerShdw blurRad="50800" dist="38100" dir="2700000" algn="tl" rotWithShape="0">
              <a:prstClr val="black">
                <a:alpha val="40000"/>
              </a:prstClr>
            </a:outerShdw>
          </a:effectLst>
        </p:spPr>
      </p:pic>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animBg="1"/>
      <p:bldP spid="4" grpId="0" bldLvl="0" animBg="1"/>
      <p:bldP spid="4" grpId="1" animBg="1"/>
      <p:bldP spid="5" grpId="0" bldLvl="0" animBg="1"/>
      <p:bldP spid="5" grpId="1" animBg="1"/>
      <p:bldP spid="8" grpId="0" bldLvl="0" animBg="1"/>
      <p:bldP spid="8" grpId="1"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400" dirty="0">
                <a:latin typeface="微软雅黑" panose="020B0503020204020204" charset="-122"/>
                <a:ea typeface="微软雅黑" panose="020B0503020204020204" charset="-122"/>
              </a:rPr>
              <a:t>教基</a:t>
            </a:r>
            <a:r>
              <a:rPr lang="en-US" altLang="zh-CN" sz="2400" dirty="0">
                <a:latin typeface="微软雅黑" panose="020B0503020204020204" charset="-122"/>
                <a:ea typeface="微软雅黑" panose="020B0503020204020204" charset="-122"/>
              </a:rPr>
              <a:t>3343 </a:t>
            </a:r>
            <a:r>
              <a:rPr lang="zh-CN" altLang="en-US" sz="2400" dirty="0">
                <a:latin typeface="微软雅黑" panose="020B0503020204020204" charset="-122"/>
                <a:ea typeface="微软雅黑" panose="020B0503020204020204" charset="-122"/>
              </a:rPr>
              <a:t>职业教育学生、高等教育学生休退学的主要原因</a:t>
            </a:r>
            <a:endParaRPr lang="zh-CN" altLang="en-US" sz="2400" b="1" dirty="0">
              <a:latin typeface="微软雅黑" panose="020B0503020204020204" charset="-122"/>
              <a:ea typeface="微软雅黑" panose="020B0503020204020204" charset="-122"/>
            </a:endParaRPr>
          </a:p>
        </p:txBody>
      </p:sp>
      <p:pic>
        <p:nvPicPr>
          <p:cNvPr id="2" name="图片 1"/>
          <p:cNvPicPr>
            <a:picLocks noChangeAspect="1"/>
          </p:cNvPicPr>
          <p:nvPr/>
        </p:nvPicPr>
        <p:blipFill>
          <a:blip r:embed="rId2"/>
          <a:stretch>
            <a:fillRect/>
          </a:stretch>
        </p:blipFill>
        <p:spPr>
          <a:xfrm>
            <a:off x="334246" y="1282600"/>
            <a:ext cx="6790759" cy="5254013"/>
          </a:xfrm>
          <a:prstGeom prst="rect">
            <a:avLst/>
          </a:prstGeom>
          <a:solidFill>
            <a:srgbClr val="C9E7FF"/>
          </a:solidFill>
          <a:ln>
            <a:solidFill>
              <a:srgbClr val="44546A"/>
            </a:solidFill>
          </a:ln>
          <a:effectLst>
            <a:outerShdw blurRad="50800" dist="38100" dir="2700000" algn="tl" rotWithShape="0">
              <a:prstClr val="black">
                <a:alpha val="40000"/>
              </a:prstClr>
            </a:outerShdw>
          </a:effectLst>
        </p:spPr>
      </p:pic>
      <p:sp>
        <p:nvSpPr>
          <p:cNvPr id="3" name="圆角矩形 6"/>
          <p:cNvSpPr/>
          <p:nvPr/>
        </p:nvSpPr>
        <p:spPr>
          <a:xfrm>
            <a:off x="3632265" y="3995989"/>
            <a:ext cx="7383145" cy="587375"/>
          </a:xfrm>
          <a:prstGeom prst="roundRect">
            <a:avLst>
              <a:gd name="adj" fmla="val 13898"/>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a:solidFill>
                  <a:srgbClr val="44546A"/>
                </a:solidFill>
                <a:latin typeface="微软雅黑" panose="020B0503020204020204" charset="-122"/>
                <a:ea typeface="微软雅黑" panose="020B0503020204020204" charset="-122"/>
                <a:sym typeface="+mn-ea"/>
              </a:rPr>
              <a:t>以休学</a:t>
            </a:r>
            <a:r>
              <a:rPr lang="en-US" altLang="zh-CN">
                <a:solidFill>
                  <a:srgbClr val="44546A"/>
                </a:solidFill>
                <a:latin typeface="微软雅黑" panose="020B0503020204020204" charset="-122"/>
                <a:ea typeface="微软雅黑" panose="020B0503020204020204" charset="-122"/>
                <a:sym typeface="+mn-ea"/>
              </a:rPr>
              <a:t>/</a:t>
            </a:r>
            <a:r>
              <a:rPr lang="zh-CN" altLang="en-US">
                <a:solidFill>
                  <a:srgbClr val="44546A"/>
                </a:solidFill>
                <a:latin typeface="微软雅黑" panose="020B0503020204020204" charset="-122"/>
                <a:ea typeface="微软雅黑" panose="020B0503020204020204" charset="-122"/>
                <a:sym typeface="+mn-ea"/>
              </a:rPr>
              <a:t>退学申请上注明的原因填报。</a:t>
            </a:r>
            <a:endParaRPr lang="zh-CN" altLang="en-US">
              <a:solidFill>
                <a:srgbClr val="44546A"/>
              </a:solidFill>
              <a:latin typeface="微软雅黑" panose="020B0503020204020204" charset="-122"/>
              <a:ea typeface="微软雅黑" panose="020B0503020204020204" charset="-122"/>
              <a:sym typeface="+mn-ea"/>
            </a:endParaRPr>
          </a:p>
        </p:txBody>
      </p:sp>
      <p:sp>
        <p:nvSpPr>
          <p:cNvPr id="4" name="圆角矩形 11"/>
          <p:cNvSpPr/>
          <p:nvPr/>
        </p:nvSpPr>
        <p:spPr>
          <a:xfrm>
            <a:off x="3631630" y="4779579"/>
            <a:ext cx="7383780" cy="690880"/>
          </a:xfrm>
          <a:prstGeom prst="roundRect">
            <a:avLst>
              <a:gd name="adj" fmla="val 13898"/>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dirty="0" err="1">
                <a:solidFill>
                  <a:srgbClr val="44546A"/>
                </a:solidFill>
                <a:latin typeface="微软雅黑" panose="020B0503020204020204" charset="-122"/>
                <a:ea typeface="微软雅黑" panose="020B0503020204020204" charset="-122"/>
                <a:sym typeface="+mn-ea"/>
              </a:rPr>
              <a:t>学生因参加实践活动或外出求职，经本人申请，学校批准，可保留学籍一年。保留学籍的学生不享受在校生和休学生待遇</a:t>
            </a:r>
            <a:r>
              <a:rPr dirty="0">
                <a:solidFill>
                  <a:srgbClr val="44546A"/>
                </a:solidFill>
                <a:latin typeface="微软雅黑" panose="020B0503020204020204" charset="-122"/>
                <a:ea typeface="微软雅黑" panose="020B0503020204020204" charset="-122"/>
                <a:sym typeface="+mn-ea"/>
              </a:rPr>
              <a:t>。</a:t>
            </a:r>
            <a:endParaRPr dirty="0">
              <a:solidFill>
                <a:srgbClr val="44546A"/>
              </a:solidFill>
              <a:latin typeface="微软雅黑" panose="020B0503020204020204" charset="-122"/>
              <a:ea typeface="微软雅黑" panose="020B0503020204020204" charset="-122"/>
              <a:sym typeface="+mn-ea"/>
            </a:endParaRPr>
          </a:p>
        </p:txBody>
      </p:sp>
      <p:sp>
        <p:nvSpPr>
          <p:cNvPr id="5" name="圆角矩形 19"/>
          <p:cNvSpPr/>
          <p:nvPr/>
        </p:nvSpPr>
        <p:spPr>
          <a:xfrm>
            <a:off x="3632265" y="5666674"/>
            <a:ext cx="7383145" cy="869950"/>
          </a:xfrm>
          <a:prstGeom prst="roundRect">
            <a:avLst>
              <a:gd name="adj" fmla="val 8680"/>
            </a:avLst>
          </a:prstGeom>
          <a:solidFill>
            <a:srgbClr val="C9E7FF"/>
          </a:solidFill>
          <a:ln w="38100">
            <a:solidFill>
              <a:srgbClr val="44546A"/>
            </a:solidFill>
            <a:prstDash val="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l">
              <a:buFont typeface="Arial" panose="020B0604020202020204" pitchFamily="34" charset="0"/>
              <a:buChar char="•"/>
            </a:pPr>
            <a:r>
              <a:rPr lang="zh-CN" altLang="en-US">
                <a:solidFill>
                  <a:srgbClr val="44546A"/>
                </a:solidFill>
                <a:latin typeface="微软雅黑" panose="020B0503020204020204" charset="-122"/>
                <a:ea typeface="微软雅黑" panose="020B0503020204020204" charset="-122"/>
                <a:sym typeface="+mn-ea"/>
              </a:rPr>
              <a:t>“其他”中的“其他”栏数据过大，请核实。</a:t>
            </a:r>
            <a:endParaRPr lang="zh-CN" altLang="en-US">
              <a:solidFill>
                <a:srgbClr val="44546A"/>
              </a:solidFill>
              <a:latin typeface="微软雅黑" panose="020B0503020204020204" charset="-122"/>
              <a:ea typeface="微软雅黑" panose="020B0503020204020204" charset="-122"/>
              <a:sym typeface="+mn-ea"/>
            </a:endParaRPr>
          </a:p>
          <a:p>
            <a:pPr marL="285750" indent="-285750" algn="l">
              <a:buFont typeface="Arial" panose="020B0604020202020204" pitchFamily="34" charset="0"/>
              <a:buChar char="•"/>
            </a:pPr>
            <a:r>
              <a:rPr lang="zh-CN" altLang="en-US">
                <a:solidFill>
                  <a:srgbClr val="44546A"/>
                </a:solidFill>
                <a:latin typeface="微软雅黑" panose="020B0503020204020204" charset="-122"/>
                <a:ea typeface="微软雅黑" panose="020B0503020204020204" charset="-122"/>
                <a:sym typeface="+mn-ea"/>
              </a:rPr>
              <a:t>因贫困休退学数量较大时，建议核实。</a:t>
            </a:r>
            <a:endParaRPr lang="zh-CN" altLang="en-US">
              <a:solidFill>
                <a:srgbClr val="44546A"/>
              </a:solidFill>
              <a:latin typeface="微软雅黑" panose="020B0503020204020204" charset="-122"/>
              <a:ea typeface="微软雅黑" panose="020B0503020204020204" charset="-122"/>
              <a:sym typeface="+mn-ea"/>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animBg="1"/>
      <p:bldP spid="4" grpId="0" bldLvl="0" animBg="1"/>
      <p:bldP spid="4" grpId="1" animBg="1"/>
      <p:bldP spid="5" grpId="0" bldLvl="0" animBg="1"/>
      <p:bldP spid="5" grpId="1"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184731" y="1259768"/>
            <a:ext cx="8200266" cy="3861951"/>
          </a:xfrm>
          <a:prstGeom prst="rect">
            <a:avLst/>
          </a:prstGeom>
          <a:ln>
            <a:solidFill>
              <a:schemeClr val="tx1"/>
            </a:solidFill>
          </a:ln>
          <a:effectLst>
            <a:outerShdw blurRad="50800" dist="38100" dir="2700000" algn="tl" rotWithShape="0">
              <a:prstClr val="black">
                <a:alpha val="40000"/>
              </a:prstClr>
            </a:outerShdw>
          </a:effectLst>
        </p:spPr>
      </p:pic>
      <p:sp>
        <p:nvSpPr>
          <p:cNvPr id="3" name="标题 2"/>
          <p:cNvSpPr>
            <a:spLocks noGrp="1"/>
          </p:cNvSpPr>
          <p:nvPr>
            <p:ph type="title"/>
            <p:custDataLst>
              <p:tags r:id="rId2"/>
            </p:custDataLst>
          </p:nvPr>
        </p:nvSpPr>
        <p:spPr/>
        <p:txBody>
          <a:bodyPr/>
          <a:lstStyle/>
          <a:p>
            <a:r>
              <a:rPr sz="2800" dirty="0">
                <a:latin typeface="微软雅黑" panose="020B0503020204020204" charset="-122"/>
                <a:ea typeface="微软雅黑" panose="020B0503020204020204" charset="-122"/>
                <a:cs typeface="微软雅黑" panose="020B0503020204020204" charset="-122"/>
                <a:sym typeface="+mn-ea"/>
              </a:rPr>
              <a:t>教基3</a:t>
            </a:r>
            <a:r>
              <a:rPr lang="en-US" altLang="zh-CN" sz="2800" dirty="0">
                <a:latin typeface="微软雅黑" panose="020B0503020204020204" charset="-122"/>
                <a:ea typeface="微软雅黑" panose="020B0503020204020204" charset="-122"/>
                <a:cs typeface="微软雅黑" panose="020B0503020204020204" charset="-122"/>
                <a:sym typeface="+mn-ea"/>
              </a:rPr>
              <a:t>244</a:t>
            </a:r>
            <a:r>
              <a:rPr lang="zh-CN" altLang="en-US" sz="2800" dirty="0">
                <a:sym typeface="+mn-ea"/>
              </a:rPr>
              <a:t> 职业教育招生中其他情况</a:t>
            </a:r>
            <a:endParaRPr lang="zh-CN" altLang="en-US" sz="2800" dirty="0"/>
          </a:p>
        </p:txBody>
      </p:sp>
      <p:sp>
        <p:nvSpPr>
          <p:cNvPr id="4" name="圆角矩形 12"/>
          <p:cNvSpPr/>
          <p:nvPr/>
        </p:nvSpPr>
        <p:spPr>
          <a:xfrm>
            <a:off x="5247005" y="2334260"/>
            <a:ext cx="6393815" cy="756920"/>
          </a:xfrm>
          <a:prstGeom prst="roundRect">
            <a:avLst>
              <a:gd name="adj" fmla="val 15100"/>
            </a:avLst>
          </a:prstGeom>
          <a:solidFill>
            <a:srgbClr val="FBCEC9">
              <a:alpha val="100000"/>
            </a:srgb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dirty="0">
                <a:solidFill>
                  <a:srgbClr val="44546A"/>
                </a:solidFill>
                <a:latin typeface="微软雅黑" panose="020B0503020204020204" charset="-122"/>
                <a:ea typeface="微软雅黑" panose="020B0503020204020204" charset="-122"/>
                <a:sym typeface="+mn-ea"/>
              </a:rPr>
              <a:t>该表主要为了解高职扩招情况而采集，该项工作现已完成，因此暂停采集本表。</a:t>
            </a:r>
            <a:endParaRPr lang="zh-CN" altLang="en-US" dirty="0">
              <a:solidFill>
                <a:srgbClr val="44546A"/>
              </a:solidFill>
              <a:latin typeface="微软雅黑" panose="020B0503020204020204" charset="-122"/>
              <a:ea typeface="微软雅黑" panose="020B0503020204020204" charset="-122"/>
              <a:sym typeface="+mn-ea"/>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4" grpId="1"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3045</a:t>
            </a:r>
            <a:r>
              <a:rPr lang="zh-CN" altLang="en-US" sz="2800" b="1" dirty="0">
                <a:latin typeface="微软雅黑" panose="020B0503020204020204" charset="-122"/>
                <a:ea typeface="微软雅黑" panose="020B0503020204020204" charset="-122"/>
              </a:rPr>
              <a:t> </a:t>
            </a:r>
            <a:r>
              <a:rPr lang="zh-CN" altLang="en-US" sz="2800" dirty="0">
                <a:latin typeface="微软雅黑" panose="020B0503020204020204" charset="-122"/>
                <a:ea typeface="微软雅黑" panose="020B0503020204020204" charset="-122"/>
              </a:rPr>
              <a:t>在校生中其他情况</a:t>
            </a:r>
            <a:endParaRPr lang="zh-CN" altLang="en-US" sz="2800" dirty="0">
              <a:latin typeface="微软雅黑" panose="020B0503020204020204" charset="-122"/>
              <a:ea typeface="微软雅黑" panose="020B0503020204020204" charset="-122"/>
            </a:endParaRPr>
          </a:p>
        </p:txBody>
      </p:sp>
      <p:pic>
        <p:nvPicPr>
          <p:cNvPr id="3" name="图片 2"/>
          <p:cNvPicPr>
            <a:picLocks noChangeAspect="1"/>
          </p:cNvPicPr>
          <p:nvPr/>
        </p:nvPicPr>
        <p:blipFill rotWithShape="1">
          <a:blip r:embed="rId2"/>
          <a:srcRect b="29294"/>
          <a:stretch>
            <a:fillRect/>
          </a:stretch>
        </p:blipFill>
        <p:spPr>
          <a:xfrm>
            <a:off x="349075" y="1234804"/>
            <a:ext cx="5173435" cy="4388392"/>
          </a:xfrm>
          <a:prstGeom prst="rect">
            <a:avLst/>
          </a:prstGeom>
          <a:ln>
            <a:solidFill>
              <a:srgbClr val="44546A"/>
            </a:solidFill>
          </a:ln>
          <a:effectLst>
            <a:outerShdw blurRad="50800" dist="38100" dir="2700000" algn="tl" rotWithShape="0">
              <a:prstClr val="black">
                <a:alpha val="40000"/>
              </a:prstClr>
            </a:outerShdw>
          </a:effectLst>
        </p:spPr>
      </p:pic>
      <p:pic>
        <p:nvPicPr>
          <p:cNvPr id="5" name="图片 4"/>
          <p:cNvPicPr>
            <a:picLocks noChangeAspect="1"/>
          </p:cNvPicPr>
          <p:nvPr/>
        </p:nvPicPr>
        <p:blipFill>
          <a:blip r:embed="rId3"/>
          <a:stretch>
            <a:fillRect/>
          </a:stretch>
        </p:blipFill>
        <p:spPr>
          <a:xfrm>
            <a:off x="5744582" y="1234804"/>
            <a:ext cx="5553783" cy="1973729"/>
          </a:xfrm>
          <a:prstGeom prst="rect">
            <a:avLst/>
          </a:prstGeom>
          <a:ln>
            <a:solidFill>
              <a:srgbClr val="44546A"/>
            </a:solidFill>
          </a:ln>
          <a:effectLst>
            <a:outerShdw blurRad="50800" dist="38100" dir="2700000" algn="tl" rotWithShape="0">
              <a:prstClr val="black">
                <a:alpha val="40000"/>
              </a:prstClr>
            </a:outerShdw>
          </a:effectLst>
        </p:spPr>
      </p:pic>
      <p:sp>
        <p:nvSpPr>
          <p:cNvPr id="13" name="圆角矩形 12"/>
          <p:cNvSpPr/>
          <p:nvPr/>
        </p:nvSpPr>
        <p:spPr>
          <a:xfrm>
            <a:off x="3178168" y="3073561"/>
            <a:ext cx="8625205" cy="487680"/>
          </a:xfrm>
          <a:prstGeom prst="roundRect">
            <a:avLst>
              <a:gd name="adj" fmla="val 21611"/>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b="1" dirty="0">
                <a:solidFill>
                  <a:srgbClr val="044AFA"/>
                </a:solidFill>
                <a:latin typeface="微软雅黑" panose="020B0503020204020204" charset="-122"/>
                <a:ea typeface="微软雅黑" panose="020B0503020204020204" charset="-122"/>
                <a:sym typeface="+mn-ea"/>
              </a:rPr>
              <a:t>香港</a:t>
            </a:r>
            <a:r>
              <a:rPr lang="zh-CN" altLang="en-US" dirty="0">
                <a:solidFill>
                  <a:srgbClr val="44546A"/>
                </a:solidFill>
                <a:latin typeface="微软雅黑" panose="020B0503020204020204" charset="-122"/>
                <a:ea typeface="微软雅黑" panose="020B0503020204020204" charset="-122"/>
                <a:sym typeface="+mn-ea"/>
              </a:rPr>
              <a:t>是指具有香港居民身份证和</a:t>
            </a:r>
            <a:r>
              <a:rPr lang="en-US" altLang="zh-CN" dirty="0">
                <a:solidFill>
                  <a:srgbClr val="44546A"/>
                </a:solidFill>
                <a:latin typeface="微软雅黑" panose="020B0503020204020204" charset="-122"/>
                <a:ea typeface="微软雅黑" panose="020B0503020204020204" charset="-122"/>
                <a:sym typeface="+mn-ea"/>
              </a:rPr>
              <a:t>《</a:t>
            </a:r>
            <a:r>
              <a:rPr lang="zh-CN" altLang="en-US" dirty="0">
                <a:solidFill>
                  <a:srgbClr val="44546A"/>
                </a:solidFill>
                <a:latin typeface="微软雅黑" panose="020B0503020204020204" charset="-122"/>
                <a:ea typeface="微软雅黑" panose="020B0503020204020204" charset="-122"/>
                <a:sym typeface="+mn-ea"/>
              </a:rPr>
              <a:t>港澳居民来往内地通行证</a:t>
            </a:r>
            <a:r>
              <a:rPr lang="en-US" altLang="zh-CN" dirty="0">
                <a:solidFill>
                  <a:srgbClr val="44546A"/>
                </a:solidFill>
                <a:latin typeface="微软雅黑" panose="020B0503020204020204" charset="-122"/>
                <a:ea typeface="微软雅黑" panose="020B0503020204020204" charset="-122"/>
                <a:sym typeface="+mn-ea"/>
              </a:rPr>
              <a:t>》</a:t>
            </a:r>
            <a:r>
              <a:rPr lang="zh-CN" altLang="en-US" dirty="0">
                <a:solidFill>
                  <a:srgbClr val="44546A"/>
                </a:solidFill>
                <a:latin typeface="微软雅黑" panose="020B0503020204020204" charset="-122"/>
                <a:ea typeface="微软雅黑" panose="020B0503020204020204" charset="-122"/>
                <a:sym typeface="+mn-ea"/>
              </a:rPr>
              <a:t>的学生。</a:t>
            </a:r>
            <a:endParaRPr lang="zh-CN" altLang="en-US" dirty="0">
              <a:solidFill>
                <a:srgbClr val="44546A"/>
              </a:solidFill>
              <a:latin typeface="微软雅黑" panose="020B0503020204020204" charset="-122"/>
              <a:ea typeface="微软雅黑" panose="020B0503020204020204" charset="-122"/>
              <a:sym typeface="+mn-ea"/>
            </a:endParaRPr>
          </a:p>
        </p:txBody>
      </p:sp>
      <p:sp>
        <p:nvSpPr>
          <p:cNvPr id="14" name="圆角矩形 13"/>
          <p:cNvSpPr/>
          <p:nvPr/>
        </p:nvSpPr>
        <p:spPr>
          <a:xfrm>
            <a:off x="3178168" y="3621478"/>
            <a:ext cx="8625205" cy="487680"/>
          </a:xfrm>
          <a:prstGeom prst="roundRect">
            <a:avLst>
              <a:gd name="adj" fmla="val 21611"/>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b="1" dirty="0">
                <a:solidFill>
                  <a:srgbClr val="044AFA"/>
                </a:solidFill>
                <a:latin typeface="微软雅黑" panose="020B0503020204020204" charset="-122"/>
                <a:ea typeface="微软雅黑" panose="020B0503020204020204" charset="-122"/>
                <a:sym typeface="+mn-ea"/>
              </a:rPr>
              <a:t>澳门</a:t>
            </a:r>
            <a:r>
              <a:rPr lang="zh-CN" altLang="en-US" dirty="0">
                <a:solidFill>
                  <a:srgbClr val="44546A"/>
                </a:solidFill>
                <a:latin typeface="微软雅黑" panose="020B0503020204020204" charset="-122"/>
                <a:ea typeface="微软雅黑" panose="020B0503020204020204" charset="-122"/>
                <a:sym typeface="+mn-ea"/>
              </a:rPr>
              <a:t>是指具有澳门居民身份证和</a:t>
            </a:r>
            <a:r>
              <a:rPr lang="en-US" altLang="zh-CN" dirty="0">
                <a:solidFill>
                  <a:srgbClr val="44546A"/>
                </a:solidFill>
                <a:latin typeface="微软雅黑" panose="020B0503020204020204" charset="-122"/>
                <a:ea typeface="微软雅黑" panose="020B0503020204020204" charset="-122"/>
                <a:sym typeface="+mn-ea"/>
              </a:rPr>
              <a:t>《</a:t>
            </a:r>
            <a:r>
              <a:rPr lang="zh-CN" altLang="en-US" dirty="0">
                <a:solidFill>
                  <a:srgbClr val="44546A"/>
                </a:solidFill>
                <a:latin typeface="微软雅黑" panose="020B0503020204020204" charset="-122"/>
                <a:ea typeface="微软雅黑" panose="020B0503020204020204" charset="-122"/>
                <a:sym typeface="+mn-ea"/>
              </a:rPr>
              <a:t>港澳居民来往内地通行证</a:t>
            </a:r>
            <a:r>
              <a:rPr lang="en-US" altLang="zh-CN" dirty="0">
                <a:solidFill>
                  <a:srgbClr val="44546A"/>
                </a:solidFill>
                <a:latin typeface="微软雅黑" panose="020B0503020204020204" charset="-122"/>
                <a:ea typeface="微软雅黑" panose="020B0503020204020204" charset="-122"/>
                <a:sym typeface="+mn-ea"/>
              </a:rPr>
              <a:t>》</a:t>
            </a:r>
            <a:r>
              <a:rPr lang="zh-CN" altLang="en-US" dirty="0">
                <a:solidFill>
                  <a:srgbClr val="44546A"/>
                </a:solidFill>
                <a:latin typeface="微软雅黑" panose="020B0503020204020204" charset="-122"/>
                <a:ea typeface="微软雅黑" panose="020B0503020204020204" charset="-122"/>
                <a:sym typeface="+mn-ea"/>
              </a:rPr>
              <a:t>的学生。</a:t>
            </a:r>
            <a:endParaRPr lang="zh-CN" altLang="en-US" dirty="0">
              <a:solidFill>
                <a:srgbClr val="44546A"/>
              </a:solidFill>
              <a:latin typeface="微软雅黑" panose="020B0503020204020204" charset="-122"/>
              <a:ea typeface="微软雅黑" panose="020B0503020204020204" charset="-122"/>
              <a:sym typeface="+mn-ea"/>
            </a:endParaRPr>
          </a:p>
        </p:txBody>
      </p:sp>
      <p:sp>
        <p:nvSpPr>
          <p:cNvPr id="15" name="圆角矩形 14"/>
          <p:cNvSpPr/>
          <p:nvPr/>
        </p:nvSpPr>
        <p:spPr>
          <a:xfrm>
            <a:off x="3178169" y="4168101"/>
            <a:ext cx="8625205" cy="487680"/>
          </a:xfrm>
          <a:prstGeom prst="roundRect">
            <a:avLst>
              <a:gd name="adj" fmla="val 21611"/>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b="1" dirty="0">
                <a:solidFill>
                  <a:srgbClr val="044AFA"/>
                </a:solidFill>
                <a:latin typeface="微软雅黑" panose="020B0503020204020204" charset="-122"/>
                <a:ea typeface="微软雅黑" panose="020B0503020204020204" charset="-122"/>
                <a:sym typeface="+mn-ea"/>
              </a:rPr>
              <a:t>台湾</a:t>
            </a:r>
            <a:r>
              <a:rPr lang="zh-CN" altLang="en-US" dirty="0">
                <a:solidFill>
                  <a:srgbClr val="44546A"/>
                </a:solidFill>
                <a:latin typeface="微软雅黑" panose="020B0503020204020204" charset="-122"/>
                <a:ea typeface="微软雅黑" panose="020B0503020204020204" charset="-122"/>
                <a:sym typeface="+mn-ea"/>
              </a:rPr>
              <a:t>是指具有在台湾居住的有效身份证明和</a:t>
            </a:r>
            <a:r>
              <a:rPr lang="en-US" altLang="zh-CN" dirty="0">
                <a:solidFill>
                  <a:srgbClr val="44546A"/>
                </a:solidFill>
                <a:latin typeface="微软雅黑" panose="020B0503020204020204" charset="-122"/>
                <a:ea typeface="微软雅黑" panose="020B0503020204020204" charset="-122"/>
                <a:sym typeface="+mn-ea"/>
              </a:rPr>
              <a:t>《</a:t>
            </a:r>
            <a:r>
              <a:rPr lang="zh-CN" altLang="en-US" dirty="0">
                <a:solidFill>
                  <a:srgbClr val="44546A"/>
                </a:solidFill>
                <a:latin typeface="微软雅黑" panose="020B0503020204020204" charset="-122"/>
                <a:ea typeface="微软雅黑" panose="020B0503020204020204" charset="-122"/>
                <a:sym typeface="+mn-ea"/>
              </a:rPr>
              <a:t>台湾居民来往大陆通行证</a:t>
            </a:r>
            <a:r>
              <a:rPr lang="en-US" altLang="zh-CN" dirty="0">
                <a:solidFill>
                  <a:srgbClr val="44546A"/>
                </a:solidFill>
                <a:latin typeface="微软雅黑" panose="020B0503020204020204" charset="-122"/>
                <a:ea typeface="微软雅黑" panose="020B0503020204020204" charset="-122"/>
                <a:sym typeface="+mn-ea"/>
              </a:rPr>
              <a:t>》</a:t>
            </a:r>
            <a:r>
              <a:rPr lang="zh-CN" altLang="en-US" dirty="0">
                <a:solidFill>
                  <a:srgbClr val="44546A"/>
                </a:solidFill>
                <a:latin typeface="微软雅黑" panose="020B0503020204020204" charset="-122"/>
                <a:ea typeface="微软雅黑" panose="020B0503020204020204" charset="-122"/>
                <a:sym typeface="+mn-ea"/>
              </a:rPr>
              <a:t>的学生。</a:t>
            </a:r>
            <a:endParaRPr lang="zh-CN" altLang="en-US" dirty="0">
              <a:solidFill>
                <a:srgbClr val="44546A"/>
              </a:solidFill>
              <a:latin typeface="微软雅黑" panose="020B0503020204020204" charset="-122"/>
              <a:ea typeface="微软雅黑" panose="020B0503020204020204" charset="-122"/>
              <a:sym typeface="+mn-ea"/>
            </a:endParaRPr>
          </a:p>
        </p:txBody>
      </p:sp>
      <p:sp>
        <p:nvSpPr>
          <p:cNvPr id="16" name="圆角矩形 15"/>
          <p:cNvSpPr/>
          <p:nvPr/>
        </p:nvSpPr>
        <p:spPr>
          <a:xfrm>
            <a:off x="3178169" y="4716018"/>
            <a:ext cx="8625205" cy="954405"/>
          </a:xfrm>
          <a:prstGeom prst="roundRect">
            <a:avLst>
              <a:gd name="adj" fmla="val 15144"/>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b="1" dirty="0">
                <a:solidFill>
                  <a:srgbClr val="044AFA"/>
                </a:solidFill>
                <a:latin typeface="微软雅黑" panose="020B0503020204020204" charset="-122"/>
                <a:ea typeface="微软雅黑" panose="020B0503020204020204" charset="-122"/>
                <a:sym typeface="+mn-ea"/>
              </a:rPr>
              <a:t>华侨</a:t>
            </a:r>
            <a:r>
              <a:rPr lang="zh-CN" altLang="en-US" dirty="0">
                <a:solidFill>
                  <a:srgbClr val="44546A"/>
                </a:solidFill>
                <a:latin typeface="微软雅黑" panose="020B0503020204020204" charset="-122"/>
                <a:ea typeface="微软雅黑" panose="020B0503020204020204" charset="-122"/>
                <a:sym typeface="+mn-ea"/>
              </a:rPr>
              <a:t>是指取得外国长期或永久居留权，本人持中华人民共和国驻外使（领）馆出具的取得在外国长期或永久居留权的公证书或认证书（中文或英文）以及中华人民共和国护照的学生。</a:t>
            </a:r>
            <a:endParaRPr lang="zh-CN" altLang="en-US" dirty="0">
              <a:solidFill>
                <a:srgbClr val="44546A"/>
              </a:solidFill>
              <a:latin typeface="微软雅黑" panose="020B0503020204020204" charset="-122"/>
              <a:ea typeface="微软雅黑" panose="020B0503020204020204" charset="-122"/>
              <a:sym typeface="+mn-ea"/>
            </a:endParaRPr>
          </a:p>
        </p:txBody>
      </p:sp>
      <p:sp>
        <p:nvSpPr>
          <p:cNvPr id="18" name="圆角矩形 17"/>
          <p:cNvSpPr/>
          <p:nvPr/>
        </p:nvSpPr>
        <p:spPr>
          <a:xfrm>
            <a:off x="3178172" y="5730660"/>
            <a:ext cx="8625205" cy="822960"/>
          </a:xfrm>
          <a:prstGeom prst="roundRect">
            <a:avLst>
              <a:gd name="adj" fmla="val 21611"/>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b="1" dirty="0">
                <a:solidFill>
                  <a:srgbClr val="044AFA"/>
                </a:solidFill>
                <a:latin typeface="微软雅黑" panose="020B0503020204020204" charset="-122"/>
                <a:ea typeface="微软雅黑" panose="020B0503020204020204" charset="-122"/>
                <a:sym typeface="+mn-ea"/>
              </a:rPr>
              <a:t>中共党员、共青团员</a:t>
            </a:r>
            <a:r>
              <a:rPr lang="zh-CN" altLang="en-US" dirty="0">
                <a:solidFill>
                  <a:srgbClr val="44546A"/>
                </a:solidFill>
                <a:latin typeface="微软雅黑" panose="020B0503020204020204" charset="-122"/>
                <a:ea typeface="微软雅黑" panose="020B0503020204020204" charset="-122"/>
                <a:sym typeface="+mn-ea"/>
              </a:rPr>
              <a:t>按照在校生中组织关系在学校进行填报。对于</a:t>
            </a:r>
            <a:r>
              <a:rPr lang="zh-CN" altLang="en-US" u="sng" dirty="0">
                <a:solidFill>
                  <a:srgbClr val="44546A"/>
                </a:solidFill>
                <a:latin typeface="微软雅黑" panose="020B0503020204020204" charset="-122"/>
                <a:ea typeface="微软雅黑" panose="020B0503020204020204" charset="-122"/>
                <a:sym typeface="+mn-ea"/>
              </a:rPr>
              <a:t>既有中共党员身份又有共青团员身份的学生按照实际要分别统计。</a:t>
            </a:r>
            <a:endParaRPr lang="zh-CN" altLang="en-US" u="sng" dirty="0">
              <a:solidFill>
                <a:srgbClr val="44546A"/>
              </a:solidFill>
              <a:latin typeface="微软雅黑" panose="020B0503020204020204" charset="-122"/>
              <a:ea typeface="微软雅黑" panose="020B0503020204020204" charset="-122"/>
              <a:sym typeface="+mn-ea"/>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3" grpId="1" animBg="1"/>
      <p:bldP spid="14" grpId="0" bldLvl="0" animBg="1"/>
      <p:bldP spid="14" grpId="1" animBg="1"/>
      <p:bldP spid="15" grpId="0" bldLvl="0" animBg="1"/>
      <p:bldP spid="15" grpId="1" animBg="1"/>
      <p:bldP spid="16" grpId="0" bldLvl="0" animBg="1"/>
      <p:bldP spid="16" grpId="1" animBg="1"/>
      <p:bldP spid="18" grpId="0" bldLvl="0" animBg="1"/>
      <p:bldP spid="18" grpId="1"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3045</a:t>
            </a:r>
            <a:r>
              <a:rPr lang="zh-CN" altLang="en-US" sz="2800" b="1" dirty="0">
                <a:latin typeface="微软雅黑" panose="020B0503020204020204" charset="-122"/>
                <a:ea typeface="微软雅黑" panose="020B0503020204020204" charset="-122"/>
              </a:rPr>
              <a:t> 在校生中其他情况</a:t>
            </a:r>
            <a:endParaRPr lang="zh-CN" altLang="en-US" sz="2800" b="1" dirty="0">
              <a:latin typeface="微软雅黑" panose="020B0503020204020204" charset="-122"/>
              <a:ea typeface="微软雅黑" panose="020B0503020204020204" charset="-122"/>
            </a:endParaRPr>
          </a:p>
        </p:txBody>
      </p:sp>
      <p:pic>
        <p:nvPicPr>
          <p:cNvPr id="3" name="图片 2"/>
          <p:cNvPicPr>
            <a:picLocks noChangeAspect="1"/>
          </p:cNvPicPr>
          <p:nvPr/>
        </p:nvPicPr>
        <p:blipFill rotWithShape="1">
          <a:blip r:embed="rId2"/>
          <a:srcRect b="29294"/>
          <a:stretch>
            <a:fillRect/>
          </a:stretch>
        </p:blipFill>
        <p:spPr>
          <a:xfrm>
            <a:off x="349075" y="1349871"/>
            <a:ext cx="5173435" cy="4388392"/>
          </a:xfrm>
          <a:prstGeom prst="rect">
            <a:avLst/>
          </a:prstGeom>
          <a:ln>
            <a:solidFill>
              <a:srgbClr val="44546A"/>
            </a:solidFill>
          </a:ln>
          <a:effectLst>
            <a:outerShdw blurRad="50800" dist="38100" dir="2700000" algn="tl" rotWithShape="0">
              <a:prstClr val="black">
                <a:alpha val="40000"/>
              </a:prstClr>
            </a:outerShdw>
          </a:effectLst>
        </p:spPr>
      </p:pic>
      <p:pic>
        <p:nvPicPr>
          <p:cNvPr id="5" name="图片 4"/>
          <p:cNvPicPr>
            <a:picLocks noChangeAspect="1"/>
          </p:cNvPicPr>
          <p:nvPr/>
        </p:nvPicPr>
        <p:blipFill>
          <a:blip r:embed="rId3"/>
          <a:stretch>
            <a:fillRect/>
          </a:stretch>
        </p:blipFill>
        <p:spPr>
          <a:xfrm>
            <a:off x="5691795" y="2350813"/>
            <a:ext cx="5553783" cy="1973729"/>
          </a:xfrm>
          <a:prstGeom prst="rect">
            <a:avLst/>
          </a:prstGeom>
          <a:ln>
            <a:solidFill>
              <a:srgbClr val="44546A"/>
            </a:solidFill>
          </a:ln>
          <a:effectLst>
            <a:outerShdw blurRad="50800" dist="38100" dir="2700000" algn="tl" rotWithShape="0">
              <a:prstClr val="black">
                <a:alpha val="40000"/>
              </a:prstClr>
            </a:outerShdw>
          </a:effectLst>
        </p:spPr>
      </p:pic>
      <p:sp>
        <p:nvSpPr>
          <p:cNvPr id="6" name="线形标注 2(带边框和强调线) 2"/>
          <p:cNvSpPr/>
          <p:nvPr/>
        </p:nvSpPr>
        <p:spPr>
          <a:xfrm>
            <a:off x="5691795" y="5482626"/>
            <a:ext cx="6028705" cy="1054673"/>
          </a:xfrm>
          <a:prstGeom prst="accentBorderCallout2">
            <a:avLst>
              <a:gd name="adj1" fmla="val 26206"/>
              <a:gd name="adj2" fmla="val -2243"/>
              <a:gd name="adj3" fmla="val -1689"/>
              <a:gd name="adj4" fmla="val -18458"/>
              <a:gd name="adj5" fmla="val -251570"/>
              <a:gd name="adj6" fmla="val -61951"/>
            </a:avLst>
          </a:prstGeom>
          <a:solidFill>
            <a:schemeClr val="accent4">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往期问题：</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成人函授学生填报了党团员学生。</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学校反馈：</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填报错误，多算了党团员组织关系未转入该校的学生。</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zh-CN" altLang="en-US" sz="2800">
                <a:gradFill>
                  <a:gsLst>
                    <a:gs pos="0">
                      <a:srgbClr val="1597E0"/>
                    </a:gs>
                    <a:gs pos="50000">
                      <a:srgbClr val="0B53A0"/>
                    </a:gs>
                  </a:gsLst>
                  <a:lin ang="5400000" scaled="1"/>
                </a:gradFill>
                <a:effectLst>
                  <a:outerShdw blurRad="38100" dist="38100" dir="2700000" algn="tl">
                    <a:srgbClr val="000000">
                      <a:alpha val="43137"/>
                    </a:srgbClr>
                  </a:outerShdw>
                </a:effectLst>
                <a:uFillTx/>
                <a:latin typeface="微软雅黑" panose="020B0503020204020204" charset="-122"/>
                <a:ea typeface="微软雅黑" panose="020B0503020204020204" charset="-122"/>
              </a:rPr>
              <a:t>3</a:t>
            </a:r>
            <a:r>
              <a:rPr lang="en-US" altLang="zh-CN" sz="2800">
                <a:gradFill>
                  <a:gsLst>
                    <a:gs pos="0">
                      <a:srgbClr val="1597E0"/>
                    </a:gs>
                    <a:gs pos="50000">
                      <a:srgbClr val="0B53A0"/>
                    </a:gs>
                  </a:gsLst>
                  <a:lin ang="5400000" scaled="1"/>
                </a:gradFill>
                <a:effectLst>
                  <a:outerShdw blurRad="38100" dist="38100" dir="2700000" algn="tl">
                    <a:srgbClr val="000000">
                      <a:alpha val="43137"/>
                    </a:srgbClr>
                  </a:outerShdw>
                </a:effectLst>
                <a:uFillTx/>
                <a:latin typeface="微软雅黑" panose="020B0503020204020204" charset="-122"/>
                <a:ea typeface="微软雅黑" panose="020B0503020204020204" charset="-122"/>
                <a:cs typeface="Arial" panose="020B0604020202020204" pitchFamily="34" charset="0"/>
              </a:rPr>
              <a:t>046</a:t>
            </a:r>
            <a:r>
              <a:rPr lang="en-US" altLang="zh-CN" sz="2800" b="1" dirty="0">
                <a:latin typeface="微软雅黑" panose="020B0503020204020204" charset="-122"/>
                <a:ea typeface="微软雅黑" panose="020B0503020204020204" charset="-122"/>
              </a:rPr>
              <a:t> </a:t>
            </a:r>
            <a:r>
              <a:rPr lang="en-US" altLang="zh-CN" sz="2800">
                <a:gradFill>
                  <a:gsLst>
                    <a:gs pos="0">
                      <a:srgbClr val="1597E0"/>
                    </a:gs>
                    <a:gs pos="50000">
                      <a:srgbClr val="0B53A0"/>
                    </a:gs>
                  </a:gsLst>
                  <a:lin ang="5400000" scaled="1"/>
                </a:gradFill>
                <a:effectLst>
                  <a:outerShdw blurRad="38100" dist="38100" dir="2700000" algn="tl">
                    <a:srgbClr val="000000">
                      <a:alpha val="43137"/>
                    </a:srgbClr>
                  </a:outerShdw>
                </a:effectLst>
                <a:uFillTx/>
                <a:latin typeface="微软雅黑" panose="020B0503020204020204" charset="-122"/>
                <a:ea typeface="微软雅黑" panose="020B0503020204020204" charset="-122"/>
              </a:rPr>
              <a:t>国际学生基本情况</a:t>
            </a:r>
            <a:endParaRPr lang="en-US" altLang="zh-CN">
              <a:latin typeface="微软雅黑" panose="020B0503020204020204" charset="-122"/>
              <a:ea typeface="微软雅黑" panose="020B0503020204020204" charset="-122"/>
            </a:endParaRPr>
          </a:p>
        </p:txBody>
      </p:sp>
      <p:pic>
        <p:nvPicPr>
          <p:cNvPr id="3" name="图片 2" descr="post_object_image_3274478809"/>
          <p:cNvPicPr>
            <a:picLocks noChangeAspect="1"/>
          </p:cNvPicPr>
          <p:nvPr/>
        </p:nvPicPr>
        <p:blipFill>
          <a:blip r:embed="rId2"/>
          <a:stretch>
            <a:fillRect/>
          </a:stretch>
        </p:blipFill>
        <p:spPr>
          <a:xfrm>
            <a:off x="466725" y="1262063"/>
            <a:ext cx="4021341" cy="5400675"/>
          </a:xfrm>
          <a:prstGeom prst="rect">
            <a:avLst/>
          </a:prstGeom>
          <a:noFill/>
          <a:ln>
            <a:solidFill>
              <a:srgbClr val="44546A"/>
            </a:solidFill>
          </a:ln>
          <a:effectLst>
            <a:outerShdw blurRad="50800" dist="38100" dir="2700000" algn="tl" rotWithShape="0">
              <a:prstClr val="black">
                <a:alpha val="40000"/>
              </a:prstClr>
            </a:outerShdw>
          </a:effectLst>
        </p:spPr>
      </p:pic>
      <p:sp>
        <p:nvSpPr>
          <p:cNvPr id="9" name="线形标注 2(带边框和强调线) 9"/>
          <p:cNvSpPr/>
          <p:nvPr/>
        </p:nvSpPr>
        <p:spPr>
          <a:xfrm>
            <a:off x="4616449" y="3412662"/>
            <a:ext cx="7162801" cy="814629"/>
          </a:xfrm>
          <a:prstGeom prst="accentBorderCallout2">
            <a:avLst>
              <a:gd name="adj1" fmla="val 49554"/>
              <a:gd name="adj2" fmla="val -3413"/>
              <a:gd name="adj3" fmla="val 40980"/>
              <a:gd name="adj4" fmla="val -17331"/>
              <a:gd name="adj5" fmla="val -240417"/>
              <a:gd name="adj6" fmla="val -29210"/>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indent="0" algn="just" fontAlgn="auto">
              <a:lnSpc>
                <a:spcPct val="120000"/>
              </a:lnSpc>
            </a:pPr>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国际学生：</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根据《学校招收和培养国际学生管理办法》，不具有中国国籍且在学校接受教育的外国学生。</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8" name="圆角矩形 1"/>
          <p:cNvSpPr/>
          <p:nvPr/>
        </p:nvSpPr>
        <p:spPr>
          <a:xfrm>
            <a:off x="4616450" y="4334925"/>
            <a:ext cx="7162800" cy="533351"/>
          </a:xfrm>
          <a:prstGeom prst="roundRect">
            <a:avLst>
              <a:gd name="adj" fmla="val 11183"/>
            </a:avLst>
          </a:prstGeom>
          <a:solidFill>
            <a:schemeClr val="accent3">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本表数据不是在校生的其中数，相关数据不得重复填报。</a:t>
            </a:r>
            <a:endParaRPr lang="zh-CN" altLang="zh-CN" dirty="0">
              <a:solidFill>
                <a:srgbClr val="44546A"/>
              </a:solidFill>
              <a:latin typeface="微软雅黑" panose="020B0503020204020204" charset="-122"/>
              <a:ea typeface="微软雅黑" panose="020B0503020204020204" charset="-122"/>
              <a:cs typeface="微软雅黑" panose="020B0503020204020204" charset="-122"/>
            </a:endParaRPr>
          </a:p>
        </p:txBody>
      </p:sp>
      <p:sp>
        <p:nvSpPr>
          <p:cNvPr id="4" name="圆角矩形 1"/>
          <p:cNvSpPr/>
          <p:nvPr/>
        </p:nvSpPr>
        <p:spPr>
          <a:xfrm>
            <a:off x="4616450" y="4976226"/>
            <a:ext cx="7162800" cy="533351"/>
          </a:xfrm>
          <a:prstGeom prst="roundRect">
            <a:avLst>
              <a:gd name="adj" fmla="val 11183"/>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非学历教育（培训）</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包括培训、预科生、进修生和研究学者等。</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9" grpId="1" animBg="1"/>
      <p:bldP spid="8" grpId="0" bldLvl="0" animBg="1"/>
      <p:bldP spid="8" grpId="1" animBg="1"/>
      <p:bldP spid="4" grpId="0" bldLvl="0" animBg="1"/>
      <p:bldP spid="4" grpId="1"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3347</a:t>
            </a:r>
            <a:r>
              <a:rPr lang="zh-CN" altLang="en-US" sz="2800" b="1" dirty="0">
                <a:latin typeface="微软雅黑" panose="020B0503020204020204" charset="-122"/>
                <a:ea typeface="微软雅黑" panose="020B0503020204020204" charset="-122"/>
              </a:rPr>
              <a:t> </a:t>
            </a:r>
            <a:r>
              <a:rPr lang="zh-CN" altLang="en-US" sz="2800" dirty="0">
                <a:latin typeface="微软雅黑" panose="020B0503020204020204" charset="-122"/>
                <a:ea typeface="微软雅黑" panose="020B0503020204020204" charset="-122"/>
              </a:rPr>
              <a:t>对外开展培训情况</a:t>
            </a:r>
            <a:endParaRPr lang="zh-CN" altLang="en-US" sz="2800" dirty="0">
              <a:latin typeface="微软雅黑" panose="020B0503020204020204" charset="-122"/>
              <a:ea typeface="微软雅黑" panose="020B0503020204020204" charset="-122"/>
            </a:endParaRPr>
          </a:p>
        </p:txBody>
      </p:sp>
      <p:pic>
        <p:nvPicPr>
          <p:cNvPr id="2" name="图片 1"/>
          <p:cNvPicPr>
            <a:picLocks noChangeAspect="1"/>
          </p:cNvPicPr>
          <p:nvPr/>
        </p:nvPicPr>
        <p:blipFill>
          <a:blip r:embed="rId2"/>
          <a:stretch>
            <a:fillRect/>
          </a:stretch>
        </p:blipFill>
        <p:spPr>
          <a:xfrm>
            <a:off x="500135" y="1290978"/>
            <a:ext cx="5778745" cy="5281930"/>
          </a:xfrm>
          <a:prstGeom prst="rect">
            <a:avLst/>
          </a:prstGeom>
          <a:ln>
            <a:solidFill>
              <a:srgbClr val="44546A"/>
            </a:solidFill>
          </a:ln>
          <a:effectLst>
            <a:outerShdw blurRad="50800" dist="38100" dir="2700000" algn="tl" rotWithShape="0">
              <a:prstClr val="black">
                <a:alpha val="40000"/>
              </a:prstClr>
            </a:outerShdw>
          </a:effectLst>
        </p:spPr>
      </p:pic>
      <p:sp>
        <p:nvSpPr>
          <p:cNvPr id="13" name="圆角矩形 11"/>
          <p:cNvSpPr/>
          <p:nvPr/>
        </p:nvSpPr>
        <p:spPr>
          <a:xfrm>
            <a:off x="3252445" y="2981960"/>
            <a:ext cx="8702675" cy="894080"/>
          </a:xfrm>
          <a:prstGeom prst="roundRect">
            <a:avLst>
              <a:gd name="adj" fmla="val 6877"/>
            </a:avLst>
          </a:prstGeom>
          <a:solidFill>
            <a:schemeClr val="accent3">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sz="1600" b="1" dirty="0">
                <a:solidFill>
                  <a:srgbClr val="044AFA"/>
                </a:solidFill>
                <a:latin typeface="微软雅黑" panose="020B0503020204020204" charset="-122"/>
                <a:ea typeface="微软雅黑" panose="020B0503020204020204" charset="-122"/>
                <a:cs typeface="微软雅黑" panose="020B0503020204020204" charset="-122"/>
                <a:sym typeface="+mn-ea"/>
              </a:rPr>
              <a:t>培训项目数量</a:t>
            </a:r>
            <a:r>
              <a:rPr lang="zh-CN" altLang="en-US" sz="1600" dirty="0">
                <a:solidFill>
                  <a:srgbClr val="44546A"/>
                </a:solidFill>
                <a:latin typeface="微软雅黑" panose="020B0503020204020204" charset="-122"/>
                <a:ea typeface="微软雅黑" panose="020B0503020204020204" charset="-122"/>
                <a:cs typeface="微软雅黑" panose="020B0503020204020204" charset="-122"/>
                <a:sym typeface="+mn-ea"/>
              </a:rPr>
              <a:t>是指针对特定培训内容开展的培训项目，包括以远程在线（线上）、集中（线下）等方式开展的培训项目。同一个项目名称算一个项目。一个培训项目可以包括一个或若干个培训班，</a:t>
            </a:r>
            <a:r>
              <a:rPr lang="zh-CN" altLang="en-US" sz="1600" b="1" u="sng" dirty="0">
                <a:solidFill>
                  <a:srgbClr val="FF0000"/>
                </a:solidFill>
                <a:latin typeface="微软雅黑" panose="020B0503020204020204" charset="-122"/>
                <a:ea typeface="微软雅黑" panose="020B0503020204020204" charset="-122"/>
                <a:cs typeface="微软雅黑" panose="020B0503020204020204" charset="-122"/>
                <a:sym typeface="+mn-ea"/>
              </a:rPr>
              <a:t>不能将培训班的个数计算为培训项目的个数</a:t>
            </a:r>
            <a:r>
              <a:rPr lang="zh-CN" altLang="en-US" sz="1600" dirty="0">
                <a:solidFill>
                  <a:srgbClr val="44546A"/>
                </a:solidFill>
                <a:latin typeface="微软雅黑" panose="020B0503020204020204" charset="-122"/>
                <a:ea typeface="微软雅黑" panose="020B0503020204020204" charset="-122"/>
                <a:cs typeface="微软雅黑" panose="020B0503020204020204" charset="-122"/>
                <a:sym typeface="+mn-ea"/>
              </a:rPr>
              <a:t>。</a:t>
            </a:r>
            <a:endParaRPr lang="zh-CN" altLang="en-US" sz="1600"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14" name="圆角矩形 4"/>
          <p:cNvSpPr/>
          <p:nvPr/>
        </p:nvSpPr>
        <p:spPr>
          <a:xfrm>
            <a:off x="3252445" y="3966845"/>
            <a:ext cx="8702675" cy="614680"/>
          </a:xfrm>
          <a:prstGeom prst="roundRect">
            <a:avLst>
              <a:gd name="adj" fmla="val 15571"/>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sz="1600" b="1" dirty="0">
                <a:solidFill>
                  <a:srgbClr val="044AFA"/>
                </a:solidFill>
                <a:latin typeface="微软雅黑" panose="020B0503020204020204" charset="-122"/>
                <a:ea typeface="微软雅黑" panose="020B0503020204020204" charset="-122"/>
                <a:cs typeface="微软雅黑" panose="020B0503020204020204" charset="-122"/>
                <a:sym typeface="+mn-ea"/>
              </a:rPr>
              <a:t>财政资金支付</a:t>
            </a:r>
            <a:r>
              <a:rPr lang="zh-CN" altLang="en-US" sz="1600" dirty="0">
                <a:solidFill>
                  <a:srgbClr val="44546A"/>
                </a:solidFill>
                <a:latin typeface="微软雅黑" panose="020B0503020204020204" charset="-122"/>
                <a:ea typeface="微软雅黑" panose="020B0503020204020204" charset="-122"/>
                <a:cs typeface="微软雅黑" panose="020B0503020204020204" charset="-122"/>
                <a:sym typeface="+mn-ea"/>
              </a:rPr>
              <a:t>是指由各级各类财政资金支持的培训项目，包括各级党委政府部门、党群部门用财政资金支付的培训项目。</a:t>
            </a:r>
            <a:endParaRPr lang="zh-CN" altLang="en-US" sz="1600"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15" name="圆角矩形 5"/>
          <p:cNvSpPr/>
          <p:nvPr/>
        </p:nvSpPr>
        <p:spPr>
          <a:xfrm>
            <a:off x="3252445" y="4672330"/>
            <a:ext cx="8702675" cy="429895"/>
          </a:xfrm>
          <a:prstGeom prst="roundRect">
            <a:avLst>
              <a:gd name="adj" fmla="val 15571"/>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sz="1600" b="1">
                <a:solidFill>
                  <a:srgbClr val="044AFA"/>
                </a:solidFill>
                <a:latin typeface="微软雅黑" panose="020B0503020204020204" charset="-122"/>
                <a:ea typeface="微软雅黑" panose="020B0503020204020204" charset="-122"/>
                <a:cs typeface="微软雅黑" panose="020B0503020204020204" charset="-122"/>
                <a:sym typeface="+mn-ea"/>
              </a:rPr>
              <a:t>非财政资金支付</a:t>
            </a:r>
            <a:r>
              <a:rPr lang="zh-CN" altLang="en-US" sz="1600">
                <a:solidFill>
                  <a:srgbClr val="44546A"/>
                </a:solidFill>
                <a:latin typeface="微软雅黑" panose="020B0503020204020204" charset="-122"/>
                <a:ea typeface="微软雅黑" panose="020B0503020204020204" charset="-122"/>
                <a:cs typeface="微软雅黑" panose="020B0503020204020204" charset="-122"/>
                <a:sym typeface="+mn-ea"/>
              </a:rPr>
              <a:t>是指财政资金支付以外其他所有由委托单位支付费用的培训。</a:t>
            </a:r>
            <a:endParaRPr lang="zh-CN" altLang="en-US" sz="160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16" name="圆角矩形 6"/>
          <p:cNvSpPr/>
          <p:nvPr/>
        </p:nvSpPr>
        <p:spPr>
          <a:xfrm>
            <a:off x="3252445" y="5193030"/>
            <a:ext cx="8702675" cy="460375"/>
          </a:xfrm>
          <a:prstGeom prst="roundRect">
            <a:avLst>
              <a:gd name="adj" fmla="val 15571"/>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sz="1600" b="1">
                <a:solidFill>
                  <a:srgbClr val="044AFA"/>
                </a:solidFill>
                <a:latin typeface="微软雅黑" panose="020B0503020204020204" charset="-122"/>
                <a:ea typeface="微软雅黑" panose="020B0503020204020204" charset="-122"/>
                <a:cs typeface="微软雅黑" panose="020B0503020204020204" charset="-122"/>
                <a:sym typeface="+mn-ea"/>
              </a:rPr>
              <a:t>免费公益项目</a:t>
            </a:r>
            <a:r>
              <a:rPr lang="zh-CN" altLang="en-US" sz="1600">
                <a:solidFill>
                  <a:srgbClr val="44546A"/>
                </a:solidFill>
                <a:latin typeface="微软雅黑" panose="020B0503020204020204" charset="-122"/>
                <a:ea typeface="微软雅黑" panose="020B0503020204020204" charset="-122"/>
                <a:cs typeface="微软雅黑" panose="020B0503020204020204" charset="-122"/>
                <a:sym typeface="+mn-ea"/>
              </a:rPr>
              <a:t>是指面向社会开展的不收取受训人员任何费用的公益性培训。</a:t>
            </a:r>
            <a:endParaRPr lang="zh-CN" altLang="en-US" sz="160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17" name="圆角矩形 8"/>
          <p:cNvSpPr/>
          <p:nvPr/>
        </p:nvSpPr>
        <p:spPr>
          <a:xfrm>
            <a:off x="3252445" y="5744210"/>
            <a:ext cx="8702675" cy="460375"/>
          </a:xfrm>
          <a:prstGeom prst="roundRect">
            <a:avLst>
              <a:gd name="adj" fmla="val 15571"/>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sz="1600" b="1">
                <a:solidFill>
                  <a:srgbClr val="044AFA"/>
                </a:solidFill>
                <a:latin typeface="微软雅黑" panose="020B0503020204020204" charset="-122"/>
                <a:ea typeface="微软雅黑" panose="020B0503020204020204" charset="-122"/>
                <a:cs typeface="微软雅黑" panose="020B0503020204020204" charset="-122"/>
                <a:sym typeface="+mn-ea"/>
              </a:rPr>
              <a:t>到账经费</a:t>
            </a:r>
            <a:r>
              <a:rPr lang="zh-CN" altLang="en-US" sz="1600">
                <a:solidFill>
                  <a:srgbClr val="44546A"/>
                </a:solidFill>
                <a:latin typeface="微软雅黑" panose="020B0503020204020204" charset="-122"/>
                <a:ea typeface="微软雅黑" panose="020B0503020204020204" charset="-122"/>
                <a:cs typeface="微软雅黑" panose="020B0503020204020204" charset="-122"/>
                <a:sym typeface="+mn-ea"/>
              </a:rPr>
              <a:t>按</a:t>
            </a:r>
            <a:r>
              <a:rPr lang="zh-CN" altLang="en-US" sz="1600" b="1">
                <a:solidFill>
                  <a:srgbClr val="FF0000"/>
                </a:solidFill>
                <a:latin typeface="微软雅黑" panose="020B0503020204020204" charset="-122"/>
                <a:ea typeface="微软雅黑" panose="020B0503020204020204" charset="-122"/>
                <a:cs typeface="微软雅黑" panose="020B0503020204020204" charset="-122"/>
                <a:sym typeface="+mn-ea"/>
              </a:rPr>
              <a:t>实际到款额</a:t>
            </a:r>
            <a:r>
              <a:rPr lang="zh-CN" altLang="en-US" sz="1600">
                <a:solidFill>
                  <a:srgbClr val="44546A"/>
                </a:solidFill>
                <a:latin typeface="微软雅黑" panose="020B0503020204020204" charset="-122"/>
                <a:ea typeface="微软雅黑" panose="020B0503020204020204" charset="-122"/>
                <a:cs typeface="微软雅黑" panose="020B0503020204020204" charset="-122"/>
                <a:sym typeface="+mn-ea"/>
              </a:rPr>
              <a:t>计算。</a:t>
            </a:r>
            <a:endParaRPr lang="zh-CN" altLang="en-US" sz="160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animBg="1"/>
      <p:bldP spid="15" grpId="0" animBg="1"/>
      <p:bldP spid="16" grpId="0" animBg="1"/>
      <p:bldP spid="17" grpId="0" bldLvl="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3347</a:t>
            </a:r>
            <a:r>
              <a:rPr lang="en-US" altLang="zh-CN" sz="2800" dirty="0">
                <a:latin typeface="微软雅黑" panose="020B0503020204020204" charset="-122"/>
                <a:ea typeface="微软雅黑" panose="020B0503020204020204" charset="-122"/>
              </a:rPr>
              <a:t> </a:t>
            </a:r>
            <a:r>
              <a:rPr lang="zh-CN" altLang="en-US" sz="2800" dirty="0">
                <a:latin typeface="微软雅黑" panose="020B0503020204020204" charset="-122"/>
                <a:ea typeface="微软雅黑" panose="020B0503020204020204" charset="-122"/>
              </a:rPr>
              <a:t>对外开展培训情况</a:t>
            </a:r>
            <a:endParaRPr lang="zh-CN" altLang="en-US" sz="2800" b="1" dirty="0">
              <a:latin typeface="微软雅黑" panose="020B0503020204020204" charset="-122"/>
              <a:ea typeface="微软雅黑" panose="020B0503020204020204" charset="-122"/>
            </a:endParaRPr>
          </a:p>
        </p:txBody>
      </p:sp>
      <p:pic>
        <p:nvPicPr>
          <p:cNvPr id="2" name="图片 1"/>
          <p:cNvPicPr>
            <a:picLocks noChangeAspect="1"/>
          </p:cNvPicPr>
          <p:nvPr/>
        </p:nvPicPr>
        <p:blipFill>
          <a:blip r:embed="rId2"/>
          <a:stretch>
            <a:fillRect/>
          </a:stretch>
        </p:blipFill>
        <p:spPr>
          <a:xfrm>
            <a:off x="500135" y="1290978"/>
            <a:ext cx="5778745" cy="5281930"/>
          </a:xfrm>
          <a:prstGeom prst="rect">
            <a:avLst/>
          </a:prstGeom>
          <a:ln>
            <a:solidFill>
              <a:srgbClr val="44546A"/>
            </a:solidFill>
          </a:ln>
          <a:effectLst>
            <a:outerShdw blurRad="50800" dist="38100" dir="2700000" algn="tl" rotWithShape="0">
              <a:prstClr val="black">
                <a:alpha val="40000"/>
              </a:prstClr>
            </a:outerShdw>
          </a:effectLst>
        </p:spPr>
      </p:pic>
      <p:sp>
        <p:nvSpPr>
          <p:cNvPr id="3" name="圆角矩形 5"/>
          <p:cNvSpPr/>
          <p:nvPr/>
        </p:nvSpPr>
        <p:spPr>
          <a:xfrm>
            <a:off x="3217243" y="2114387"/>
            <a:ext cx="8702644" cy="419100"/>
          </a:xfrm>
          <a:prstGeom prst="roundRect">
            <a:avLst>
              <a:gd name="adj" fmla="val 21611"/>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sz="1600" b="1">
                <a:solidFill>
                  <a:srgbClr val="044AFA"/>
                </a:solidFill>
                <a:latin typeface="微软雅黑" panose="020B0503020204020204" charset="-122"/>
                <a:ea typeface="微软雅黑" panose="020B0503020204020204" charset="-122"/>
                <a:cs typeface="微软雅黑" panose="020B0503020204020204" charset="-122"/>
                <a:sym typeface="+mn-ea"/>
              </a:rPr>
              <a:t>培训时间</a:t>
            </a:r>
            <a:r>
              <a:rPr lang="zh-CN" altLang="en-US" sz="1600">
                <a:solidFill>
                  <a:srgbClr val="44546A"/>
                </a:solidFill>
                <a:latin typeface="微软雅黑" panose="020B0503020204020204" charset="-122"/>
                <a:ea typeface="微软雅黑" panose="020B0503020204020204" charset="-122"/>
                <a:cs typeface="微软雅黑" panose="020B0503020204020204" charset="-122"/>
                <a:sym typeface="+mn-ea"/>
              </a:rPr>
              <a:t>是指各项培训</a:t>
            </a:r>
            <a:r>
              <a:rPr lang="zh-CN" altLang="en-US" sz="1600" b="1">
                <a:solidFill>
                  <a:srgbClr val="FF0000"/>
                </a:solidFill>
                <a:latin typeface="微软雅黑" panose="020B0503020204020204" charset="-122"/>
                <a:ea typeface="微软雅黑" panose="020B0503020204020204" charset="-122"/>
                <a:cs typeface="微软雅黑" panose="020B0503020204020204" charset="-122"/>
                <a:sym typeface="+mn-ea"/>
              </a:rPr>
              <a:t>累计学时数</a:t>
            </a:r>
            <a:r>
              <a:rPr lang="zh-CN" altLang="en-US" sz="1600">
                <a:solidFill>
                  <a:srgbClr val="44546A"/>
                </a:solidFill>
                <a:latin typeface="微软雅黑" panose="020B0503020204020204" charset="-122"/>
                <a:ea typeface="微软雅黑" panose="020B0503020204020204" charset="-122"/>
                <a:cs typeface="微软雅黑" panose="020B0503020204020204" charset="-122"/>
                <a:sym typeface="+mn-ea"/>
              </a:rPr>
              <a:t>。每学时按45分钟计算。</a:t>
            </a:r>
            <a:endParaRPr lang="zh-CN" altLang="en-US" sz="160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4" name="圆角矩形 6"/>
          <p:cNvSpPr/>
          <p:nvPr/>
        </p:nvSpPr>
        <p:spPr>
          <a:xfrm>
            <a:off x="3217243" y="2624927"/>
            <a:ext cx="8702644" cy="685165"/>
          </a:xfrm>
          <a:prstGeom prst="roundRect">
            <a:avLst>
              <a:gd name="adj" fmla="val 21611"/>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sz="1600" b="1">
                <a:solidFill>
                  <a:srgbClr val="044AFA"/>
                </a:solidFill>
                <a:latin typeface="微软雅黑" panose="020B0503020204020204" charset="-122"/>
                <a:ea typeface="微软雅黑" panose="020B0503020204020204" charset="-122"/>
                <a:cs typeface="微软雅黑" panose="020B0503020204020204" charset="-122"/>
                <a:sym typeface="+mn-ea"/>
              </a:rPr>
              <a:t>培训对象</a:t>
            </a:r>
            <a:r>
              <a:rPr lang="zh-CN" altLang="en-US" sz="1600">
                <a:solidFill>
                  <a:srgbClr val="44546A"/>
                </a:solidFill>
                <a:latin typeface="微软雅黑" panose="020B0503020204020204" charset="-122"/>
                <a:ea typeface="微软雅黑" panose="020B0503020204020204" charset="-122"/>
                <a:cs typeface="微软雅黑" panose="020B0503020204020204" charset="-122"/>
                <a:sym typeface="+mn-ea"/>
              </a:rPr>
              <a:t>是指培训项目所面向的培训对象</a:t>
            </a:r>
            <a:r>
              <a:rPr lang="zh-CN" altLang="en-US" sz="1600" b="1">
                <a:solidFill>
                  <a:srgbClr val="FF0000"/>
                </a:solidFill>
                <a:latin typeface="微软雅黑" panose="020B0503020204020204" charset="-122"/>
                <a:ea typeface="微软雅黑" panose="020B0503020204020204" charset="-122"/>
                <a:cs typeface="微软雅黑" panose="020B0503020204020204" charset="-122"/>
                <a:sym typeface="+mn-ea"/>
              </a:rPr>
              <a:t>累计参加人数</a:t>
            </a:r>
            <a:r>
              <a:rPr lang="zh-CN" altLang="en-US" sz="1600">
                <a:solidFill>
                  <a:srgbClr val="44546A"/>
                </a:solidFill>
                <a:latin typeface="微软雅黑" panose="020B0503020204020204" charset="-122"/>
                <a:ea typeface="微软雅黑" panose="020B0503020204020204" charset="-122"/>
                <a:cs typeface="微软雅黑" panose="020B0503020204020204" charset="-122"/>
                <a:sym typeface="+mn-ea"/>
              </a:rPr>
              <a:t>，一个培训对象参加一个培训项目计为一人。</a:t>
            </a:r>
            <a:endParaRPr lang="zh-CN" altLang="en-US" sz="160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5" name="圆角矩形 11"/>
          <p:cNvSpPr/>
          <p:nvPr/>
        </p:nvSpPr>
        <p:spPr>
          <a:xfrm>
            <a:off x="3217243" y="3401614"/>
            <a:ext cx="8703279" cy="670560"/>
          </a:xfrm>
          <a:prstGeom prst="roundRect">
            <a:avLst>
              <a:gd name="adj" fmla="val 21611"/>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sz="1600" b="1">
                <a:solidFill>
                  <a:srgbClr val="044AFA"/>
                </a:solidFill>
                <a:latin typeface="微软雅黑" panose="020B0503020204020204" charset="-122"/>
                <a:ea typeface="微软雅黑" panose="020B0503020204020204" charset="-122"/>
                <a:cs typeface="微软雅黑" panose="020B0503020204020204" charset="-122"/>
                <a:sym typeface="+mn-ea"/>
              </a:rPr>
              <a:t>承担培训工作的校内教师</a:t>
            </a:r>
            <a:r>
              <a:rPr lang="zh-CN" altLang="en-US" sz="1600">
                <a:solidFill>
                  <a:srgbClr val="44546A"/>
                </a:solidFill>
                <a:latin typeface="微软雅黑" panose="020B0503020204020204" charset="-122"/>
                <a:ea typeface="微软雅黑" panose="020B0503020204020204" charset="-122"/>
                <a:cs typeface="微软雅黑" panose="020B0503020204020204" charset="-122"/>
                <a:sym typeface="+mn-ea"/>
              </a:rPr>
              <a:t>是指直接从事培训工作的本校教师，包括管理人员和专业教师。</a:t>
            </a:r>
            <a:endParaRPr lang="zh-CN" altLang="en-US" sz="160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grpSp>
        <p:nvGrpSpPr>
          <p:cNvPr id="6" name="组合 5"/>
          <p:cNvGrpSpPr/>
          <p:nvPr/>
        </p:nvGrpSpPr>
        <p:grpSpPr>
          <a:xfrm>
            <a:off x="5178770" y="4270570"/>
            <a:ext cx="6741129" cy="450850"/>
            <a:chOff x="8607" y="6030"/>
            <a:chExt cx="10211" cy="710"/>
          </a:xfrm>
        </p:grpSpPr>
        <p:sp>
          <p:nvSpPr>
            <p:cNvPr id="8" name="圆角矩形 12"/>
            <p:cNvSpPr/>
            <p:nvPr/>
          </p:nvSpPr>
          <p:spPr>
            <a:xfrm>
              <a:off x="9659" y="6035"/>
              <a:ext cx="9159" cy="648"/>
            </a:xfrm>
            <a:prstGeom prst="roundRect">
              <a:avLst>
                <a:gd name="adj" fmla="val 21611"/>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a:solidFill>
                    <a:srgbClr val="44546A"/>
                  </a:solidFill>
                  <a:latin typeface="微软雅黑" panose="020B0503020204020204" charset="-122"/>
                  <a:ea typeface="微软雅黑" panose="020B0503020204020204" charset="-122"/>
                  <a:cs typeface="微软雅黑" panose="020B0503020204020204" charset="-122"/>
                  <a:sym typeface="+mn-ea"/>
                </a:rPr>
                <a:t>组织本校学生到外校接受培训是否填入本表？</a:t>
              </a:r>
              <a:endParaRPr lang="zh-CN" altLang="en-US">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pic>
          <p:nvPicPr>
            <p:cNvPr id="9" name="图片 8" descr="问号"/>
            <p:cNvPicPr>
              <a:picLocks noChangeAspect="1"/>
            </p:cNvPicPr>
            <p:nvPr/>
          </p:nvPicPr>
          <p:blipFill>
            <a:blip r:embed="rId3" cstate="print"/>
            <a:stretch>
              <a:fillRect/>
            </a:stretch>
          </p:blipFill>
          <p:spPr>
            <a:xfrm>
              <a:off x="8607" y="6030"/>
              <a:ext cx="710" cy="710"/>
            </a:xfrm>
            <a:prstGeom prst="rect">
              <a:avLst/>
            </a:prstGeom>
          </p:spPr>
        </p:pic>
      </p:grpSp>
      <p:sp>
        <p:nvSpPr>
          <p:cNvPr id="10" name="圆角矩形 1"/>
          <p:cNvSpPr/>
          <p:nvPr/>
        </p:nvSpPr>
        <p:spPr>
          <a:xfrm>
            <a:off x="3217890" y="5130360"/>
            <a:ext cx="8702009" cy="554990"/>
          </a:xfrm>
          <a:prstGeom prst="roundRect">
            <a:avLst>
              <a:gd name="adj" fmla="val 21611"/>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a:solidFill>
                  <a:srgbClr val="44546A"/>
                </a:solidFill>
                <a:latin typeface="微软雅黑" panose="020B0503020204020204" charset="-122"/>
                <a:ea typeface="微软雅黑" panose="020B0503020204020204" charset="-122"/>
                <a:cs typeface="微软雅黑" panose="020B0503020204020204" charset="-122"/>
                <a:sym typeface="+mn-ea"/>
              </a:rPr>
              <a:t>培训时间是指所有培训项目开设课程的累计学时数，不是培训对象累计学时数。</a:t>
            </a:r>
            <a:endParaRPr lang="zh-CN" altLang="en-US">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11" name="圆角矩形 4"/>
          <p:cNvSpPr/>
          <p:nvPr/>
        </p:nvSpPr>
        <p:spPr>
          <a:xfrm>
            <a:off x="3217255" y="5783775"/>
            <a:ext cx="8702009" cy="554990"/>
          </a:xfrm>
          <a:prstGeom prst="roundRect">
            <a:avLst>
              <a:gd name="adj" fmla="val 21611"/>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a:solidFill>
                  <a:srgbClr val="44546A"/>
                </a:solidFill>
                <a:latin typeface="微软雅黑" panose="020B0503020204020204" charset="-122"/>
                <a:ea typeface="微软雅黑" panose="020B0503020204020204" charset="-122"/>
                <a:cs typeface="微软雅黑" panose="020B0503020204020204" charset="-122"/>
                <a:sym typeface="+mn-ea"/>
              </a:rPr>
              <a:t>本表培训不包括面向本校教职工和学生的培训。</a:t>
            </a:r>
            <a:endParaRPr lang="zh-CN" altLang="en-US">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animBg="1"/>
      <p:bldP spid="4" grpId="0" bldLvl="0" animBg="1"/>
      <p:bldP spid="4" grpId="1" animBg="1"/>
      <p:bldP spid="5" grpId="0" bldLvl="0" animBg="1"/>
      <p:bldP spid="5" grpId="1" animBg="1"/>
      <p:bldP spid="10" grpId="0" bldLvl="0" animBg="1"/>
      <p:bldP spid="10" grpId="1" animBg="1"/>
      <p:bldP spid="11" grpId="0" bldLvl="0" animBg="1"/>
      <p:bldP spid="11" grpId="1"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lstStyle/>
          <a:p>
            <a:r>
              <a:rPr sz="2800" b="1">
                <a:latin typeface="微软雅黑" panose="020B0503020204020204" charset="-122"/>
                <a:ea typeface="微软雅黑" panose="020B0503020204020204" charset="-122"/>
                <a:cs typeface="微软雅黑" panose="020B0503020204020204" charset="-122"/>
                <a:sym typeface="+mn-ea"/>
              </a:rPr>
              <a:t>教基</a:t>
            </a:r>
            <a:r>
              <a:rPr lang="en-US" altLang="zh-CN" sz="2800" b="1">
                <a:latin typeface="微软雅黑" panose="020B0503020204020204" charset="-122"/>
                <a:ea typeface="微软雅黑" panose="020B0503020204020204" charset="-122"/>
                <a:cs typeface="微软雅黑" panose="020B0503020204020204" charset="-122"/>
                <a:sym typeface="+mn-ea"/>
              </a:rPr>
              <a:t>4352</a:t>
            </a:r>
            <a:r>
              <a:rPr lang="zh-CN" altLang="en-US" sz="2800">
                <a:sym typeface="+mn-ea"/>
              </a:rPr>
              <a:t>高等教育学校</a:t>
            </a:r>
            <a:r>
              <a:rPr lang="zh-CN" altLang="en-US" sz="2800">
                <a:sym typeface="+mn-ea"/>
              </a:rPr>
              <a:t>教职工情况</a:t>
            </a:r>
            <a:endParaRPr lang="zh-CN" altLang="en-US" sz="2800">
              <a:sym typeface="+mn-ea"/>
            </a:endParaRPr>
          </a:p>
        </p:txBody>
      </p:sp>
      <p:pic>
        <p:nvPicPr>
          <p:cNvPr id="14" name="图片 13"/>
          <p:cNvPicPr>
            <a:picLocks noChangeAspect="1"/>
          </p:cNvPicPr>
          <p:nvPr/>
        </p:nvPicPr>
        <p:blipFill>
          <a:blip r:embed="rId2"/>
          <a:stretch>
            <a:fillRect/>
          </a:stretch>
        </p:blipFill>
        <p:spPr>
          <a:xfrm>
            <a:off x="1347470" y="1640205"/>
            <a:ext cx="8190230" cy="5024755"/>
          </a:xfrm>
          <a:prstGeom prst="rect">
            <a:avLst/>
          </a:prstGeom>
          <a:ln>
            <a:solidFill>
              <a:schemeClr val="tx1"/>
            </a:solidFill>
          </a:ln>
          <a:effectLst>
            <a:outerShdw blurRad="50800" dist="38100" dir="2700000" algn="tl" rotWithShape="0">
              <a:prstClr val="black">
                <a:alpha val="40000"/>
              </a:prstClr>
            </a:outerShdw>
          </a:effectLst>
        </p:spPr>
      </p:pic>
      <p:sp>
        <p:nvSpPr>
          <p:cNvPr id="15" name="圆角矩形 1"/>
          <p:cNvSpPr/>
          <p:nvPr/>
        </p:nvSpPr>
        <p:spPr>
          <a:xfrm>
            <a:off x="7234074" y="1639985"/>
            <a:ext cx="4238596" cy="869901"/>
          </a:xfrm>
          <a:prstGeom prst="accentBorderCallout1">
            <a:avLst>
              <a:gd name="adj1" fmla="val 56013"/>
              <a:gd name="adj2" fmla="val -5202"/>
              <a:gd name="adj3" fmla="val 525143"/>
              <a:gd name="adj4" fmla="val -68115"/>
            </a:avLst>
          </a:prstGeom>
          <a:solidFill>
            <a:srgbClr val="FBCEC9">
              <a:alpha val="100000"/>
            </a:srgb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在编人员：</a:t>
            </a:r>
            <a:r>
              <a:rPr lang="zh-CN" altLang="zh-CN" dirty="0">
                <a:solidFill>
                  <a:srgbClr val="44546A"/>
                </a:solidFill>
                <a:latin typeface="微软雅黑" panose="020B0503020204020204" charset="-122"/>
                <a:ea typeface="微软雅黑" panose="020B0503020204020204" charset="-122"/>
                <a:cs typeface="微软雅黑" panose="020B0503020204020204" charset="-122"/>
              </a:rPr>
              <a:t>在编人员是指本校教职工中纳入</a:t>
            </a:r>
            <a:r>
              <a:rPr lang="zh-CN" altLang="zh-CN" dirty="0">
                <a:solidFill>
                  <a:srgbClr val="44546A"/>
                </a:solidFill>
                <a:highlight>
                  <a:srgbClr val="FFFF00"/>
                </a:highlight>
                <a:latin typeface="微软雅黑" panose="020B0503020204020204" charset="-122"/>
                <a:ea typeface="微软雅黑" panose="020B0503020204020204" charset="-122"/>
                <a:cs typeface="微软雅黑" panose="020B0503020204020204" charset="-122"/>
              </a:rPr>
              <a:t>教育系统</a:t>
            </a:r>
            <a:r>
              <a:rPr lang="zh-CN" altLang="zh-CN" dirty="0">
                <a:solidFill>
                  <a:srgbClr val="44546A"/>
                </a:solidFill>
                <a:latin typeface="微软雅黑" panose="020B0503020204020204" charset="-122"/>
                <a:ea typeface="微软雅黑" panose="020B0503020204020204" charset="-122"/>
                <a:cs typeface="微软雅黑" panose="020B0503020204020204" charset="-122"/>
              </a:rPr>
              <a:t>事业编制管理的人员</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a:t>
            </a:r>
            <a:endParaRPr lang="zh-CN" altLang="zh-CN" dirty="0">
              <a:solidFill>
                <a:srgbClr val="44546A"/>
              </a:solidFill>
              <a:latin typeface="微软雅黑" panose="020B0503020204020204" charset="-122"/>
              <a:ea typeface="微软雅黑" panose="020B0503020204020204" charset="-122"/>
              <a:cs typeface="微软雅黑" panose="020B0503020204020204" charset="-122"/>
            </a:endParaRPr>
          </a:p>
        </p:txBody>
      </p:sp>
      <p:sp>
        <p:nvSpPr>
          <p:cNvPr id="17" name="圆角矩形 1"/>
          <p:cNvSpPr/>
          <p:nvPr/>
        </p:nvSpPr>
        <p:spPr>
          <a:xfrm>
            <a:off x="7234074" y="2772825"/>
            <a:ext cx="4238596" cy="869901"/>
          </a:xfrm>
          <a:prstGeom prst="roundRect">
            <a:avLst>
              <a:gd name="adj" fmla="val 11183"/>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外籍人员</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需由学校聘用并取得外国人来华工作许可和工作类居留证件。</a:t>
            </a:r>
            <a:endParaRPr lang="zh-CN" altLang="zh-CN" dirty="0">
              <a:solidFill>
                <a:srgbClr val="44546A"/>
              </a:solidFill>
              <a:latin typeface="微软雅黑" panose="020B0503020204020204" charset="-122"/>
              <a:ea typeface="微软雅黑" panose="020B0503020204020204" charset="-122"/>
              <a:cs typeface="微软雅黑" panose="020B0503020204020204" charset="-122"/>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15" grpId="1" animBg="1"/>
      <p:bldP spid="17" grpId="0" bldLvl="0" animBg="1"/>
      <p:bldP spid="17" grpId="1"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4352</a:t>
            </a:r>
            <a:r>
              <a:rPr lang="zh-CN" altLang="en-US" sz="2800" dirty="0">
                <a:latin typeface="微软雅黑" panose="020B0503020204020204" charset="-122"/>
                <a:ea typeface="微软雅黑" panose="020B0503020204020204" charset="-122"/>
              </a:rPr>
              <a:t> 高等教育学校教职工情况</a:t>
            </a:r>
            <a:endParaRPr lang="zh-CN" altLang="en-US" sz="2800" b="1" dirty="0">
              <a:latin typeface="微软雅黑" panose="020B0503020204020204" charset="-122"/>
              <a:ea typeface="微软雅黑" panose="020B0503020204020204" charset="-122"/>
            </a:endParaRPr>
          </a:p>
        </p:txBody>
      </p:sp>
      <p:pic>
        <p:nvPicPr>
          <p:cNvPr id="2" name="图片 1"/>
          <p:cNvPicPr>
            <a:picLocks noChangeAspect="1"/>
          </p:cNvPicPr>
          <p:nvPr/>
        </p:nvPicPr>
        <p:blipFill>
          <a:blip r:embed="rId2"/>
          <a:stretch>
            <a:fillRect/>
          </a:stretch>
        </p:blipFill>
        <p:spPr>
          <a:xfrm>
            <a:off x="279055" y="1209165"/>
            <a:ext cx="8272162" cy="5033839"/>
          </a:xfrm>
          <a:prstGeom prst="rect">
            <a:avLst/>
          </a:prstGeom>
          <a:ln>
            <a:solidFill>
              <a:schemeClr val="tx1"/>
            </a:solidFill>
          </a:ln>
          <a:effectLst>
            <a:outerShdw blurRad="50800" dist="38100" dir="2700000" algn="tl" rotWithShape="0">
              <a:prstClr val="black">
                <a:alpha val="40000"/>
              </a:prstClr>
            </a:outerShdw>
          </a:effectLst>
        </p:spPr>
      </p:pic>
      <p:sp>
        <p:nvSpPr>
          <p:cNvPr id="9" name="线形标注 2(带边框和强调线) 10"/>
          <p:cNvSpPr/>
          <p:nvPr/>
        </p:nvSpPr>
        <p:spPr>
          <a:xfrm>
            <a:off x="4884693" y="1655002"/>
            <a:ext cx="6910705" cy="716280"/>
          </a:xfrm>
          <a:prstGeom prst="accentBorderCallout2">
            <a:avLst>
              <a:gd name="adj1" fmla="val 18750"/>
              <a:gd name="adj2" fmla="val -8333"/>
              <a:gd name="adj3" fmla="val 18760"/>
              <a:gd name="adj4" fmla="val -14463"/>
              <a:gd name="adj5" fmla="val 276815"/>
              <a:gd name="adj6" fmla="val -37215"/>
            </a:avLst>
          </a:prstGeom>
          <a:solidFill>
            <a:schemeClr val="accent3">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indent="0" algn="l">
              <a:buNone/>
            </a:pPr>
            <a:r>
              <a:rPr lang="zh-CN" altLang="en-US" b="1" dirty="0">
                <a:solidFill>
                  <a:srgbClr val="044AFA"/>
                </a:solidFill>
                <a:latin typeface="微软雅黑" panose="020B0503020204020204" charset="-122"/>
                <a:ea typeface="微软雅黑" panose="020B0503020204020204" charset="-122"/>
                <a:sym typeface="+mn-ea"/>
              </a:rPr>
              <a:t>教职工：</a:t>
            </a:r>
            <a:r>
              <a:rPr lang="zh-CN" altLang="en-US" dirty="0">
                <a:solidFill>
                  <a:srgbClr val="44546A"/>
                </a:solidFill>
                <a:latin typeface="微软雅黑" panose="020B0503020204020204" charset="-122"/>
                <a:ea typeface="微软雅黑" panose="020B0503020204020204" charset="-122"/>
                <a:sym typeface="+mn-ea"/>
              </a:rPr>
              <a:t>各级各类学校（机构）根据岗位聘用的</a:t>
            </a:r>
            <a:r>
              <a:rPr lang="zh-CN" altLang="en-US" b="1" dirty="0">
                <a:solidFill>
                  <a:srgbClr val="44546A"/>
                </a:solidFill>
                <a:highlight>
                  <a:srgbClr val="FFFF00"/>
                </a:highlight>
                <a:latin typeface="微软雅黑" panose="020B0503020204020204" charset="-122"/>
                <a:ea typeface="微软雅黑" panose="020B0503020204020204" charset="-122"/>
                <a:sym typeface="+mn-ea"/>
              </a:rPr>
              <a:t>全职</a:t>
            </a:r>
            <a:r>
              <a:rPr lang="zh-CN" altLang="en-US" dirty="0">
                <a:solidFill>
                  <a:srgbClr val="44546A"/>
                </a:solidFill>
                <a:latin typeface="微软雅黑" panose="020B0503020204020204" charset="-122"/>
                <a:ea typeface="微软雅黑" panose="020B0503020204020204" charset="-122"/>
                <a:sym typeface="+mn-ea"/>
              </a:rPr>
              <a:t>为学校工作的人员（含在编人员和</a:t>
            </a:r>
            <a:r>
              <a:rPr lang="zh-CN" altLang="en-US" b="1" dirty="0">
                <a:solidFill>
                  <a:srgbClr val="FF0000"/>
                </a:solidFill>
                <a:latin typeface="微软雅黑" panose="020B0503020204020204" charset="-122"/>
                <a:ea typeface="微软雅黑" panose="020B0503020204020204" charset="-122"/>
                <a:sym typeface="+mn-ea"/>
              </a:rPr>
              <a:t>签订一年以上劳动合同人员</a:t>
            </a:r>
            <a:r>
              <a:rPr lang="zh-CN" altLang="en-US" dirty="0">
                <a:solidFill>
                  <a:srgbClr val="44546A"/>
                </a:solidFill>
                <a:latin typeface="微软雅黑" panose="020B0503020204020204" charset="-122"/>
                <a:ea typeface="微软雅黑" panose="020B0503020204020204" charset="-122"/>
                <a:sym typeface="+mn-ea"/>
              </a:rPr>
              <a:t>）。</a:t>
            </a:r>
            <a:endParaRPr lang="zh-CN" altLang="en-US" dirty="0">
              <a:solidFill>
                <a:srgbClr val="44546A"/>
              </a:solidFill>
              <a:latin typeface="微软雅黑" panose="020B0503020204020204" charset="-122"/>
              <a:ea typeface="微软雅黑" panose="020B0503020204020204" charset="-122"/>
              <a:sym typeface="+mn-ea"/>
            </a:endParaRPr>
          </a:p>
        </p:txBody>
      </p:sp>
      <p:sp>
        <p:nvSpPr>
          <p:cNvPr id="10" name="线形标注 2(带边框和强调线) 5"/>
          <p:cNvSpPr/>
          <p:nvPr/>
        </p:nvSpPr>
        <p:spPr>
          <a:xfrm>
            <a:off x="4730115" y="4806315"/>
            <a:ext cx="6910705" cy="1344295"/>
          </a:xfrm>
          <a:prstGeom prst="accentBorderCallout2">
            <a:avLst>
              <a:gd name="adj1" fmla="val 18750"/>
              <a:gd name="adj2" fmla="val -8333"/>
              <a:gd name="adj3" fmla="val 18760"/>
              <a:gd name="adj4" fmla="val -14463"/>
              <a:gd name="adj5" fmla="val -46444"/>
              <a:gd name="adj6" fmla="val -28304"/>
            </a:avLst>
          </a:prstGeom>
          <a:solidFill>
            <a:schemeClr val="accent3">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r>
              <a:rPr lang="zh-CN" altLang="en-US" b="1" dirty="0">
                <a:solidFill>
                  <a:srgbClr val="044AFA"/>
                </a:solidFill>
                <a:latin typeface="微软雅黑" panose="020B0503020204020204" charset="-122"/>
                <a:ea typeface="微软雅黑" panose="020B0503020204020204" charset="-122"/>
                <a:sym typeface="+mn-ea"/>
              </a:rPr>
              <a:t>专任教师：</a:t>
            </a:r>
            <a:r>
              <a:rPr lang="zh-CN" altLang="en-US" dirty="0">
                <a:solidFill>
                  <a:srgbClr val="44546A"/>
                </a:solidFill>
                <a:latin typeface="微软雅黑" panose="020B0503020204020204" charset="-122"/>
                <a:ea typeface="微软雅黑" panose="020B0503020204020204" charset="-122"/>
                <a:sym typeface="+mn-ea"/>
              </a:rPr>
              <a:t>具有</a:t>
            </a:r>
            <a:r>
              <a:rPr lang="zh-CN" altLang="en-US" dirty="0">
                <a:solidFill>
                  <a:schemeClr val="accent1"/>
                </a:solidFill>
                <a:latin typeface="微软雅黑" panose="020B0503020204020204" charset="-122"/>
                <a:ea typeface="微软雅黑" panose="020B0503020204020204" charset="-122"/>
                <a:sym typeface="+mn-ea"/>
                <a:hlinkClick r:id="rId3"/>
              </a:rPr>
              <a:t>《中华人民共和国教师法》</a:t>
            </a:r>
            <a:r>
              <a:rPr lang="zh-CN" altLang="en-US" dirty="0">
                <a:solidFill>
                  <a:schemeClr val="accent1"/>
                </a:solidFill>
                <a:latin typeface="微软雅黑" panose="020B0503020204020204" charset="-122"/>
                <a:ea typeface="微软雅黑" panose="020B0503020204020204" charset="-122"/>
                <a:sym typeface="+mn-ea"/>
                <a:hlinkClick r:id="rId4" action="ppaction://hlinkfile"/>
              </a:rPr>
              <a:t>《教师资格条例》</a:t>
            </a:r>
            <a:r>
              <a:rPr lang="zh-CN" altLang="en-US" dirty="0">
                <a:solidFill>
                  <a:srgbClr val="44546A"/>
                </a:solidFill>
                <a:latin typeface="微软雅黑" panose="020B0503020204020204" charset="-122"/>
                <a:ea typeface="微软雅黑" panose="020B0503020204020204" charset="-122"/>
                <a:sym typeface="+mn-ea"/>
              </a:rPr>
              <a:t>规定的教师资格，或取得外国人来华工作许可和工作类居留证件，学校根据</a:t>
            </a:r>
            <a:r>
              <a:rPr lang="zh-CN" altLang="en-US" dirty="0">
                <a:solidFill>
                  <a:schemeClr val="accent1"/>
                </a:solidFill>
                <a:latin typeface="微软雅黑" panose="020B0503020204020204" charset="-122"/>
                <a:ea typeface="微软雅黑" panose="020B0503020204020204" charset="-122"/>
                <a:sym typeface="+mn-ea"/>
                <a:hlinkClick r:id="rId5"/>
              </a:rPr>
              <a:t>《关于高等学校岗位设置管理的指导意见》</a:t>
            </a:r>
            <a:r>
              <a:rPr lang="zh-CN" altLang="en-US" dirty="0">
                <a:solidFill>
                  <a:srgbClr val="44546A"/>
                </a:solidFill>
                <a:latin typeface="微软雅黑" panose="020B0503020204020204" charset="-122"/>
                <a:ea typeface="微软雅黑" panose="020B0503020204020204" charset="-122"/>
                <a:sym typeface="+mn-ea"/>
              </a:rPr>
              <a:t>聘用的教学为主型岗位和教学科研型岗位人员，需专职从事教学工作。</a:t>
            </a:r>
            <a:endParaRPr lang="zh-CN" altLang="en-US" dirty="0">
              <a:solidFill>
                <a:srgbClr val="44546A"/>
              </a:solidFill>
              <a:latin typeface="微软雅黑" panose="020B0503020204020204" charset="-122"/>
              <a:ea typeface="微软雅黑" panose="020B0503020204020204" charset="-122"/>
              <a:sym typeface="+mn-ea"/>
            </a:endParaRPr>
          </a:p>
        </p:txBody>
      </p:sp>
    </p:spTree>
    <p:custDataLst>
      <p:tags r:id="rId6"/>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9" grpId="1" animBg="1"/>
      <p:bldP spid="10" grpId="0" bldLvl="0" animBg="1"/>
      <p:bldP spid="10" grpId="1"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4352</a:t>
            </a:r>
            <a:r>
              <a:rPr lang="zh-CN" altLang="en-US" sz="2800" dirty="0">
                <a:latin typeface="微软雅黑" panose="020B0503020204020204" charset="-122"/>
                <a:ea typeface="微软雅黑" panose="020B0503020204020204" charset="-122"/>
              </a:rPr>
              <a:t> 高等教育学校教职工情况</a:t>
            </a:r>
            <a:endParaRPr lang="zh-CN" altLang="en-US" sz="2800" b="1" dirty="0">
              <a:latin typeface="微软雅黑" panose="020B0503020204020204" charset="-122"/>
              <a:ea typeface="微软雅黑" panose="020B0503020204020204" charset="-122"/>
            </a:endParaRPr>
          </a:p>
        </p:txBody>
      </p:sp>
      <p:pic>
        <p:nvPicPr>
          <p:cNvPr id="2" name="图片 1"/>
          <p:cNvPicPr>
            <a:picLocks noChangeAspect="1"/>
          </p:cNvPicPr>
          <p:nvPr/>
        </p:nvPicPr>
        <p:blipFill>
          <a:blip r:embed="rId2"/>
          <a:stretch>
            <a:fillRect/>
          </a:stretch>
        </p:blipFill>
        <p:spPr>
          <a:xfrm>
            <a:off x="279055" y="1249170"/>
            <a:ext cx="8272162" cy="5033839"/>
          </a:xfrm>
          <a:prstGeom prst="rect">
            <a:avLst/>
          </a:prstGeom>
          <a:ln>
            <a:solidFill>
              <a:schemeClr val="tx1"/>
            </a:solidFill>
          </a:ln>
          <a:effectLst>
            <a:outerShdw blurRad="50800" dist="38100" dir="2700000" algn="tl" rotWithShape="0">
              <a:prstClr val="black">
                <a:alpha val="40000"/>
              </a:prstClr>
            </a:outerShdw>
          </a:effectLst>
        </p:spPr>
      </p:pic>
      <p:sp>
        <p:nvSpPr>
          <p:cNvPr id="3" name="线形标注 2(带边框和强调线) 6"/>
          <p:cNvSpPr/>
          <p:nvPr/>
        </p:nvSpPr>
        <p:spPr>
          <a:xfrm>
            <a:off x="4896181" y="1703362"/>
            <a:ext cx="6910705" cy="775970"/>
          </a:xfrm>
          <a:prstGeom prst="accentBorderCallout2">
            <a:avLst>
              <a:gd name="adj1" fmla="val 18750"/>
              <a:gd name="adj2" fmla="val -8333"/>
              <a:gd name="adj3" fmla="val 18760"/>
              <a:gd name="adj4" fmla="val -14463"/>
              <a:gd name="adj5" fmla="val 268058"/>
              <a:gd name="adj6" fmla="val -23769"/>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r>
              <a:rPr lang="zh-CN" altLang="en-US" b="1">
                <a:solidFill>
                  <a:srgbClr val="044AFA"/>
                </a:solidFill>
                <a:latin typeface="微软雅黑" panose="020B0503020204020204" charset="-122"/>
                <a:ea typeface="微软雅黑" panose="020B0503020204020204" charset="-122"/>
                <a:sym typeface="+mn-ea"/>
              </a:rPr>
              <a:t>行政人员：</a:t>
            </a:r>
            <a:r>
              <a:rPr lang="zh-CN" altLang="en-US">
                <a:solidFill>
                  <a:srgbClr val="44546A"/>
                </a:solidFill>
                <a:latin typeface="微软雅黑" panose="020B0503020204020204" charset="-122"/>
                <a:ea typeface="微软雅黑" panose="020B0503020204020204" charset="-122"/>
                <a:sym typeface="+mn-ea"/>
              </a:rPr>
              <a:t>学校根据</a:t>
            </a:r>
            <a:r>
              <a:rPr lang="zh-CN" altLang="en-US">
                <a:solidFill>
                  <a:schemeClr val="accent1"/>
                </a:solidFill>
                <a:latin typeface="微软雅黑" panose="020B0503020204020204" charset="-122"/>
                <a:ea typeface="微软雅黑" panose="020B0503020204020204" charset="-122"/>
                <a:sym typeface="+mn-ea"/>
                <a:hlinkClick r:id="rId3"/>
              </a:rPr>
              <a:t>《关于高等学校岗位设置管理的指导意见》</a:t>
            </a:r>
            <a:r>
              <a:rPr lang="zh-CN" altLang="en-US">
                <a:solidFill>
                  <a:srgbClr val="44546A"/>
                </a:solidFill>
                <a:latin typeface="微软雅黑" panose="020B0503020204020204" charset="-122"/>
                <a:ea typeface="微软雅黑" panose="020B0503020204020204" charset="-122"/>
                <a:sym typeface="+mn-ea"/>
              </a:rPr>
              <a:t>，聘用的管理岗位人员。包括具</a:t>
            </a:r>
            <a:r>
              <a:rPr lang="zh-CN" altLang="en-US">
                <a:solidFill>
                  <a:srgbClr val="44546A"/>
                </a:solidFill>
                <a:highlight>
                  <a:srgbClr val="FFFF00"/>
                </a:highlight>
                <a:latin typeface="微软雅黑" panose="020B0503020204020204" charset="-122"/>
                <a:ea typeface="微软雅黑" panose="020B0503020204020204" charset="-122"/>
                <a:sym typeface="+mn-ea"/>
              </a:rPr>
              <a:t>有行政、党群</a:t>
            </a:r>
            <a:r>
              <a:rPr lang="zh-CN" altLang="en-US">
                <a:solidFill>
                  <a:srgbClr val="44546A"/>
                </a:solidFill>
                <a:latin typeface="微软雅黑" panose="020B0503020204020204" charset="-122"/>
                <a:ea typeface="微软雅黑" panose="020B0503020204020204" charset="-122"/>
                <a:sym typeface="+mn-ea"/>
              </a:rPr>
              <a:t>等管理工作职责的岗位。</a:t>
            </a:r>
            <a:endParaRPr lang="zh-CN" altLang="en-US">
              <a:solidFill>
                <a:srgbClr val="44546A"/>
              </a:solidFill>
              <a:latin typeface="微软雅黑" panose="020B0503020204020204" charset="-122"/>
              <a:ea typeface="微软雅黑" panose="020B0503020204020204" charset="-122"/>
              <a:sym typeface="+mn-ea"/>
            </a:endParaRPr>
          </a:p>
        </p:txBody>
      </p:sp>
      <p:sp>
        <p:nvSpPr>
          <p:cNvPr id="6" name="线形标注 2(带边框和强调线) 7"/>
          <p:cNvSpPr/>
          <p:nvPr/>
        </p:nvSpPr>
        <p:spPr>
          <a:xfrm>
            <a:off x="4896180" y="2560357"/>
            <a:ext cx="6910705" cy="1238885"/>
          </a:xfrm>
          <a:prstGeom prst="accentBorderCallout2">
            <a:avLst>
              <a:gd name="adj1" fmla="val 18750"/>
              <a:gd name="adj2" fmla="val -8333"/>
              <a:gd name="adj3" fmla="val 18760"/>
              <a:gd name="adj4" fmla="val -14463"/>
              <a:gd name="adj5" fmla="val 99088"/>
              <a:gd name="adj6" fmla="val -16686"/>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r>
              <a:rPr lang="zh-CN" altLang="en-US" b="1" dirty="0">
                <a:solidFill>
                  <a:srgbClr val="044AFA"/>
                </a:solidFill>
                <a:latin typeface="微软雅黑" panose="020B0503020204020204" charset="-122"/>
                <a:ea typeface="微软雅黑" panose="020B0503020204020204" charset="-122"/>
                <a:sym typeface="+mn-ea"/>
              </a:rPr>
              <a:t>教辅人员：</a:t>
            </a:r>
            <a:r>
              <a:rPr lang="zh-CN" altLang="en-US" dirty="0">
                <a:solidFill>
                  <a:srgbClr val="44546A"/>
                </a:solidFill>
                <a:latin typeface="微软雅黑" panose="020B0503020204020204" charset="-122"/>
                <a:ea typeface="微软雅黑" panose="020B0503020204020204" charset="-122"/>
                <a:sym typeface="+mn-ea"/>
              </a:rPr>
              <a:t>学校根据</a:t>
            </a:r>
            <a:r>
              <a:rPr lang="zh-CN" altLang="en-US" dirty="0">
                <a:solidFill>
                  <a:schemeClr val="accent1"/>
                </a:solidFill>
                <a:latin typeface="微软雅黑" panose="020B0503020204020204" charset="-122"/>
                <a:ea typeface="微软雅黑" panose="020B0503020204020204" charset="-122"/>
                <a:sym typeface="+mn-ea"/>
                <a:hlinkClick r:id="rId3"/>
              </a:rPr>
              <a:t>《关于高等学校岗位设置管理的指导意见》</a:t>
            </a:r>
            <a:r>
              <a:rPr lang="zh-CN" altLang="en-US" dirty="0">
                <a:solidFill>
                  <a:srgbClr val="44546A"/>
                </a:solidFill>
                <a:latin typeface="微软雅黑" panose="020B0503020204020204" charset="-122"/>
                <a:ea typeface="微软雅黑" panose="020B0503020204020204" charset="-122"/>
                <a:sym typeface="+mn-ea"/>
              </a:rPr>
              <a:t>，聘用的其他专业技术岗位人员。主要包括</a:t>
            </a:r>
            <a:r>
              <a:rPr lang="zh-CN" altLang="en-US" dirty="0">
                <a:solidFill>
                  <a:srgbClr val="44546A"/>
                </a:solidFill>
                <a:highlight>
                  <a:srgbClr val="FFFF00"/>
                </a:highlight>
                <a:latin typeface="微软雅黑" panose="020B0503020204020204" charset="-122"/>
                <a:ea typeface="微软雅黑" panose="020B0503020204020204" charset="-122"/>
                <a:sym typeface="+mn-ea"/>
              </a:rPr>
              <a:t>工程实验、图书资料、编辑出版、会计统计、医疗卫生</a:t>
            </a:r>
            <a:r>
              <a:rPr lang="zh-CN" altLang="en-US" dirty="0">
                <a:solidFill>
                  <a:srgbClr val="44546A"/>
                </a:solidFill>
                <a:latin typeface="微软雅黑" panose="020B0503020204020204" charset="-122"/>
                <a:ea typeface="微软雅黑" panose="020B0503020204020204" charset="-122"/>
                <a:sym typeface="+mn-ea"/>
              </a:rPr>
              <a:t>等具有教学辅助工作职责的专业技术岗位。</a:t>
            </a:r>
            <a:endParaRPr lang="zh-CN" altLang="en-US" dirty="0">
              <a:solidFill>
                <a:srgbClr val="44546A"/>
              </a:solidFill>
              <a:latin typeface="微软雅黑" panose="020B0503020204020204" charset="-122"/>
              <a:ea typeface="微软雅黑" panose="020B0503020204020204" charset="-122"/>
              <a:sym typeface="+mn-ea"/>
            </a:endParaRPr>
          </a:p>
        </p:txBody>
      </p:sp>
      <p:sp>
        <p:nvSpPr>
          <p:cNvPr id="8" name="线形标注 2(带边框和强调线) 9"/>
          <p:cNvSpPr/>
          <p:nvPr/>
        </p:nvSpPr>
        <p:spPr>
          <a:xfrm>
            <a:off x="4884727" y="4797768"/>
            <a:ext cx="6910705" cy="672465"/>
          </a:xfrm>
          <a:prstGeom prst="accentBorderCallout2">
            <a:avLst>
              <a:gd name="adj1" fmla="val 18750"/>
              <a:gd name="adj2" fmla="val -8333"/>
              <a:gd name="adj3" fmla="val 15009"/>
              <a:gd name="adj4" fmla="val -10448"/>
              <a:gd name="adj5" fmla="val -65981"/>
              <a:gd name="adj6" fmla="val -10659"/>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r>
              <a:rPr lang="zh-CN" altLang="en-US" b="1" dirty="0">
                <a:solidFill>
                  <a:srgbClr val="044AFA"/>
                </a:solidFill>
                <a:latin typeface="微软雅黑" panose="020B0503020204020204" charset="-122"/>
                <a:ea typeface="微软雅黑" panose="020B0503020204020204" charset="-122"/>
                <a:sym typeface="+mn-ea"/>
              </a:rPr>
              <a:t>工勤人员：</a:t>
            </a:r>
            <a:r>
              <a:rPr lang="zh-CN" altLang="en-US" dirty="0">
                <a:solidFill>
                  <a:srgbClr val="44546A"/>
                </a:solidFill>
                <a:latin typeface="微软雅黑" panose="020B0503020204020204" charset="-122"/>
                <a:ea typeface="微软雅黑" panose="020B0503020204020204" charset="-122"/>
                <a:sym typeface="+mn-ea"/>
              </a:rPr>
              <a:t>学校根据</a:t>
            </a:r>
            <a:r>
              <a:rPr lang="zh-CN" altLang="en-US" dirty="0">
                <a:solidFill>
                  <a:schemeClr val="accent1"/>
                </a:solidFill>
                <a:latin typeface="微软雅黑" panose="020B0503020204020204" charset="-122"/>
                <a:ea typeface="微软雅黑" panose="020B0503020204020204" charset="-122"/>
                <a:sym typeface="+mn-ea"/>
                <a:hlinkClick r:id="rId3"/>
              </a:rPr>
              <a:t>《关于高等学校岗位设置管理的指导意见》</a:t>
            </a:r>
            <a:r>
              <a:rPr lang="zh-CN" altLang="en-US" dirty="0">
                <a:solidFill>
                  <a:srgbClr val="44546A"/>
                </a:solidFill>
                <a:latin typeface="微软雅黑" panose="020B0503020204020204" charset="-122"/>
                <a:ea typeface="微软雅黑" panose="020B0503020204020204" charset="-122"/>
                <a:sym typeface="+mn-ea"/>
              </a:rPr>
              <a:t>，聘用的工勤技能岗位人员。</a:t>
            </a:r>
            <a:endParaRPr lang="zh-CN" altLang="en-US" dirty="0">
              <a:solidFill>
                <a:srgbClr val="44546A"/>
              </a:solidFill>
              <a:latin typeface="微软雅黑" panose="020B0503020204020204" charset="-122"/>
              <a:ea typeface="微软雅黑" panose="020B0503020204020204" charset="-122"/>
              <a:sym typeface="+mn-ea"/>
            </a:endParaRPr>
          </a:p>
        </p:txBody>
      </p:sp>
      <p:sp>
        <p:nvSpPr>
          <p:cNvPr id="11" name="线形标注 2(带边框和强调线) 8"/>
          <p:cNvSpPr/>
          <p:nvPr/>
        </p:nvSpPr>
        <p:spPr>
          <a:xfrm>
            <a:off x="4896181" y="5551258"/>
            <a:ext cx="6899251" cy="775970"/>
          </a:xfrm>
          <a:prstGeom prst="accentBorderCallout2">
            <a:avLst>
              <a:gd name="adj1" fmla="val 18750"/>
              <a:gd name="adj2" fmla="val -8333"/>
              <a:gd name="adj3" fmla="val -4151"/>
              <a:gd name="adj4" fmla="val -3657"/>
              <a:gd name="adj5" fmla="val -141269"/>
              <a:gd name="adj6" fmla="val -3659"/>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r>
              <a:rPr lang="zh-CN" altLang="en-US" b="1">
                <a:solidFill>
                  <a:srgbClr val="044AFA"/>
                </a:solidFill>
                <a:latin typeface="微软雅黑" panose="020B0503020204020204" charset="-122"/>
                <a:ea typeface="微软雅黑" panose="020B0503020204020204" charset="-122"/>
                <a:sym typeface="+mn-ea"/>
              </a:rPr>
              <a:t>专职科研人员：</a:t>
            </a:r>
            <a:r>
              <a:rPr lang="zh-CN" altLang="en-US">
                <a:solidFill>
                  <a:srgbClr val="44546A"/>
                </a:solidFill>
                <a:latin typeface="微软雅黑" panose="020B0503020204020204" charset="-122"/>
                <a:ea typeface="微软雅黑" panose="020B0503020204020204" charset="-122"/>
                <a:sym typeface="+mn-ea"/>
              </a:rPr>
              <a:t>学校根据</a:t>
            </a:r>
            <a:r>
              <a:rPr lang="zh-CN" altLang="en-US">
                <a:solidFill>
                  <a:schemeClr val="accent1"/>
                </a:solidFill>
                <a:latin typeface="微软雅黑" panose="020B0503020204020204" charset="-122"/>
                <a:ea typeface="微软雅黑" panose="020B0503020204020204" charset="-122"/>
                <a:sym typeface="+mn-ea"/>
                <a:hlinkClick r:id="rId3"/>
              </a:rPr>
              <a:t>《关于高等学校岗位设置管理的指导意见》</a:t>
            </a:r>
            <a:r>
              <a:rPr lang="zh-CN" altLang="en-US">
                <a:solidFill>
                  <a:srgbClr val="44546A"/>
                </a:solidFill>
                <a:latin typeface="微软雅黑" panose="020B0503020204020204" charset="-122"/>
                <a:ea typeface="微软雅黑" panose="020B0503020204020204" charset="-122"/>
                <a:sym typeface="+mn-ea"/>
              </a:rPr>
              <a:t>，聘用的</a:t>
            </a:r>
            <a:r>
              <a:rPr lang="zh-CN" altLang="en-US">
                <a:solidFill>
                  <a:srgbClr val="44546A"/>
                </a:solidFill>
                <a:highlight>
                  <a:srgbClr val="FFFF00"/>
                </a:highlight>
                <a:latin typeface="微软雅黑" panose="020B0503020204020204" charset="-122"/>
                <a:ea typeface="微软雅黑" panose="020B0503020204020204" charset="-122"/>
                <a:sym typeface="+mn-ea"/>
              </a:rPr>
              <a:t>专职从事科学研究工作的科研</a:t>
            </a:r>
            <a:r>
              <a:rPr lang="zh-CN" altLang="en-US">
                <a:solidFill>
                  <a:srgbClr val="44546A"/>
                </a:solidFill>
                <a:latin typeface="微软雅黑" panose="020B0503020204020204" charset="-122"/>
                <a:ea typeface="微软雅黑" panose="020B0503020204020204" charset="-122"/>
                <a:sym typeface="+mn-ea"/>
              </a:rPr>
              <a:t>为主型岗位人员。</a:t>
            </a:r>
            <a:endParaRPr lang="zh-CN" altLang="en-US">
              <a:solidFill>
                <a:srgbClr val="44546A"/>
              </a:solidFill>
              <a:latin typeface="微软雅黑" panose="020B0503020204020204" charset="-122"/>
              <a:ea typeface="微软雅黑" panose="020B0503020204020204" charset="-122"/>
              <a:sym typeface="+mn-ea"/>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animBg="1"/>
      <p:bldP spid="6" grpId="0" bldLvl="0" animBg="1"/>
      <p:bldP spid="6" grpId="1" animBg="1"/>
      <p:bldP spid="8" grpId="0" bldLvl="0" animBg="1"/>
      <p:bldP spid="8" grpId="1" animBg="1"/>
      <p:bldP spid="11" grpId="0" bldLvl="0" animBg="1"/>
      <p:bldP spid="11" grpId="1"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4352</a:t>
            </a:r>
            <a:r>
              <a:rPr lang="zh-CN" altLang="en-US" sz="2800" dirty="0">
                <a:latin typeface="微软雅黑" panose="020B0503020204020204" charset="-122"/>
                <a:ea typeface="微软雅黑" panose="020B0503020204020204" charset="-122"/>
              </a:rPr>
              <a:t> 高等教育学校教职工情况</a:t>
            </a:r>
            <a:endParaRPr lang="zh-CN" altLang="en-US" sz="2800" b="1" dirty="0">
              <a:latin typeface="微软雅黑" panose="020B0503020204020204" charset="-122"/>
              <a:ea typeface="微软雅黑" panose="020B0503020204020204" charset="-122"/>
            </a:endParaRPr>
          </a:p>
        </p:txBody>
      </p:sp>
      <p:pic>
        <p:nvPicPr>
          <p:cNvPr id="2" name="图片 1"/>
          <p:cNvPicPr>
            <a:picLocks noChangeAspect="1"/>
          </p:cNvPicPr>
          <p:nvPr/>
        </p:nvPicPr>
        <p:blipFill>
          <a:blip r:embed="rId2"/>
          <a:stretch>
            <a:fillRect/>
          </a:stretch>
        </p:blipFill>
        <p:spPr>
          <a:xfrm>
            <a:off x="3666155" y="1223061"/>
            <a:ext cx="8272162" cy="5033839"/>
          </a:xfrm>
          <a:prstGeom prst="rect">
            <a:avLst/>
          </a:prstGeom>
          <a:ln>
            <a:solidFill>
              <a:schemeClr val="tx1"/>
            </a:solidFill>
          </a:ln>
          <a:effectLst>
            <a:outerShdw blurRad="50800" dist="38100" dir="2700000" algn="tl" rotWithShape="0">
              <a:prstClr val="black">
                <a:alpha val="40000"/>
              </a:prstClr>
            </a:outerShdw>
          </a:effectLst>
        </p:spPr>
      </p:pic>
      <p:sp>
        <p:nvSpPr>
          <p:cNvPr id="3" name="线形标注 2(带边框和强调线) 5"/>
          <p:cNvSpPr/>
          <p:nvPr/>
        </p:nvSpPr>
        <p:spPr>
          <a:xfrm>
            <a:off x="285252" y="1839729"/>
            <a:ext cx="8272162" cy="1007110"/>
          </a:xfrm>
          <a:prstGeom prst="accentBorderCallout2">
            <a:avLst>
              <a:gd name="adj1" fmla="val 59172"/>
              <a:gd name="adj2" fmla="val 101226"/>
              <a:gd name="adj3" fmla="val 110035"/>
              <a:gd name="adj4" fmla="val 103668"/>
              <a:gd name="adj5" fmla="val 219403"/>
              <a:gd name="adj6" fmla="val 100729"/>
            </a:avLst>
          </a:prstGeom>
          <a:solidFill>
            <a:schemeClr val="accent3">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r>
              <a:rPr lang="zh-CN" altLang="en-US" b="1" dirty="0">
                <a:solidFill>
                  <a:srgbClr val="044AFA"/>
                </a:solidFill>
                <a:latin typeface="微软雅黑" panose="020B0503020204020204" charset="-122"/>
                <a:ea typeface="微软雅黑" panose="020B0503020204020204" charset="-122"/>
                <a:sym typeface="+mn-ea"/>
              </a:rPr>
              <a:t>其他附设机构人员：</a:t>
            </a:r>
            <a:r>
              <a:rPr lang="zh-CN" altLang="en-US" dirty="0">
                <a:solidFill>
                  <a:srgbClr val="44546A"/>
                </a:solidFill>
                <a:latin typeface="微软雅黑" panose="020B0503020204020204" charset="-122"/>
                <a:ea typeface="微软雅黑" panose="020B0503020204020204" charset="-122"/>
                <a:sym typeface="+mn-ea"/>
              </a:rPr>
              <a:t>学校附属的印刷厂、出版社等校办企业或非独立建制的医务室等机构中，人事关系在本校并由教育经费支付工资的人员。不包括附属中学、小学、幼儿园和独立建制的附属医院人员。</a:t>
            </a:r>
            <a:endParaRPr lang="zh-CN" altLang="en-US" dirty="0">
              <a:solidFill>
                <a:srgbClr val="44546A"/>
              </a:solidFill>
              <a:latin typeface="微软雅黑" panose="020B0503020204020204" charset="-122"/>
              <a:ea typeface="微软雅黑" panose="020B0503020204020204" charset="-122"/>
              <a:sym typeface="+mn-ea"/>
            </a:endParaRPr>
          </a:p>
        </p:txBody>
      </p:sp>
      <p:sp>
        <p:nvSpPr>
          <p:cNvPr id="4" name="线形标注 2(带边框和强调线) 6"/>
          <p:cNvSpPr/>
          <p:nvPr/>
        </p:nvSpPr>
        <p:spPr>
          <a:xfrm>
            <a:off x="285252" y="2957316"/>
            <a:ext cx="8272162" cy="415925"/>
          </a:xfrm>
          <a:prstGeom prst="accentBorderCallout2">
            <a:avLst>
              <a:gd name="adj1" fmla="val 31573"/>
              <a:gd name="adj2" fmla="val 101210"/>
              <a:gd name="adj3" fmla="val 72486"/>
              <a:gd name="adj4" fmla="val 104161"/>
              <a:gd name="adj5" fmla="val 132802"/>
              <a:gd name="adj6" fmla="val 104946"/>
            </a:avLst>
          </a:prstGeom>
          <a:solidFill>
            <a:schemeClr val="accent3">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r>
              <a:rPr lang="zh-CN" altLang="en-US" b="1">
                <a:solidFill>
                  <a:srgbClr val="044AFA"/>
                </a:solidFill>
                <a:latin typeface="微软雅黑" panose="020B0503020204020204" charset="-122"/>
                <a:ea typeface="微软雅黑" panose="020B0503020204020204" charset="-122"/>
                <a:sym typeface="+mn-ea"/>
              </a:rPr>
              <a:t>离退休人员：</a:t>
            </a:r>
            <a:r>
              <a:rPr lang="zh-CN" altLang="en-US">
                <a:solidFill>
                  <a:srgbClr val="44546A"/>
                </a:solidFill>
                <a:latin typeface="微软雅黑" panose="020B0503020204020204" charset="-122"/>
                <a:ea typeface="微软雅黑" panose="020B0503020204020204" charset="-122"/>
                <a:sym typeface="+mn-ea"/>
              </a:rPr>
              <a:t>人事关系在本校的离休人员和退休人员。</a:t>
            </a:r>
            <a:endParaRPr lang="zh-CN" altLang="en-US">
              <a:solidFill>
                <a:srgbClr val="44546A"/>
              </a:solidFill>
              <a:latin typeface="微软雅黑" panose="020B0503020204020204" charset="-122"/>
              <a:ea typeface="微软雅黑" panose="020B0503020204020204" charset="-122"/>
              <a:sym typeface="+mn-ea"/>
            </a:endParaRPr>
          </a:p>
        </p:txBody>
      </p:sp>
      <p:sp>
        <p:nvSpPr>
          <p:cNvPr id="5" name="线形标注 2(带边框和强调线) 7"/>
          <p:cNvSpPr/>
          <p:nvPr/>
        </p:nvSpPr>
        <p:spPr>
          <a:xfrm>
            <a:off x="285252" y="4570999"/>
            <a:ext cx="8272162" cy="694055"/>
          </a:xfrm>
          <a:prstGeom prst="accentBorderCallout2">
            <a:avLst>
              <a:gd name="adj1" fmla="val 56045"/>
              <a:gd name="adj2" fmla="val 102647"/>
              <a:gd name="adj3" fmla="val 48451"/>
              <a:gd name="adj4" fmla="val 109974"/>
              <a:gd name="adj5" fmla="val -56555"/>
              <a:gd name="adj6" fmla="val 112884"/>
            </a:avLst>
          </a:prstGeom>
          <a:solidFill>
            <a:schemeClr val="accent3">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r>
              <a:rPr lang="zh-CN" altLang="en-US" b="1">
                <a:solidFill>
                  <a:srgbClr val="044AFA"/>
                </a:solidFill>
                <a:latin typeface="微软雅黑" panose="020B0503020204020204" charset="-122"/>
                <a:ea typeface="微软雅黑" panose="020B0503020204020204" charset="-122"/>
                <a:sym typeface="+mn-ea"/>
              </a:rPr>
              <a:t>附属中小学幼儿园教职工：</a:t>
            </a:r>
            <a:r>
              <a:rPr lang="zh-CN" altLang="en-US">
                <a:solidFill>
                  <a:srgbClr val="44546A"/>
                </a:solidFill>
                <a:latin typeface="微软雅黑" panose="020B0503020204020204" charset="-122"/>
                <a:ea typeface="微软雅黑" panose="020B0503020204020204" charset="-122"/>
                <a:sym typeface="+mn-ea"/>
              </a:rPr>
              <a:t>人事关系在本校并由教育经费支付工资的专任教师和职工人员等。</a:t>
            </a:r>
            <a:endParaRPr lang="zh-CN" altLang="en-US">
              <a:solidFill>
                <a:srgbClr val="44546A"/>
              </a:solidFill>
              <a:latin typeface="微软雅黑" panose="020B0503020204020204" charset="-122"/>
              <a:ea typeface="微软雅黑" panose="020B0503020204020204" charset="-122"/>
              <a:sym typeface="+mn-ea"/>
            </a:endParaRPr>
          </a:p>
        </p:txBody>
      </p:sp>
      <p:sp>
        <p:nvSpPr>
          <p:cNvPr id="6" name="线形标注 2(带边框和强调线) 9"/>
          <p:cNvSpPr/>
          <p:nvPr/>
        </p:nvSpPr>
        <p:spPr>
          <a:xfrm>
            <a:off x="285252" y="5317938"/>
            <a:ext cx="8272163" cy="1311275"/>
          </a:xfrm>
          <a:prstGeom prst="accentBorderCallout2">
            <a:avLst>
              <a:gd name="adj1" fmla="val 69893"/>
              <a:gd name="adj2" fmla="val 102557"/>
              <a:gd name="adj3" fmla="val 12260"/>
              <a:gd name="adj4" fmla="val 115095"/>
              <a:gd name="adj5" fmla="val -86701"/>
              <a:gd name="adj6" fmla="val 118813"/>
            </a:avLst>
          </a:prstGeom>
          <a:solidFill>
            <a:schemeClr val="accent3">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r>
              <a:rPr lang="zh-CN" altLang="en-US" b="1" dirty="0">
                <a:solidFill>
                  <a:srgbClr val="044AFA"/>
                </a:solidFill>
                <a:latin typeface="微软雅黑" panose="020B0503020204020204" charset="-122"/>
                <a:ea typeface="微软雅黑" panose="020B0503020204020204" charset="-122"/>
                <a:sym typeface="+mn-ea"/>
              </a:rPr>
              <a:t>校外教师：</a:t>
            </a:r>
            <a:r>
              <a:rPr lang="zh-CN" altLang="en-US" dirty="0">
                <a:solidFill>
                  <a:srgbClr val="44546A"/>
                </a:solidFill>
                <a:latin typeface="微软雅黑" panose="020B0503020204020204" charset="-122"/>
                <a:ea typeface="微软雅黑" panose="020B0503020204020204" charset="-122"/>
                <a:sym typeface="+mn-ea"/>
              </a:rPr>
              <a:t>聘请外校或外单位具有</a:t>
            </a:r>
            <a:r>
              <a:rPr lang="zh-CN" altLang="en-US" dirty="0">
                <a:solidFill>
                  <a:schemeClr val="accent1"/>
                </a:solidFill>
                <a:latin typeface="微软雅黑" panose="020B0503020204020204" charset="-122"/>
                <a:ea typeface="微软雅黑" panose="020B0503020204020204" charset="-122"/>
                <a:sym typeface="+mn-ea"/>
                <a:hlinkClick r:id="rId3"/>
              </a:rPr>
              <a:t>《中华人民共和国教师法》</a:t>
            </a:r>
            <a:r>
              <a:rPr lang="zh-CN" altLang="en-US" dirty="0">
                <a:solidFill>
                  <a:schemeClr val="accent1"/>
                </a:solidFill>
                <a:latin typeface="微软雅黑" panose="020B0503020204020204" charset="-122"/>
                <a:ea typeface="微软雅黑" panose="020B0503020204020204" charset="-122"/>
                <a:sym typeface="+mn-ea"/>
                <a:hlinkClick r:id="rId4" action="ppaction://hlinkfile"/>
              </a:rPr>
              <a:t>《教师资格条例》</a:t>
            </a:r>
            <a:r>
              <a:rPr lang="zh-CN" altLang="en-US" dirty="0">
                <a:solidFill>
                  <a:srgbClr val="44546A"/>
                </a:solidFill>
                <a:latin typeface="微软雅黑" panose="020B0503020204020204" charset="-122"/>
                <a:ea typeface="微软雅黑" panose="020B0503020204020204" charset="-122"/>
                <a:sym typeface="+mn-ea"/>
              </a:rPr>
              <a:t>规定的教师资格，或取得外国人来华工作许可和工作类居留证件，聘期在一学期以上，从事教学工作的人员。包括其他学校退休教师和本校退休教师。也包括具有教师资格的银龄教师。</a:t>
            </a:r>
            <a:endParaRPr lang="zh-CN" altLang="en-US" dirty="0">
              <a:solidFill>
                <a:srgbClr val="44546A"/>
              </a:solidFill>
              <a:latin typeface="微软雅黑" panose="020B0503020204020204" charset="-122"/>
              <a:ea typeface="微软雅黑" panose="020B0503020204020204" charset="-122"/>
              <a:sym typeface="+mn-ea"/>
            </a:endParaRPr>
          </a:p>
        </p:txBody>
      </p:sp>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bldLvl="0" animBg="1"/>
      <p:bldP spid="4" grpId="0" bldLvl="0" animBg="1"/>
      <p:bldP spid="4" grpId="1" animBg="1"/>
      <p:bldP spid="5" grpId="0" bldLvl="0" animBg="1"/>
      <p:bldP spid="5" grpId="1" animBg="1"/>
      <p:bldP spid="6" grpId="0" bldLvl="0" animBg="1"/>
      <p:bldP spid="6" grpId="1"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4352</a:t>
            </a:r>
            <a:r>
              <a:rPr lang="zh-CN" altLang="en-US" sz="2800" dirty="0">
                <a:latin typeface="微软雅黑" panose="020B0503020204020204" charset="-122"/>
                <a:ea typeface="微软雅黑" panose="020B0503020204020204" charset="-122"/>
              </a:rPr>
              <a:t> 高等教育学校教职工情况</a:t>
            </a:r>
            <a:endParaRPr lang="zh-CN" altLang="en-US" sz="2800" b="1" dirty="0">
              <a:latin typeface="微软雅黑" panose="020B0503020204020204" charset="-122"/>
              <a:ea typeface="微软雅黑" panose="020B0503020204020204" charset="-122"/>
            </a:endParaRPr>
          </a:p>
        </p:txBody>
      </p:sp>
      <p:pic>
        <p:nvPicPr>
          <p:cNvPr id="2" name="图片 1"/>
          <p:cNvPicPr>
            <a:picLocks noChangeAspect="1"/>
          </p:cNvPicPr>
          <p:nvPr/>
        </p:nvPicPr>
        <p:blipFill>
          <a:blip r:embed="rId2"/>
          <a:stretch>
            <a:fillRect/>
          </a:stretch>
        </p:blipFill>
        <p:spPr>
          <a:xfrm>
            <a:off x="3368975" y="1247826"/>
            <a:ext cx="8272162" cy="5033839"/>
          </a:xfrm>
          <a:prstGeom prst="rect">
            <a:avLst/>
          </a:prstGeom>
          <a:ln>
            <a:solidFill>
              <a:schemeClr val="tx1"/>
            </a:solidFill>
          </a:ln>
          <a:effectLst>
            <a:outerShdw blurRad="50800" dist="38100" dir="2700000" algn="tl" rotWithShape="0">
              <a:prstClr val="black">
                <a:alpha val="40000"/>
              </a:prstClr>
            </a:outerShdw>
          </a:effectLst>
        </p:spPr>
      </p:pic>
      <p:sp>
        <p:nvSpPr>
          <p:cNvPr id="8" name="线形标注 2(带边框和强调线) 2"/>
          <p:cNvSpPr/>
          <p:nvPr/>
        </p:nvSpPr>
        <p:spPr>
          <a:xfrm>
            <a:off x="404078" y="5004291"/>
            <a:ext cx="8485500" cy="992505"/>
          </a:xfrm>
          <a:prstGeom prst="accentBorderCallout2">
            <a:avLst>
              <a:gd name="adj1" fmla="val 21022"/>
              <a:gd name="adj2" fmla="val 102826"/>
              <a:gd name="adj3" fmla="val 1498"/>
              <a:gd name="adj4" fmla="val 115713"/>
              <a:gd name="adj5" fmla="val -80830"/>
              <a:gd name="adj6" fmla="val 124122"/>
            </a:avLst>
          </a:prstGeom>
          <a:solidFill>
            <a:schemeClr val="accent3">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r>
              <a:rPr lang="zh-CN" altLang="en-US" b="1">
                <a:solidFill>
                  <a:srgbClr val="044AFA"/>
                </a:solidFill>
                <a:latin typeface="微软雅黑" panose="020B0503020204020204" charset="-122"/>
                <a:ea typeface="微软雅黑" panose="020B0503020204020204" charset="-122"/>
                <a:sym typeface="+mn-ea"/>
              </a:rPr>
              <a:t>行业导师：</a:t>
            </a:r>
            <a:r>
              <a:rPr lang="zh-CN" altLang="en-US">
                <a:solidFill>
                  <a:srgbClr val="44546A"/>
                </a:solidFill>
                <a:latin typeface="微软雅黑" panose="020B0503020204020204" charset="-122"/>
                <a:ea typeface="微软雅黑" panose="020B0503020204020204" charset="-122"/>
                <a:sym typeface="+mn-ea"/>
              </a:rPr>
              <a:t>学校按照聘用流程，聘请的校外行业、企事业单位、科研机构等无教师资格证但参与协助教学工作的高技能人才，聘期为一学期及以上。也包括不具有教师资格的银龄教师。</a:t>
            </a:r>
            <a:endParaRPr lang="zh-CN" altLang="en-US">
              <a:solidFill>
                <a:srgbClr val="44546A"/>
              </a:solidFill>
              <a:latin typeface="微软雅黑" panose="020B0503020204020204" charset="-122"/>
              <a:ea typeface="微软雅黑" panose="020B0503020204020204" charset="-122"/>
              <a:sym typeface="+mn-ea"/>
            </a:endParaRPr>
          </a:p>
        </p:txBody>
      </p:sp>
      <p:sp>
        <p:nvSpPr>
          <p:cNvPr id="9" name="线形标注 2(带边框和强调线) 8"/>
          <p:cNvSpPr/>
          <p:nvPr/>
        </p:nvSpPr>
        <p:spPr>
          <a:xfrm>
            <a:off x="404073" y="6077467"/>
            <a:ext cx="8485541" cy="657225"/>
          </a:xfrm>
          <a:prstGeom prst="accentBorderCallout2">
            <a:avLst>
              <a:gd name="adj1" fmla="val 18698"/>
              <a:gd name="adj2" fmla="val 102735"/>
              <a:gd name="adj3" fmla="val -78688"/>
              <a:gd name="adj4" fmla="val 119455"/>
              <a:gd name="adj5" fmla="val -277906"/>
              <a:gd name="adj6" fmla="val 129214"/>
            </a:avLst>
          </a:prstGeom>
          <a:solidFill>
            <a:schemeClr val="accent3">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r>
              <a:rPr lang="zh-CN" altLang="en-US" b="1" dirty="0">
                <a:solidFill>
                  <a:srgbClr val="044AFA"/>
                </a:solidFill>
                <a:latin typeface="微软雅黑" panose="020B0503020204020204" charset="-122"/>
                <a:ea typeface="微软雅黑" panose="020B0503020204020204" charset="-122"/>
                <a:sym typeface="+mn-ea"/>
              </a:rPr>
              <a:t>临床教师：</a:t>
            </a:r>
            <a:r>
              <a:rPr lang="zh-CN" altLang="en-US" dirty="0">
                <a:solidFill>
                  <a:srgbClr val="44546A"/>
                </a:solidFill>
                <a:latin typeface="微软雅黑" panose="020B0503020204020204" charset="-122"/>
                <a:ea typeface="微软雅黑" panose="020B0503020204020204" charset="-122"/>
                <a:sym typeface="+mn-ea"/>
              </a:rPr>
              <a:t>学校附属医院中，具有副高级及以上专业技术职务并承担教学任务的临床医务工作者。</a:t>
            </a:r>
            <a:endParaRPr lang="zh-CN" altLang="en-US" dirty="0">
              <a:solidFill>
                <a:srgbClr val="44546A"/>
              </a:solidFill>
              <a:latin typeface="微软雅黑" panose="020B0503020204020204" charset="-122"/>
              <a:ea typeface="微软雅黑" panose="020B0503020204020204" charset="-122"/>
              <a:sym typeface="+mn-ea"/>
            </a:endParaRPr>
          </a:p>
        </p:txBody>
      </p:sp>
      <p:sp>
        <p:nvSpPr>
          <p:cNvPr id="12" name="圆角矩形 14"/>
          <p:cNvSpPr/>
          <p:nvPr/>
        </p:nvSpPr>
        <p:spPr>
          <a:xfrm>
            <a:off x="404072" y="2884307"/>
            <a:ext cx="8485505" cy="422910"/>
          </a:xfrm>
          <a:prstGeom prst="roundRect">
            <a:avLst>
              <a:gd name="adj" fmla="val 21611"/>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a:solidFill>
                  <a:srgbClr val="44546A"/>
                </a:solidFill>
                <a:latin typeface="微软雅黑" panose="020B0503020204020204" charset="-122"/>
                <a:ea typeface="微软雅黑" panose="020B0503020204020204" charset="-122"/>
                <a:sym typeface="+mn-ea"/>
              </a:rPr>
              <a:t>受援单位填报银龄教师数。</a:t>
            </a:r>
            <a:endParaRPr lang="zh-CN" altLang="en-US">
              <a:solidFill>
                <a:srgbClr val="44546A"/>
              </a:solidFill>
              <a:latin typeface="微软雅黑" panose="020B0503020204020204" charset="-122"/>
              <a:ea typeface="微软雅黑" panose="020B0503020204020204" charset="-122"/>
              <a:sym typeface="+mn-ea"/>
            </a:endParaRPr>
          </a:p>
        </p:txBody>
      </p:sp>
      <p:sp>
        <p:nvSpPr>
          <p:cNvPr id="13" name="圆角矩形 15"/>
          <p:cNvSpPr/>
          <p:nvPr/>
        </p:nvSpPr>
        <p:spPr>
          <a:xfrm>
            <a:off x="404072" y="1808510"/>
            <a:ext cx="8485505" cy="985520"/>
          </a:xfrm>
          <a:prstGeom prst="roundRect">
            <a:avLst>
              <a:gd name="adj" fmla="val 13724"/>
            </a:avLst>
          </a:prstGeom>
          <a:solidFill>
            <a:schemeClr val="accent3">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0" algn="l">
              <a:buFont typeface="Arial" panose="020B0604020202020204" pitchFamily="34" charset="0"/>
              <a:buNone/>
            </a:pPr>
            <a:r>
              <a:rPr lang="zh-CN" altLang="en-US" dirty="0">
                <a:solidFill>
                  <a:srgbClr val="44546A"/>
                </a:solidFill>
                <a:latin typeface="微软雅黑" panose="020B0503020204020204" charset="-122"/>
                <a:ea typeface="微软雅黑" panose="020B0503020204020204" charset="-122"/>
                <a:sym typeface="+mn-ea"/>
              </a:rPr>
              <a:t>本表中校外教师中的教学岗银龄教师仅指从事教学工作的银龄教师，其总计数来源于《高等教育学校基本情况》或《职业教育学校基本情况》“教学岗银龄教师”指标。</a:t>
            </a:r>
            <a:endParaRPr lang="zh-CN" altLang="en-US" dirty="0">
              <a:solidFill>
                <a:srgbClr val="44546A"/>
              </a:solidFill>
              <a:latin typeface="微软雅黑" panose="020B0503020204020204" charset="-122"/>
              <a:ea typeface="微软雅黑" panose="020B0503020204020204" charset="-122"/>
              <a:sym typeface="+mn-ea"/>
            </a:endParaRPr>
          </a:p>
        </p:txBody>
      </p:sp>
      <p:sp>
        <p:nvSpPr>
          <p:cNvPr id="3" name="线形标注 2(带边框和强调线) 2"/>
          <p:cNvSpPr/>
          <p:nvPr/>
        </p:nvSpPr>
        <p:spPr>
          <a:xfrm>
            <a:off x="404072" y="4218135"/>
            <a:ext cx="8485505" cy="705485"/>
          </a:xfrm>
          <a:prstGeom prst="accentBorderCallout2">
            <a:avLst>
              <a:gd name="adj1" fmla="val 61902"/>
              <a:gd name="adj2" fmla="val 102651"/>
              <a:gd name="adj3" fmla="val 58132"/>
              <a:gd name="adj4" fmla="val 108970"/>
              <a:gd name="adj5" fmla="val -6830"/>
              <a:gd name="adj6" fmla="val 115149"/>
            </a:avLst>
          </a:prstGeom>
          <a:solidFill>
            <a:schemeClr val="accent3">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教学岗银龄教师：</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具有</a:t>
            </a:r>
            <a:r>
              <a:rPr lang="zh-CN" altLang="en-US" u="sng" dirty="0">
                <a:solidFill>
                  <a:srgbClr val="044AFA"/>
                </a:solidFill>
                <a:latin typeface="微软雅黑" panose="020B0503020204020204" charset="-122"/>
                <a:ea typeface="微软雅黑" panose="020B0503020204020204" charset="-122"/>
                <a:cs typeface="微软雅黑" panose="020B0503020204020204" charset="-122"/>
                <a:sym typeface="+mn-ea"/>
              </a:rPr>
              <a:t>《中华人民共和国教师法》《教师资格条例》</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规定的教师资格证的从事教学工作的银龄教师。</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2"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8" grpId="1" animBg="1"/>
      <p:bldP spid="9" grpId="0" bldLvl="0" animBg="1"/>
      <p:bldP spid="9" grpId="1" animBg="1"/>
      <p:bldP spid="12" grpId="0" bldLvl="0" animBg="1"/>
      <p:bldP spid="12" grpId="1" animBg="1"/>
      <p:bldP spid="13" grpId="1" animBg="1"/>
      <p:bldP spid="13" grpId="2" animBg="1"/>
      <p:bldP spid="3" grpId="0" bldLvl="0" animBg="1"/>
      <p:bldP spid="3" grpId="1"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4352 </a:t>
            </a:r>
            <a:r>
              <a:rPr lang="zh-CN" altLang="en-US" sz="2800" dirty="0">
                <a:latin typeface="微软雅黑" panose="020B0503020204020204" charset="-122"/>
                <a:ea typeface="微软雅黑" panose="020B0503020204020204" charset="-122"/>
              </a:rPr>
              <a:t>高等教育学校教职工情况</a:t>
            </a:r>
            <a:endParaRPr lang="zh-CN" altLang="en-US" sz="2800" dirty="0">
              <a:latin typeface="微软雅黑" panose="020B0503020204020204" charset="-122"/>
              <a:ea typeface="微软雅黑" panose="020B0503020204020204" charset="-122"/>
            </a:endParaRPr>
          </a:p>
        </p:txBody>
      </p:sp>
      <p:pic>
        <p:nvPicPr>
          <p:cNvPr id="2" name="图片 1"/>
          <p:cNvPicPr>
            <a:picLocks noChangeAspect="1"/>
          </p:cNvPicPr>
          <p:nvPr/>
        </p:nvPicPr>
        <p:blipFill>
          <a:blip r:embed="rId2"/>
          <a:stretch>
            <a:fillRect/>
          </a:stretch>
        </p:blipFill>
        <p:spPr>
          <a:xfrm>
            <a:off x="179705" y="1334135"/>
            <a:ext cx="5589270" cy="3632835"/>
          </a:xfrm>
          <a:prstGeom prst="rect">
            <a:avLst/>
          </a:prstGeom>
          <a:ln>
            <a:solidFill>
              <a:schemeClr val="tx1"/>
            </a:solidFill>
          </a:ln>
          <a:effectLst>
            <a:outerShdw blurRad="50800" dist="38100" dir="2700000" algn="tl" rotWithShape="0">
              <a:prstClr val="black">
                <a:alpha val="40000"/>
              </a:prstClr>
            </a:outerShdw>
          </a:effectLst>
        </p:spPr>
      </p:pic>
      <p:sp>
        <p:nvSpPr>
          <p:cNvPr id="3" name="线形标注 2(带边框和强调线) 2"/>
          <p:cNvSpPr/>
          <p:nvPr/>
        </p:nvSpPr>
        <p:spPr>
          <a:xfrm>
            <a:off x="5692267" y="1334171"/>
            <a:ext cx="6159471" cy="1135520"/>
          </a:xfrm>
          <a:prstGeom prst="accentBorderCallout2">
            <a:avLst>
              <a:gd name="adj1" fmla="val 26206"/>
              <a:gd name="adj2" fmla="val -2243"/>
              <a:gd name="adj3" fmla="val 3263"/>
              <a:gd name="adj4" fmla="val -13348"/>
              <a:gd name="adj5" fmla="val 170534"/>
              <a:gd name="adj6" fmla="val -51172"/>
            </a:avLst>
          </a:prstGeom>
          <a:solidFill>
            <a:schemeClr val="accent4">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FF0000"/>
                </a:solidFill>
                <a:latin typeface="微软雅黑" panose="020B0503020204020204" charset="-122"/>
                <a:ea typeface="微软雅黑" panose="020B0503020204020204" charset="-122"/>
                <a:cs typeface="微软雅黑" panose="020B0503020204020204" charset="-122"/>
                <a:sym typeface="+mn-ea"/>
              </a:rPr>
              <a:t>往年问题</a:t>
            </a:r>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教辅人员有变动，但专职心理健康咨询人员无变动。</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学校反馈：</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填报错误，错将专职心理健康咨询人员计入行政人员。</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p:txBody>
      </p:sp>
      <p:sp>
        <p:nvSpPr>
          <p:cNvPr id="4" name="线形标注 2(带边框和强调线) 3"/>
          <p:cNvSpPr/>
          <p:nvPr/>
        </p:nvSpPr>
        <p:spPr>
          <a:xfrm>
            <a:off x="5692267" y="3597707"/>
            <a:ext cx="6159500" cy="1244600"/>
          </a:xfrm>
          <a:prstGeom prst="accentBorderCallout2">
            <a:avLst>
              <a:gd name="adj1" fmla="val 46936"/>
              <a:gd name="adj2" fmla="val -15665"/>
              <a:gd name="adj3" fmla="val 31143"/>
              <a:gd name="adj4" fmla="val -22361"/>
              <a:gd name="adj5" fmla="val -6620"/>
              <a:gd name="adj6" fmla="val -18001"/>
            </a:avLst>
          </a:prstGeom>
          <a:solidFill>
            <a:schemeClr val="accent4">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FF0000"/>
                </a:solidFill>
                <a:latin typeface="微软雅黑" panose="020B0503020204020204" charset="-122"/>
                <a:ea typeface="微软雅黑" panose="020B0503020204020204" charset="-122"/>
                <a:cs typeface="微软雅黑" panose="020B0503020204020204" charset="-122"/>
              </a:rPr>
              <a:t>往年问题</a:t>
            </a:r>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校外教师事业统计数据与台账数据不同，且台账中存在未取得教师资格证校外教师。</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学校反馈：</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填报错误，将未取得教师资格证教师计入了校外教师。</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p:txBody>
      </p:sp>
      <p:sp>
        <p:nvSpPr>
          <p:cNvPr id="5" name="线形标注 2(带边框和强调线) 4"/>
          <p:cNvSpPr/>
          <p:nvPr/>
        </p:nvSpPr>
        <p:spPr>
          <a:xfrm>
            <a:off x="5692267" y="4967005"/>
            <a:ext cx="6159471" cy="849630"/>
          </a:xfrm>
          <a:prstGeom prst="accentBorderCallout2">
            <a:avLst>
              <a:gd name="adj1" fmla="val 20489"/>
              <a:gd name="adj2" fmla="val -8502"/>
              <a:gd name="adj3" fmla="val -8863"/>
              <a:gd name="adj4" fmla="val -12862"/>
              <a:gd name="adj5" fmla="val -163534"/>
              <a:gd name="adj6" fmla="val -7723"/>
            </a:avLst>
          </a:prstGeom>
          <a:solidFill>
            <a:schemeClr val="accent4">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FF0000"/>
                </a:solidFill>
                <a:latin typeface="微软雅黑" panose="020B0503020204020204" charset="-122"/>
                <a:ea typeface="微软雅黑" panose="020B0503020204020204" charset="-122"/>
                <a:cs typeface="微软雅黑" panose="020B0503020204020204" charset="-122"/>
                <a:sym typeface="+mn-ea"/>
              </a:rPr>
              <a:t>往年问题</a:t>
            </a:r>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行业导师事业统计数据与台账数据不同。</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学校反馈：</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填报错误，将未提供有效认定材料的教师算作了行业导师。</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p:txBody>
      </p:sp>
      <p:sp>
        <p:nvSpPr>
          <p:cNvPr id="8" name="线形标注 2(带边框和强调线) 7"/>
          <p:cNvSpPr/>
          <p:nvPr/>
        </p:nvSpPr>
        <p:spPr>
          <a:xfrm>
            <a:off x="5692238" y="5945436"/>
            <a:ext cx="6159500" cy="749300"/>
          </a:xfrm>
          <a:prstGeom prst="accentBorderCallout2">
            <a:avLst>
              <a:gd name="adj1" fmla="val 26206"/>
              <a:gd name="adj2" fmla="val -2243"/>
              <a:gd name="adj3" fmla="val 28349"/>
              <a:gd name="adj4" fmla="val -6009"/>
              <a:gd name="adj5" fmla="val -322411"/>
              <a:gd name="adj6" fmla="val -2116"/>
            </a:avLst>
          </a:prstGeom>
          <a:solidFill>
            <a:schemeClr val="accent4">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FF0000"/>
                </a:solidFill>
                <a:latin typeface="微软雅黑" panose="020B0503020204020204" charset="-122"/>
                <a:ea typeface="微软雅黑" panose="020B0503020204020204" charset="-122"/>
                <a:cs typeface="微软雅黑" panose="020B0503020204020204" charset="-122"/>
                <a:sym typeface="+mn-ea"/>
              </a:rPr>
              <a:t>往年问题</a:t>
            </a:r>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临床教师事业统计数据与台账不同。</a:t>
            </a:r>
            <a:endParaRPr lang="en-US" altLang="zh-CN" dirty="0">
              <a:solidFill>
                <a:srgbClr val="44546A"/>
              </a:solidFill>
              <a:latin typeface="微软雅黑" panose="020B0503020204020204" charset="-122"/>
              <a:ea typeface="微软雅黑" panose="020B0503020204020204" charset="-122"/>
              <a:cs typeface="微软雅黑" panose="020B0503020204020204" charset="-122"/>
            </a:endParaRPr>
          </a:p>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学校反馈：</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填报错误，事业统计数据录入错误。</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p:txBody>
      </p:sp>
      <p:sp>
        <p:nvSpPr>
          <p:cNvPr id="9" name="线形标注 2(带边框和强调线) 2"/>
          <p:cNvSpPr/>
          <p:nvPr/>
        </p:nvSpPr>
        <p:spPr>
          <a:xfrm>
            <a:off x="5692238" y="2598420"/>
            <a:ext cx="6159500" cy="817880"/>
          </a:xfrm>
          <a:prstGeom prst="accentBorderCallout2">
            <a:avLst>
              <a:gd name="adj1" fmla="val 26206"/>
              <a:gd name="adj2" fmla="val -2243"/>
              <a:gd name="adj3" fmla="val -28055"/>
              <a:gd name="adj4" fmla="val -12550"/>
              <a:gd name="adj5" fmla="val 78669"/>
              <a:gd name="adj6" fmla="val -36532"/>
            </a:avLst>
          </a:prstGeom>
          <a:solidFill>
            <a:schemeClr val="accent4">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FF0000"/>
                </a:solidFill>
                <a:latin typeface="微软雅黑" panose="020B0503020204020204" charset="-122"/>
                <a:ea typeface="微软雅黑" panose="020B0503020204020204" charset="-122"/>
                <a:cs typeface="微软雅黑" panose="020B0503020204020204" charset="-122"/>
                <a:sym typeface="+mn-ea"/>
              </a:rPr>
              <a:t>往年问题</a:t>
            </a:r>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主要校办产业有附设机构，未填附设机构人员。</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学校反馈：</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填报错误，漏填附设机构人员。</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5" grpId="0" bldLvl="0" animBg="1"/>
      <p:bldP spid="8" grpId="0" bldLvl="0" animBg="1"/>
      <p:bldP spid="9" grpId="0" bldLvl="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4352</a:t>
            </a:r>
            <a:r>
              <a:rPr lang="zh-CN" altLang="en-US" sz="2800" b="1" dirty="0">
                <a:latin typeface="微软雅黑" panose="020B0503020204020204" charset="-122"/>
                <a:ea typeface="微软雅黑" panose="020B0503020204020204" charset="-122"/>
              </a:rPr>
              <a:t> 高等教育学校教职工情况</a:t>
            </a:r>
            <a:endParaRPr lang="zh-CN" altLang="en-US" sz="2800" b="1" dirty="0">
              <a:latin typeface="微软雅黑" panose="020B0503020204020204" charset="-122"/>
              <a:ea typeface="微软雅黑" panose="020B0503020204020204" charset="-122"/>
            </a:endParaRPr>
          </a:p>
        </p:txBody>
      </p:sp>
      <p:sp>
        <p:nvSpPr>
          <p:cNvPr id="3" name="文本框 2"/>
          <p:cNvSpPr txBox="1"/>
          <p:nvPr/>
        </p:nvSpPr>
        <p:spPr>
          <a:xfrm>
            <a:off x="744186" y="1742451"/>
            <a:ext cx="6711568" cy="2641312"/>
          </a:xfrm>
          <a:prstGeom prst="rect">
            <a:avLst/>
          </a:prstGeom>
          <a:solidFill>
            <a:schemeClr val="accent4">
              <a:lumMod val="20000"/>
              <a:lumOff val="80000"/>
              <a:alpha val="100000"/>
            </a:schemeClr>
          </a:solidFill>
          <a:ln>
            <a:solidFill>
              <a:schemeClr val="accent4">
                <a:alpha val="100000"/>
              </a:schemeClr>
            </a:solidFill>
          </a:ln>
        </p:spPr>
        <p:txBody>
          <a:bodyPr wrap="square" rtlCol="0">
            <a:noAutofit/>
          </a:bodyPr>
          <a:lstStyle/>
          <a:p>
            <a:pPr algn="just">
              <a:lnSpc>
                <a:spcPct val="120000"/>
              </a:lnSpc>
            </a:pPr>
            <a:r>
              <a:rPr lang="zh-CN" altLang="en-US" b="1" dirty="0">
                <a:solidFill>
                  <a:srgbClr val="FF0000"/>
                </a:solidFill>
                <a:latin typeface="微软雅黑" panose="020B0503020204020204" charset="-122"/>
                <a:ea typeface="微软雅黑" panose="020B0503020204020204" charset="-122"/>
                <a:cs typeface="微软雅黑" panose="020B0503020204020204" charset="-122"/>
                <a:sym typeface="+mn-ea"/>
              </a:rPr>
              <a:t>往年问题</a:t>
            </a:r>
            <a:r>
              <a:rPr lang="zh-CN" altLang="en-US" b="1" dirty="0">
                <a:solidFill>
                  <a:schemeClr val="accent1"/>
                </a:solidFill>
                <a:latin typeface="微软雅黑" panose="020B0503020204020204" charset="-122"/>
                <a:ea typeface="微软雅黑" panose="020B0503020204020204" charset="-122"/>
                <a:cs typeface="微软雅黑" panose="020B0503020204020204" charset="-122"/>
              </a:rPr>
              <a:t>：</a:t>
            </a:r>
            <a:r>
              <a:rPr lang="zh-CN" altLang="en-US" dirty="0">
                <a:solidFill>
                  <a:schemeClr val="tx1"/>
                </a:solidFill>
                <a:latin typeface="微软雅黑" panose="020B0503020204020204" charset="-122"/>
                <a:ea typeface="微软雅黑" panose="020B0503020204020204" charset="-122"/>
                <a:cs typeface="微软雅黑" panose="020B0503020204020204" charset="-122"/>
              </a:rPr>
              <a:t>教基4352《高等教育学校教职工情况》中，2025年校外教师中有1人为外籍人员且是教学岗银龄教师。</a:t>
            </a:r>
            <a:endParaRPr lang="zh-CN" altLang="en-US" dirty="0">
              <a:latin typeface="微软雅黑" panose="020B0503020204020204" charset="-122"/>
              <a:ea typeface="微软雅黑" panose="020B0503020204020204" charset="-122"/>
              <a:cs typeface="微软雅黑" panose="020B0503020204020204" charset="-122"/>
            </a:endParaRPr>
          </a:p>
          <a:p>
            <a:pPr algn="just">
              <a:lnSpc>
                <a:spcPct val="120000"/>
              </a:lnSpc>
            </a:pPr>
            <a:r>
              <a:rPr lang="zh-CN" altLang="en-US" b="1" dirty="0">
                <a:solidFill>
                  <a:schemeClr val="accent1"/>
                </a:solidFill>
                <a:latin typeface="微软雅黑" panose="020B0503020204020204" charset="-122"/>
                <a:ea typeface="微软雅黑" panose="020B0503020204020204" charset="-122"/>
                <a:cs typeface="微软雅黑" panose="020B0503020204020204" charset="-122"/>
              </a:rPr>
              <a:t>学校反馈：</a:t>
            </a:r>
            <a:r>
              <a:rPr lang="zh-CN" altLang="en-US" dirty="0">
                <a:solidFill>
                  <a:srgbClr val="000000"/>
                </a:solidFill>
                <a:latin typeface="微软雅黑" panose="020B0503020204020204" charset="-122"/>
                <a:ea typeface="微软雅黑" panose="020B0503020204020204" charset="-122"/>
                <a:cs typeface="微软雅黑" panose="020B0503020204020204" charset="-122"/>
              </a:rPr>
              <a:t>填报准确，该校外籍人员为</a:t>
            </a:r>
            <a:r>
              <a:rPr lang="zh-CN" altLang="en-US" dirty="0">
                <a:solidFill>
                  <a:srgbClr val="000000"/>
                </a:solidFill>
                <a:latin typeface="微软雅黑" panose="020B0503020204020204" charset="-122"/>
                <a:ea typeface="微软雅黑" panose="020B0503020204020204" charset="-122"/>
                <a:cs typeface="微软雅黑" panose="020B0503020204020204" charset="-122"/>
              </a:rPr>
              <a:t>外籍华人， 自 2019 年 8 月起在校任教。学校按中国民办教育协会 2025 年民办高校银龄教师数据采集要求，报送其外籍银龄教师信息表、聘用协议等全套材料，经审核该教师</a:t>
            </a:r>
            <a:r>
              <a:rPr lang="zh-CN" altLang="en-US" b="1" dirty="0">
                <a:solidFill>
                  <a:srgbClr val="FF0000"/>
                </a:solidFill>
                <a:latin typeface="微软雅黑" panose="020B0503020204020204" charset="-122"/>
                <a:ea typeface="微软雅黑" panose="020B0503020204020204" charset="-122"/>
                <a:cs typeface="微软雅黑" panose="020B0503020204020204" charset="-122"/>
              </a:rPr>
              <a:t>被中国民办教育协会认定为“全职连续在校工作两年以上教学岗”银龄教师</a:t>
            </a:r>
            <a:r>
              <a:rPr lang="zh-CN" altLang="en-US" dirty="0">
                <a:solidFill>
                  <a:srgbClr val="000000"/>
                </a:solidFill>
                <a:latin typeface="微软雅黑" panose="020B0503020204020204" charset="-122"/>
                <a:ea typeface="微软雅黑" panose="020B0503020204020204" charset="-122"/>
                <a:cs typeface="微软雅黑" panose="020B0503020204020204" charset="-122"/>
              </a:rPr>
              <a:t>，情况属实。</a:t>
            </a:r>
            <a:endParaRPr lang="zh-CN" altLang="en-US" dirty="0">
              <a:solidFill>
                <a:srgbClr val="000000"/>
              </a:solidFill>
              <a:latin typeface="微软雅黑" panose="020B0503020204020204" charset="-122"/>
              <a:ea typeface="微软雅黑" panose="020B0503020204020204" charset="-122"/>
              <a:cs typeface="微软雅黑" panose="020B0503020204020204" charset="-122"/>
            </a:endParaRPr>
          </a:p>
        </p:txBody>
      </p:sp>
      <p:pic>
        <p:nvPicPr>
          <p:cNvPr id="4" name="图片 3" descr="post_object_image_1791199845"/>
          <p:cNvPicPr>
            <a:picLocks noChangeAspect="1"/>
          </p:cNvPicPr>
          <p:nvPr/>
        </p:nvPicPr>
        <p:blipFill>
          <a:blip r:embed="rId2"/>
          <a:stretch>
            <a:fillRect/>
          </a:stretch>
        </p:blipFill>
        <p:spPr>
          <a:xfrm>
            <a:off x="7757552" y="1742425"/>
            <a:ext cx="3400425" cy="2209800"/>
          </a:xfrm>
          <a:prstGeom prst="rect">
            <a:avLst/>
          </a:prstGeom>
          <a:noFill/>
          <a:ln>
            <a:solidFill>
              <a:srgbClr val="44546A"/>
            </a:solidFill>
          </a:ln>
          <a:effectLst>
            <a:outerShdw blurRad="50800" dist="38100" dir="2700000" algn="tl" rotWithShape="0">
              <a:prstClr val="black">
                <a:alpha val="40000"/>
              </a:prstClr>
            </a:outerShdw>
          </a:effectLst>
        </p:spPr>
      </p:pic>
      <p:sp>
        <p:nvSpPr>
          <p:cNvPr id="2" name="文本框 1"/>
          <p:cNvSpPr txBox="1"/>
          <p:nvPr userDrawn="1"/>
        </p:nvSpPr>
        <p:spPr>
          <a:xfrm>
            <a:off x="1688111" y="4593634"/>
            <a:ext cx="7476872" cy="860425"/>
          </a:xfrm>
          <a:prstGeom prst="rect">
            <a:avLst/>
          </a:prstGeom>
          <a:solidFill>
            <a:schemeClr val="accent4">
              <a:lumMod val="20000"/>
              <a:lumOff val="80000"/>
              <a:alpha val="100000"/>
            </a:schemeClr>
          </a:solidFill>
          <a:ln>
            <a:solidFill>
              <a:schemeClr val="accent4">
                <a:lumMod val="60000"/>
                <a:lumOff val="40000"/>
                <a:alpha val="100000"/>
              </a:schemeClr>
            </a:solidFill>
          </a:ln>
        </p:spPr>
        <p:txBody>
          <a:bodyPr wrap="square" rtlCol="0" anchor="ctr">
            <a:noAutofit/>
          </a:bodyPr>
          <a:lstStyle/>
          <a:p>
            <a:pPr algn="just"/>
            <a:r>
              <a:rPr lang="zh-CN" altLang="en-US" dirty="0">
                <a:solidFill>
                  <a:schemeClr val="tx1"/>
                </a:solidFill>
                <a:latin typeface="微软雅黑" panose="020B0503020204020204" charset="-122"/>
                <a:ea typeface="微软雅黑" panose="020B0503020204020204" charset="-122"/>
                <a:cs typeface="微软雅黑" panose="020B0503020204020204" charset="-122"/>
              </a:rPr>
              <a:t>教学岗银龄教师必须有教师资格证，非中国籍教师无法获取</a:t>
            </a:r>
            <a:endParaRPr lang="zh-CN" altLang="en-US" dirty="0">
              <a:latin typeface="微软雅黑" panose="020B0503020204020204" charset="-122"/>
              <a:ea typeface="微软雅黑" panose="020B0503020204020204" charset="-122"/>
              <a:cs typeface="微软雅黑" panose="020B0503020204020204" charset="-122"/>
            </a:endParaRPr>
          </a:p>
        </p:txBody>
      </p:sp>
      <p:pic>
        <p:nvPicPr>
          <p:cNvPr id="5" name="图片 4" descr="问号-方框"/>
          <p:cNvPicPr>
            <a:picLocks noChangeAspect="1"/>
          </p:cNvPicPr>
          <p:nvPr>
            <p:custDataLst>
              <p:tags r:id="rId3"/>
            </p:custDataLst>
          </p:nvPr>
        </p:nvPicPr>
        <p:blipFill>
          <a:blip r:embed="rId4">
            <a:extLst>
              <a:ext uri="{96DAC541-7B7A-43D3-8B79-37D633B846F1}">
                <asvg:svgBlip xmlns:asvg="http://schemas.microsoft.com/office/drawing/2016/SVG/main" r:embed="rId5"/>
              </a:ext>
            </a:extLst>
          </a:blip>
          <a:stretch>
            <a:fillRect/>
          </a:stretch>
        </p:blipFill>
        <p:spPr>
          <a:xfrm>
            <a:off x="744391" y="4617764"/>
            <a:ext cx="816356" cy="812800"/>
          </a:xfrm>
          <a:prstGeom prst="rect">
            <a:avLst/>
          </a:prstGeom>
        </p:spPr>
      </p:pic>
    </p:spTree>
    <p:custDataLst>
      <p:tags r:id="rId6"/>
    </p:custData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post_object_image_2737091304"/>
          <p:cNvPicPr>
            <a:picLocks noChangeAspect="1"/>
          </p:cNvPicPr>
          <p:nvPr/>
        </p:nvPicPr>
        <p:blipFill>
          <a:blip r:embed="rId1"/>
          <a:stretch>
            <a:fillRect/>
          </a:stretch>
        </p:blipFill>
        <p:spPr>
          <a:xfrm>
            <a:off x="328930" y="1256393"/>
            <a:ext cx="4647746" cy="5485865"/>
          </a:xfrm>
          <a:prstGeom prst="rect">
            <a:avLst/>
          </a:prstGeom>
          <a:noFill/>
          <a:ln>
            <a:solidFill>
              <a:schemeClr val="tx1"/>
            </a:solidFill>
          </a:ln>
          <a:effectLst>
            <a:outerShdw blurRad="50800" dist="38100" dir="2700000" algn="tl" rotWithShape="0">
              <a:prstClr val="black">
                <a:alpha val="40000"/>
              </a:prstClr>
            </a:outerShdw>
          </a:effectLst>
        </p:spPr>
      </p:pic>
      <p:sp>
        <p:nvSpPr>
          <p:cNvPr id="7" name="标题 6"/>
          <p:cNvSpPr>
            <a:spLocks noGrp="1"/>
          </p:cNvSpPr>
          <p:nvPr>
            <p:ph type="title"/>
            <p:custDataLst>
              <p:tags r:id="rId2"/>
            </p:custDataLst>
          </p:nvPr>
        </p:nvSpPr>
        <p:spPr/>
        <p:txBody>
          <a:bodyPr>
            <a:noAutofit/>
          </a:bodyPr>
          <a:lstStyle/>
          <a:p>
            <a:r>
              <a:rPr lang="zh-CN" altLang="en-US" sz="2300" b="1" dirty="0">
                <a:latin typeface="微软雅黑" panose="020B0503020204020204" charset="-122"/>
                <a:ea typeface="微软雅黑" panose="020B0503020204020204" charset="-122"/>
              </a:rPr>
              <a:t>教基</a:t>
            </a:r>
            <a:r>
              <a:rPr lang="en-US" altLang="zh-CN" sz="2300" b="1" dirty="0">
                <a:latin typeface="微软雅黑" panose="020B0503020204020204" charset="-122"/>
                <a:ea typeface="微软雅黑" panose="020B0503020204020204" charset="-122"/>
              </a:rPr>
              <a:t>4354</a:t>
            </a:r>
            <a:r>
              <a:rPr lang="zh-CN" altLang="en-US" sz="2300" b="1" dirty="0">
                <a:latin typeface="微软雅黑" panose="020B0503020204020204" charset="-122"/>
                <a:ea typeface="微软雅黑" panose="020B0503020204020204" charset="-122"/>
              </a:rPr>
              <a:t> 职业教育学校、高等教育学校专任教师分年龄情况</a:t>
            </a:r>
            <a:endParaRPr lang="zh-CN" altLang="en-US" sz="2300" b="1" dirty="0">
              <a:latin typeface="微软雅黑" panose="020B0503020204020204" charset="-122"/>
              <a:ea typeface="微软雅黑" panose="020B0503020204020204" charset="-122"/>
            </a:endParaRPr>
          </a:p>
        </p:txBody>
      </p:sp>
      <p:sp>
        <p:nvSpPr>
          <p:cNvPr id="13" name="线形标注 2(带边框和强调线) 2"/>
          <p:cNvSpPr/>
          <p:nvPr/>
        </p:nvSpPr>
        <p:spPr>
          <a:xfrm>
            <a:off x="5266870" y="1575046"/>
            <a:ext cx="6596200" cy="793938"/>
          </a:xfrm>
          <a:prstGeom prst="accentBorderCallout2">
            <a:avLst>
              <a:gd name="adj1" fmla="val 53078"/>
              <a:gd name="adj2" fmla="val -3459"/>
              <a:gd name="adj3" fmla="val 43049"/>
              <a:gd name="adj4" fmla="val -21042"/>
              <a:gd name="adj5" fmla="val -2280"/>
              <a:gd name="adj6" fmla="val -33667"/>
            </a:avLst>
          </a:prstGeom>
          <a:solidFill>
            <a:schemeClr val="accent6">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lvl="0"/>
            <a:r>
              <a:rPr lang="zh-CN" altLang="en-US" dirty="0">
                <a:solidFill>
                  <a:srgbClr val="44546A"/>
                </a:solidFill>
                <a:latin typeface="微软雅黑" panose="020B0503020204020204" charset="-122"/>
                <a:ea typeface="微软雅黑" panose="020B0503020204020204" charset="-122"/>
                <a:sym typeface="+mn-ea"/>
              </a:rPr>
              <a:t>按照现行命名规则，表明改为“</a:t>
            </a:r>
            <a:r>
              <a:rPr lang="zh-CN" altLang="zh-CN" dirty="0">
                <a:solidFill>
                  <a:srgbClr val="44546A"/>
                </a:solidFill>
                <a:latin typeface="微软雅黑" panose="020B0503020204020204" charset="-122"/>
                <a:ea typeface="微软雅黑" panose="020B0503020204020204" charset="-122"/>
              </a:rPr>
              <a:t>职业教育、高等教育专任教师分年龄情况</a:t>
            </a:r>
            <a:r>
              <a:rPr lang="zh-CN" altLang="en-US" dirty="0">
                <a:solidFill>
                  <a:srgbClr val="44546A"/>
                </a:solidFill>
                <a:latin typeface="微软雅黑" panose="020B0503020204020204" charset="-122"/>
                <a:ea typeface="微软雅黑" panose="020B0503020204020204" charset="-122"/>
                <a:sym typeface="+mn-ea"/>
              </a:rPr>
              <a:t>”。</a:t>
            </a:r>
            <a:endParaRPr lang="zh-CN" altLang="en-US" dirty="0">
              <a:solidFill>
                <a:srgbClr val="44546A"/>
              </a:solidFill>
              <a:latin typeface="微软雅黑" panose="020B0503020204020204" charset="-122"/>
              <a:ea typeface="微软雅黑" panose="020B0503020204020204" charset="-122"/>
              <a:sym typeface="+mn-ea"/>
            </a:endParaRPr>
          </a:p>
        </p:txBody>
      </p:sp>
      <p:sp>
        <p:nvSpPr>
          <p:cNvPr id="12" name="圆角矩形 19"/>
          <p:cNvSpPr/>
          <p:nvPr/>
        </p:nvSpPr>
        <p:spPr>
          <a:xfrm>
            <a:off x="2770505" y="4183325"/>
            <a:ext cx="9092565" cy="915670"/>
          </a:xfrm>
          <a:prstGeom prst="roundRect">
            <a:avLst>
              <a:gd name="adj" fmla="val 8680"/>
            </a:avLst>
          </a:prstGeom>
          <a:solidFill>
            <a:srgbClr val="C9E7FF"/>
          </a:solidFill>
          <a:ln w="38100">
            <a:solidFill>
              <a:srgbClr val="44546A"/>
            </a:solidFill>
            <a:prstDash val="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l">
              <a:buFont typeface="Arial" panose="020B0604020202020204" pitchFamily="34" charset="0"/>
              <a:buChar char="•"/>
            </a:pPr>
            <a:r>
              <a:rPr lang="zh-CN" altLang="en-US">
                <a:solidFill>
                  <a:srgbClr val="44546A"/>
                </a:solidFill>
                <a:latin typeface="微软雅黑" panose="020B0503020204020204" charset="-122"/>
                <a:ea typeface="微软雅黑" panose="020B0503020204020204" charset="-122"/>
                <a:sym typeface="+mn-ea"/>
              </a:rPr>
              <a:t>对低学历高专业技术职务的数据进行核实，如学历是“高中阶段以下”，专业技术职务是“副高级”或“正高级”的专任教师。</a:t>
            </a:r>
            <a:endParaRPr lang="zh-CN" altLang="en-US">
              <a:solidFill>
                <a:srgbClr val="44546A"/>
              </a:solidFill>
              <a:latin typeface="微软雅黑" panose="020B0503020204020204" charset="-122"/>
              <a:ea typeface="微软雅黑" panose="020B0503020204020204" charset="-122"/>
              <a:sym typeface="+mn-ea"/>
            </a:endParaRPr>
          </a:p>
        </p:txBody>
      </p:sp>
      <p:sp>
        <p:nvSpPr>
          <p:cNvPr id="4" name="线形标注 2(带边框和强调线) 3"/>
          <p:cNvSpPr/>
          <p:nvPr/>
        </p:nvSpPr>
        <p:spPr>
          <a:xfrm>
            <a:off x="5224513" y="5344346"/>
            <a:ext cx="6638557" cy="1146736"/>
          </a:xfrm>
          <a:prstGeom prst="accentBorderCallout2">
            <a:avLst>
              <a:gd name="adj1" fmla="val 87640"/>
              <a:gd name="adj2" fmla="val -2116"/>
              <a:gd name="adj3" fmla="val 82103"/>
              <a:gd name="adj4" fmla="val -33959"/>
              <a:gd name="adj5" fmla="val 25605"/>
              <a:gd name="adj6" fmla="val -69783"/>
            </a:avLst>
          </a:prstGeom>
          <a:solidFill>
            <a:schemeClr val="accent4">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FF0000"/>
                </a:solidFill>
                <a:latin typeface="微软雅黑" panose="020B0503020204020204" charset="-122"/>
                <a:ea typeface="微软雅黑" panose="020B0503020204020204" charset="-122"/>
                <a:cs typeface="微软雅黑" panose="020B0503020204020204" charset="-122"/>
              </a:rPr>
              <a:t>往年问题</a:t>
            </a:r>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按学历分专任教师的事业统计数据与台账不同。</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学校反馈：</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填报错误，多校合并后未及时更新学校信息。</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3" grpId="1" animBg="1"/>
      <p:bldP spid="12" grpId="0" bldLvl="0" animBg="1"/>
      <p:bldP spid="12" grpId="1" animBg="1"/>
      <p:bldP spid="4" grpId="0" bldLvl="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298450" y="1535430"/>
            <a:ext cx="4419600" cy="5130165"/>
          </a:xfrm>
          <a:prstGeom prst="rect">
            <a:avLst/>
          </a:prstGeom>
          <a:ln>
            <a:solidFill>
              <a:srgbClr val="44546A"/>
            </a:solidFill>
          </a:ln>
          <a:effectLst>
            <a:outerShdw blurRad="50800" dist="38100" dir="2700000" algn="tl" rotWithShape="0">
              <a:prstClr val="black">
                <a:alpha val="40000"/>
              </a:prstClr>
            </a:outerShdw>
          </a:effectLst>
        </p:spPr>
      </p:pic>
      <p:sp>
        <p:nvSpPr>
          <p:cNvPr id="7" name="标题 6"/>
          <p:cNvSpPr>
            <a:spLocks noGrp="1"/>
          </p:cNvSpPr>
          <p:nvPr>
            <p:ph type="title"/>
            <p:custDataLst>
              <p:tags r:id="rId2"/>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4257/4358 </a:t>
            </a:r>
            <a:r>
              <a:rPr lang="zh-CN" altLang="en-US" sz="2400" dirty="0">
                <a:latin typeface="微软雅黑" panose="020B0503020204020204" charset="-122"/>
                <a:ea typeface="微软雅黑" panose="020B0503020204020204" charset="-122"/>
              </a:rPr>
              <a:t>职业教育专任教师教学领域所属大类情况</a:t>
            </a:r>
            <a:r>
              <a:rPr lang="en-US" altLang="zh-CN" sz="2400" dirty="0">
                <a:latin typeface="微软雅黑" panose="020B0503020204020204" charset="-122"/>
                <a:ea typeface="微软雅黑" panose="020B0503020204020204" charset="-122"/>
              </a:rPr>
              <a:t>/</a:t>
            </a:r>
            <a:r>
              <a:rPr lang="zh-CN" altLang="en-US" sz="2400" dirty="0">
                <a:latin typeface="微软雅黑" panose="020B0503020204020204" charset="-122"/>
                <a:ea typeface="微软雅黑" panose="020B0503020204020204" charset="-122"/>
              </a:rPr>
              <a:t>高等教育专任教师教学领域分学科门类情况</a:t>
            </a:r>
            <a:endParaRPr lang="zh-CN" altLang="en-US" sz="2400" dirty="0">
              <a:latin typeface="微软雅黑" panose="020B0503020204020204" charset="-122"/>
              <a:ea typeface="微软雅黑" panose="020B0503020204020204" charset="-122"/>
            </a:endParaRPr>
          </a:p>
        </p:txBody>
      </p:sp>
      <p:pic>
        <p:nvPicPr>
          <p:cNvPr id="6" name="图片 5"/>
          <p:cNvPicPr>
            <a:picLocks noChangeAspect="1"/>
          </p:cNvPicPr>
          <p:nvPr/>
        </p:nvPicPr>
        <p:blipFill>
          <a:blip r:embed="rId3"/>
          <a:stretch>
            <a:fillRect/>
          </a:stretch>
        </p:blipFill>
        <p:spPr>
          <a:xfrm>
            <a:off x="2675255" y="1535430"/>
            <a:ext cx="5596255" cy="4962525"/>
          </a:xfrm>
          <a:prstGeom prst="rect">
            <a:avLst/>
          </a:prstGeom>
          <a:ln>
            <a:solidFill>
              <a:srgbClr val="44546A"/>
            </a:solidFill>
          </a:ln>
          <a:effectLst>
            <a:outerShdw blurRad="50800" dist="38100" dir="2700000" algn="tl" rotWithShape="0">
              <a:prstClr val="black">
                <a:alpha val="40000"/>
              </a:prstClr>
            </a:outerShdw>
          </a:effectLst>
        </p:spPr>
      </p:pic>
      <p:sp>
        <p:nvSpPr>
          <p:cNvPr id="8" name="线形标注 2(带边框和强调线) 2"/>
          <p:cNvSpPr/>
          <p:nvPr/>
        </p:nvSpPr>
        <p:spPr>
          <a:xfrm>
            <a:off x="6078855" y="2259330"/>
            <a:ext cx="5342890" cy="1169670"/>
          </a:xfrm>
          <a:prstGeom prst="accentBorderCallout2">
            <a:avLst>
              <a:gd name="adj1" fmla="val 71598"/>
              <a:gd name="adj2" fmla="val -3527"/>
              <a:gd name="adj3" fmla="val 39413"/>
              <a:gd name="adj4" fmla="val -30995"/>
              <a:gd name="adj5" fmla="val -49782"/>
              <a:gd name="adj6" fmla="val -37592"/>
            </a:avLst>
          </a:prstGeom>
          <a:solidFill>
            <a:schemeClr val="accent6">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zh-CN" altLang="en-US" dirty="0">
                <a:solidFill>
                  <a:srgbClr val="44546A"/>
                </a:solidFill>
                <a:latin typeface="微软雅黑" panose="020B0503020204020204" charset="-122"/>
                <a:ea typeface="微软雅黑" panose="020B0503020204020204" charset="-122"/>
              </a:rPr>
              <a:t>按照现行命名规则，修改表名“职业教育专任教师教学领域所属大类情况”</a:t>
            </a:r>
            <a:r>
              <a:rPr lang="zh-CN" altLang="en-US" dirty="0">
                <a:solidFill>
                  <a:srgbClr val="44546A"/>
                </a:solidFill>
                <a:latin typeface="微软雅黑" panose="020B0503020204020204" charset="-122"/>
                <a:ea typeface="微软雅黑" panose="020B0503020204020204" charset="-122"/>
                <a:sym typeface="+mn-ea"/>
              </a:rPr>
              <a:t>“高等教育专任教师教学领域分学科门类情况”。</a:t>
            </a:r>
            <a:endParaRPr lang="zh-CN" altLang="zh-CN" dirty="0">
              <a:solidFill>
                <a:srgbClr val="44546A"/>
              </a:solidFill>
              <a:latin typeface="微软雅黑" panose="020B0503020204020204" charset="-122"/>
              <a:ea typeface="微软雅黑" panose="020B0503020204020204" charset="-122"/>
            </a:endParaRPr>
          </a:p>
        </p:txBody>
      </p:sp>
      <p:sp>
        <p:nvSpPr>
          <p:cNvPr id="10" name="线形标注 2(带边框和强调线) 2"/>
          <p:cNvSpPr/>
          <p:nvPr/>
        </p:nvSpPr>
        <p:spPr>
          <a:xfrm>
            <a:off x="6078855" y="3609340"/>
            <a:ext cx="5342890" cy="833120"/>
          </a:xfrm>
          <a:prstGeom prst="accentBorderCallout2">
            <a:avLst>
              <a:gd name="adj1" fmla="val 30609"/>
              <a:gd name="adj2" fmla="val -2585"/>
              <a:gd name="adj3" fmla="val 55487"/>
              <a:gd name="adj4" fmla="val -32754"/>
              <a:gd name="adj5" fmla="val 327743"/>
              <a:gd name="adj6" fmla="val -53541"/>
            </a:avLst>
          </a:prstGeom>
          <a:solidFill>
            <a:schemeClr val="accent6">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zh-CN" altLang="en-US" b="1" dirty="0">
                <a:solidFill>
                  <a:srgbClr val="044AFA"/>
                </a:solidFill>
                <a:latin typeface="微软雅黑" panose="020B0503020204020204" charset="-122"/>
                <a:ea typeface="微软雅黑" panose="020B0503020204020204" charset="-122"/>
              </a:rPr>
              <a:t>本年不授课专任教师：</a:t>
            </a:r>
            <a:r>
              <a:rPr lang="zh-CN" altLang="en-US" dirty="0">
                <a:solidFill>
                  <a:srgbClr val="44546A"/>
                </a:solidFill>
                <a:latin typeface="微软雅黑" panose="020B0503020204020204" charset="-122"/>
                <a:ea typeface="微软雅黑" panose="020B0503020204020204" charset="-122"/>
              </a:rPr>
              <a:t>报表增加指标，解决不授课专任教师无法分类填报情况。</a:t>
            </a:r>
            <a:endParaRPr lang="zh-CN" altLang="zh-CN" sz="2000" dirty="0">
              <a:solidFill>
                <a:schemeClr val="tx1"/>
              </a:solidFill>
              <a:latin typeface="微软雅黑" panose="020B0503020204020204" charset="-122"/>
              <a:ea typeface="微软雅黑" panose="020B0503020204020204" charset="-122"/>
            </a:endParaRPr>
          </a:p>
        </p:txBody>
      </p:sp>
      <p:sp>
        <p:nvSpPr>
          <p:cNvPr id="4" name="圆角矩形 4"/>
          <p:cNvSpPr/>
          <p:nvPr/>
        </p:nvSpPr>
        <p:spPr>
          <a:xfrm>
            <a:off x="6076950" y="4622800"/>
            <a:ext cx="5342890" cy="1346200"/>
          </a:xfrm>
          <a:prstGeom prst="roundRect">
            <a:avLst>
              <a:gd name="adj" fmla="val 10706"/>
            </a:avLst>
          </a:prstGeom>
          <a:solidFill>
            <a:schemeClr val="accent3">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dirty="0">
                <a:solidFill>
                  <a:srgbClr val="44546A"/>
                </a:solidFill>
                <a:latin typeface="微软雅黑" panose="020B0503020204020204" charset="-122"/>
                <a:ea typeface="微软雅黑" panose="020B0503020204020204" charset="-122"/>
                <a:sym typeface="+mn-ea"/>
              </a:rPr>
              <a:t>按照专任教师从事教学工作所属领域分大类（学科门类）进行填报。对于跨大类（学科门类）专业的任课教师，根据其工作量选择一个大类（学科门类）填报，不得重复填报。</a:t>
            </a:r>
            <a:endParaRPr lang="zh-CN" altLang="en-US" dirty="0">
              <a:solidFill>
                <a:srgbClr val="44546A"/>
              </a:solidFill>
              <a:latin typeface="微软雅黑" panose="020B0503020204020204" charset="-122"/>
              <a:ea typeface="微软雅黑" panose="020B0503020204020204" charset="-122"/>
              <a:sym typeface="+mn-ea"/>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bldLvl="0" animBg="1"/>
      <p:bldP spid="10" grpId="0" animBg="1"/>
      <p:bldP spid="10" grpId="1" bldLvl="0" animBg="1"/>
      <p:bldP spid="4" grpId="0" bldLvl="0" animBg="1"/>
      <p:bldP spid="4" grpId="1"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post_object_image_1168436985"/>
          <p:cNvPicPr>
            <a:picLocks noChangeAspect="1"/>
          </p:cNvPicPr>
          <p:nvPr/>
        </p:nvPicPr>
        <p:blipFill>
          <a:blip r:embed="rId1"/>
          <a:stretch>
            <a:fillRect/>
          </a:stretch>
        </p:blipFill>
        <p:spPr>
          <a:xfrm>
            <a:off x="340995" y="1850390"/>
            <a:ext cx="4003675" cy="4690110"/>
          </a:xfrm>
          <a:prstGeom prst="rect">
            <a:avLst/>
          </a:prstGeom>
          <a:noFill/>
          <a:ln>
            <a:solidFill>
              <a:schemeClr val="tx1"/>
            </a:solidFill>
          </a:ln>
          <a:effectLst>
            <a:outerShdw blurRad="50800" dist="38100" dir="2700000" algn="tl" rotWithShape="0">
              <a:prstClr val="black">
                <a:alpha val="40000"/>
              </a:prstClr>
            </a:outerShdw>
          </a:effectLst>
        </p:spPr>
      </p:pic>
      <p:pic>
        <p:nvPicPr>
          <p:cNvPr id="4" name="图片 3" descr="post_object_image_3120943532"/>
          <p:cNvPicPr>
            <a:picLocks noChangeAspect="1"/>
          </p:cNvPicPr>
          <p:nvPr/>
        </p:nvPicPr>
        <p:blipFill>
          <a:blip r:embed="rId2"/>
          <a:stretch>
            <a:fillRect/>
          </a:stretch>
        </p:blipFill>
        <p:spPr>
          <a:xfrm>
            <a:off x="1727264" y="1691528"/>
            <a:ext cx="5286375" cy="4800600"/>
          </a:xfrm>
          <a:prstGeom prst="rect">
            <a:avLst/>
          </a:prstGeom>
          <a:noFill/>
          <a:ln>
            <a:solidFill>
              <a:schemeClr val="tx1"/>
            </a:solidFill>
          </a:ln>
          <a:effectLst>
            <a:outerShdw blurRad="50800" dist="38100" dir="2700000" algn="tl" rotWithShape="0">
              <a:prstClr val="black">
                <a:alpha val="40000"/>
              </a:prstClr>
            </a:outerShdw>
          </a:effectLst>
        </p:spPr>
      </p:pic>
      <p:sp>
        <p:nvSpPr>
          <p:cNvPr id="3" name="线形标注 2(带边框和强调线) 2"/>
          <p:cNvSpPr/>
          <p:nvPr/>
        </p:nvSpPr>
        <p:spPr>
          <a:xfrm>
            <a:off x="5281391" y="1742420"/>
            <a:ext cx="5612018" cy="1146736"/>
          </a:xfrm>
          <a:prstGeom prst="accentBorderCallout2">
            <a:avLst>
              <a:gd name="adj1" fmla="val 26206"/>
              <a:gd name="adj2" fmla="val -2243"/>
              <a:gd name="adj3" fmla="val 38965"/>
              <a:gd name="adj4" fmla="val -33007"/>
              <a:gd name="adj5" fmla="val 119840"/>
              <a:gd name="adj6" fmla="val -72761"/>
            </a:avLst>
          </a:prstGeom>
          <a:solidFill>
            <a:schemeClr val="accent4">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FF0000"/>
                </a:solidFill>
                <a:latin typeface="微软雅黑" panose="020B0503020204020204" charset="-122"/>
                <a:ea typeface="微软雅黑" panose="020B0503020204020204" charset="-122"/>
                <a:cs typeface="微软雅黑" panose="020B0503020204020204" charset="-122"/>
                <a:sym typeface="+mn-ea"/>
              </a:rPr>
              <a:t>往年问题</a:t>
            </a:r>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无实习指导课专任教师。</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学校反馈：</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填报错误，对实习指导课专任教师口径理解有误。</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p:txBody>
      </p:sp>
      <p:sp>
        <p:nvSpPr>
          <p:cNvPr id="5" name="线形标注 2(带边框和强调线) 4"/>
          <p:cNvSpPr/>
          <p:nvPr/>
        </p:nvSpPr>
        <p:spPr>
          <a:xfrm>
            <a:off x="5281418" y="3183465"/>
            <a:ext cx="5612018" cy="1146736"/>
          </a:xfrm>
          <a:prstGeom prst="accentBorderCallout2">
            <a:avLst>
              <a:gd name="adj1" fmla="val 26206"/>
              <a:gd name="adj2" fmla="val -2243"/>
              <a:gd name="adj3" fmla="val 7623"/>
              <a:gd name="adj4" fmla="val -37579"/>
              <a:gd name="adj5" fmla="val 34050"/>
              <a:gd name="adj6" fmla="val -68389"/>
            </a:avLst>
          </a:prstGeom>
          <a:solidFill>
            <a:schemeClr val="accent4">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FF0000"/>
                </a:solidFill>
                <a:latin typeface="微软雅黑" panose="020B0503020204020204" charset="-122"/>
                <a:ea typeface="微软雅黑" panose="020B0503020204020204" charset="-122"/>
                <a:cs typeface="微软雅黑" panose="020B0503020204020204" charset="-122"/>
                <a:sym typeface="+mn-ea"/>
              </a:rPr>
              <a:t>往年问题</a:t>
            </a:r>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部分学科有学生但无专任教师。</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学校反馈：</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填报错误，对于跨大类（学科门类）专业的任课教师，未按主要教学大类（学科门类）填报。</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p:txBody>
      </p:sp>
      <p:sp>
        <p:nvSpPr>
          <p:cNvPr id="2" name="线形标注 2(带边框和强调线) 1"/>
          <p:cNvSpPr/>
          <p:nvPr/>
        </p:nvSpPr>
        <p:spPr>
          <a:xfrm>
            <a:off x="5281295" y="4624070"/>
            <a:ext cx="5612130" cy="1294765"/>
          </a:xfrm>
          <a:prstGeom prst="accentBorderCallout2">
            <a:avLst>
              <a:gd name="adj1" fmla="val 26206"/>
              <a:gd name="adj2" fmla="val -2243"/>
              <a:gd name="adj3" fmla="val 58815"/>
              <a:gd name="adj4" fmla="val -28354"/>
              <a:gd name="adj5" fmla="val 60292"/>
              <a:gd name="adj6" fmla="val -51749"/>
            </a:avLst>
          </a:prstGeom>
          <a:solidFill>
            <a:schemeClr val="accent4">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FF0000"/>
                </a:solidFill>
                <a:latin typeface="微软雅黑" panose="020B0503020204020204" charset="-122"/>
                <a:ea typeface="微软雅黑" panose="020B0503020204020204" charset="-122"/>
                <a:cs typeface="微软雅黑" panose="020B0503020204020204" charset="-122"/>
                <a:sym typeface="+mn-ea"/>
              </a:rPr>
              <a:t>往年问题</a:t>
            </a:r>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理学类专任教师变化幅度较大，</a:t>
            </a:r>
            <a:r>
              <a:rPr lang="en-US" altLang="zh-CN" dirty="0">
                <a:solidFill>
                  <a:srgbClr val="44546A"/>
                </a:solidFill>
                <a:latin typeface="微软雅黑" panose="020B0503020204020204" charset="-122"/>
                <a:ea typeface="微软雅黑" panose="020B0503020204020204" charset="-122"/>
                <a:cs typeface="微软雅黑" panose="020B0503020204020204" charset="-122"/>
              </a:rPr>
              <a:t>2023</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到</a:t>
            </a:r>
            <a:r>
              <a:rPr lang="en-US" altLang="zh-CN" dirty="0">
                <a:solidFill>
                  <a:srgbClr val="44546A"/>
                </a:solidFill>
                <a:latin typeface="微软雅黑" panose="020B0503020204020204" charset="-122"/>
                <a:ea typeface="微软雅黑" panose="020B0503020204020204" charset="-122"/>
                <a:cs typeface="微软雅黑" panose="020B0503020204020204" charset="-122"/>
              </a:rPr>
              <a:t>2025</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年依次为</a:t>
            </a:r>
            <a:r>
              <a:rPr lang="en-US" altLang="zh-CN" dirty="0">
                <a:solidFill>
                  <a:srgbClr val="44546A"/>
                </a:solidFill>
                <a:latin typeface="微软雅黑" panose="020B0503020204020204" charset="-122"/>
                <a:ea typeface="微软雅黑" panose="020B0503020204020204" charset="-122"/>
                <a:cs typeface="微软雅黑" panose="020B0503020204020204" charset="-122"/>
              </a:rPr>
              <a:t>35</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a:t>
            </a:r>
            <a:r>
              <a:rPr lang="en-US" altLang="zh-CN" dirty="0">
                <a:solidFill>
                  <a:srgbClr val="44546A"/>
                </a:solidFill>
                <a:latin typeface="微软雅黑" panose="020B0503020204020204" charset="-122"/>
                <a:ea typeface="微软雅黑" panose="020B0503020204020204" charset="-122"/>
                <a:cs typeface="微软雅黑" panose="020B0503020204020204" charset="-122"/>
              </a:rPr>
              <a:t>169</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a:t>
            </a:r>
            <a:r>
              <a:rPr lang="en-US" altLang="zh-CN" dirty="0">
                <a:solidFill>
                  <a:srgbClr val="44546A"/>
                </a:solidFill>
                <a:latin typeface="微软雅黑" panose="020B0503020204020204" charset="-122"/>
                <a:ea typeface="微软雅黑" panose="020B0503020204020204" charset="-122"/>
                <a:cs typeface="微软雅黑" panose="020B0503020204020204" charset="-122"/>
              </a:rPr>
              <a:t>172</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学校反馈：</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填报错误，</a:t>
            </a:r>
            <a:r>
              <a:rPr lang="en-US" altLang="zh-CN" dirty="0">
                <a:solidFill>
                  <a:srgbClr val="44546A"/>
                </a:solidFill>
                <a:latin typeface="微软雅黑" panose="020B0503020204020204" charset="-122"/>
                <a:ea typeface="微软雅黑" panose="020B0503020204020204" charset="-122"/>
                <a:cs typeface="微软雅黑" panose="020B0503020204020204" charset="-122"/>
              </a:rPr>
              <a:t>2023</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年未按“专任教师实际教授课程所属领域的学科门类”填报。</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p:txBody>
      </p:sp>
      <p:sp>
        <p:nvSpPr>
          <p:cNvPr id="10" name="标题 9"/>
          <p:cNvSpPr>
            <a:spLocks noGrp="1"/>
          </p:cNvSpPr>
          <p:nvPr>
            <p:ph type="title"/>
            <p:custDataLst>
              <p:tags r:id="rId3"/>
            </p:custDataLst>
          </p:nvPr>
        </p:nvSpPr>
        <p:spPr/>
        <p:txBody>
          <a:bodyPr>
            <a:noAutofit/>
          </a:bodyPr>
          <a:lstStyle/>
          <a:p>
            <a:r>
              <a:rPr lang="zh-CN" altLang="en-US" sz="2800" b="1" dirty="0">
                <a:latin typeface="微软雅黑" panose="020B0503020204020204" charset="-122"/>
                <a:ea typeface="微软雅黑" panose="020B0503020204020204" charset="-122"/>
                <a:sym typeface="+mn-ea"/>
              </a:rPr>
              <a:t>教基</a:t>
            </a:r>
            <a:r>
              <a:rPr lang="en-US" altLang="zh-CN" sz="2800" b="1" dirty="0">
                <a:latin typeface="微软雅黑" panose="020B0503020204020204" charset="-122"/>
                <a:ea typeface="微软雅黑" panose="020B0503020204020204" charset="-122"/>
                <a:sym typeface="+mn-ea"/>
              </a:rPr>
              <a:t>4257/4358 </a:t>
            </a:r>
            <a:r>
              <a:rPr lang="zh-CN" altLang="en-US" sz="2800" dirty="0">
                <a:latin typeface="微软雅黑" panose="020B0503020204020204" charset="-122"/>
                <a:ea typeface="微软雅黑" panose="020B0503020204020204" charset="-122"/>
                <a:sym typeface="+mn-ea"/>
              </a:rPr>
              <a:t>职业教育专任教师教学领域所属大类情况</a:t>
            </a:r>
            <a:r>
              <a:rPr lang="en-US" altLang="zh-CN" sz="2800" dirty="0">
                <a:latin typeface="微软雅黑" panose="020B0503020204020204" charset="-122"/>
                <a:ea typeface="微软雅黑" panose="020B0503020204020204" charset="-122"/>
                <a:sym typeface="+mn-ea"/>
              </a:rPr>
              <a:t>/</a:t>
            </a:r>
            <a:r>
              <a:rPr lang="zh-CN" altLang="en-US" sz="2800" dirty="0">
                <a:latin typeface="微软雅黑" panose="020B0503020204020204" charset="-122"/>
                <a:ea typeface="微软雅黑" panose="020B0503020204020204" charset="-122"/>
                <a:sym typeface="+mn-ea"/>
              </a:rPr>
              <a:t>高等教育专任教师教学领域分学科门类情况</a:t>
            </a:r>
            <a:endParaRPr lang="zh-CN" altLang="en-US" sz="2800" b="1" dirty="0">
              <a:latin typeface="微软雅黑" panose="020B0503020204020204" charset="-122"/>
              <a:ea typeface="微软雅黑" panose="020B0503020204020204" charset="-122"/>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5" grpId="0" bldLvl="0" animBg="1"/>
      <p:bldP spid="2" grpId="0" bldLvl="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4360</a:t>
            </a:r>
            <a:r>
              <a:rPr lang="zh-CN" altLang="en-US" sz="2400" dirty="0">
                <a:latin typeface="微软雅黑" panose="020B0503020204020204" charset="-122"/>
                <a:ea typeface="微软雅黑" panose="020B0503020204020204" charset="-122"/>
              </a:rPr>
              <a:t>职业教育学校、高等学校教师分学历（位</a:t>
            </a:r>
            <a:r>
              <a:rPr lang="en-US" altLang="zh-CN" sz="2400" dirty="0">
                <a:latin typeface="微软雅黑" panose="020B0503020204020204" charset="-122"/>
                <a:ea typeface="微软雅黑" panose="020B0503020204020204" charset="-122"/>
              </a:rPr>
              <a:t>)</a:t>
            </a:r>
            <a:r>
              <a:rPr lang="zh-CN" altLang="en-US" sz="2400" dirty="0">
                <a:latin typeface="微软雅黑" panose="020B0503020204020204" charset="-122"/>
                <a:ea typeface="微软雅黑" panose="020B0503020204020204" charset="-122"/>
              </a:rPr>
              <a:t>情况</a:t>
            </a:r>
            <a:endParaRPr lang="zh-CN" altLang="en-US" sz="2400" dirty="0">
              <a:latin typeface="微软雅黑" panose="020B0503020204020204" charset="-122"/>
              <a:ea typeface="微软雅黑" panose="020B0503020204020204" charset="-122"/>
            </a:endParaRPr>
          </a:p>
        </p:txBody>
      </p:sp>
      <p:pic>
        <p:nvPicPr>
          <p:cNvPr id="2" name="图片 1"/>
          <p:cNvPicPr>
            <a:picLocks noChangeAspect="1"/>
          </p:cNvPicPr>
          <p:nvPr/>
        </p:nvPicPr>
        <p:blipFill>
          <a:blip r:embed="rId2"/>
          <a:stretch>
            <a:fillRect/>
          </a:stretch>
        </p:blipFill>
        <p:spPr>
          <a:xfrm>
            <a:off x="2629535" y="1574800"/>
            <a:ext cx="7459980" cy="4897120"/>
          </a:xfrm>
          <a:prstGeom prst="rect">
            <a:avLst/>
          </a:prstGeom>
          <a:ln>
            <a:solidFill>
              <a:srgbClr val="44546A"/>
            </a:solidFill>
          </a:ln>
          <a:effectLst>
            <a:outerShdw blurRad="50800" dist="38100" dir="2700000" algn="tl" rotWithShape="0">
              <a:prstClr val="black">
                <a:alpha val="40000"/>
              </a:prstClr>
            </a:outerShdw>
          </a:effectLst>
        </p:spPr>
      </p:pic>
      <p:sp>
        <p:nvSpPr>
          <p:cNvPr id="4" name="圆角矩形 2"/>
          <p:cNvSpPr/>
          <p:nvPr/>
        </p:nvSpPr>
        <p:spPr>
          <a:xfrm>
            <a:off x="371349" y="3890522"/>
            <a:ext cx="7395210" cy="511175"/>
          </a:xfrm>
          <a:prstGeom prst="roundRect">
            <a:avLst>
              <a:gd name="adj" fmla="val 10706"/>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dirty="0">
                <a:solidFill>
                  <a:srgbClr val="44546A"/>
                </a:solidFill>
                <a:latin typeface="微软雅黑" panose="020B0503020204020204" charset="-122"/>
                <a:ea typeface="微软雅黑" panose="020B0503020204020204" charset="-122"/>
                <a:sym typeface="+mn-ea"/>
              </a:rPr>
              <a:t>按照教师所获得的最高学历、学位填报。</a:t>
            </a:r>
            <a:endParaRPr lang="zh-CN" altLang="en-US" dirty="0">
              <a:solidFill>
                <a:srgbClr val="44546A"/>
              </a:solidFill>
              <a:latin typeface="微软雅黑" panose="020B0503020204020204" charset="-122"/>
              <a:ea typeface="微软雅黑" panose="020B0503020204020204" charset="-122"/>
              <a:sym typeface="+mn-ea"/>
            </a:endParaRPr>
          </a:p>
        </p:txBody>
      </p:sp>
      <p:sp>
        <p:nvSpPr>
          <p:cNvPr id="5" name="圆角矩形 4"/>
          <p:cNvSpPr/>
          <p:nvPr/>
        </p:nvSpPr>
        <p:spPr>
          <a:xfrm>
            <a:off x="298630" y="4665244"/>
            <a:ext cx="7394575" cy="1280795"/>
          </a:xfrm>
          <a:prstGeom prst="roundRect">
            <a:avLst>
              <a:gd name="adj" fmla="val 10706"/>
            </a:avLst>
          </a:prstGeom>
          <a:solidFill>
            <a:schemeClr val="accent3">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b="1" dirty="0">
                <a:solidFill>
                  <a:srgbClr val="044AFA"/>
                </a:solidFill>
                <a:latin typeface="微软雅黑" panose="020B0503020204020204" charset="-122"/>
                <a:ea typeface="微软雅黑" panose="020B0503020204020204" charset="-122"/>
                <a:sym typeface="+mn-ea"/>
              </a:rPr>
              <a:t>校外教师两年以上</a:t>
            </a:r>
            <a:r>
              <a:rPr lang="zh-CN" altLang="en-US" dirty="0">
                <a:solidFill>
                  <a:srgbClr val="44546A"/>
                </a:solidFill>
                <a:latin typeface="微软雅黑" panose="020B0503020204020204" charset="-122"/>
                <a:ea typeface="微软雅黑" panose="020B0503020204020204" charset="-122"/>
                <a:sym typeface="+mn-ea"/>
              </a:rPr>
              <a:t>是指学校按照聘用流程，聘请的外校或外单位具有《教师资格条例》规定的教师资格，或取得外国人来华工作许可和工作类居留证件，聘期在两年以上或已在本校工作两年以上，从事教学工作的人员。包括具有教师资格的银龄教师。</a:t>
            </a:r>
            <a:endParaRPr lang="zh-CN" altLang="en-US" dirty="0">
              <a:solidFill>
                <a:srgbClr val="44546A"/>
              </a:solidFill>
              <a:latin typeface="微软雅黑" panose="020B0503020204020204" charset="-122"/>
              <a:ea typeface="微软雅黑" panose="020B0503020204020204" charset="-122"/>
              <a:sym typeface="+mn-ea"/>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4" grpId="1" animBg="1"/>
      <p:bldP spid="5" grpId="0" bldLvl="0" animBg="1"/>
      <p:bldP spid="5" grpId="1"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4261</a:t>
            </a:r>
            <a:r>
              <a:rPr lang="zh-CN" altLang="en-US" sz="2800" b="1" dirty="0">
                <a:latin typeface="微软雅黑" panose="020B0503020204020204" charset="-122"/>
                <a:ea typeface="微软雅黑" panose="020B0503020204020204" charset="-122"/>
              </a:rPr>
              <a:t> </a:t>
            </a:r>
            <a:r>
              <a:rPr lang="zh-CN" altLang="en-US" sz="2800" dirty="0">
                <a:latin typeface="微软雅黑" panose="020B0503020204020204" charset="-122"/>
                <a:ea typeface="微软雅黑" panose="020B0503020204020204" charset="-122"/>
              </a:rPr>
              <a:t>职业教育学校教师授课分类情况</a:t>
            </a:r>
            <a:endParaRPr lang="zh-CN" altLang="en-US" sz="2800" dirty="0">
              <a:latin typeface="微软雅黑" panose="020B0503020204020204" charset="-122"/>
              <a:ea typeface="微软雅黑" panose="020B0503020204020204" charset="-122"/>
            </a:endParaRPr>
          </a:p>
        </p:txBody>
      </p:sp>
      <p:pic>
        <p:nvPicPr>
          <p:cNvPr id="8" name="图片 7"/>
          <p:cNvPicPr>
            <a:picLocks noChangeAspect="1"/>
          </p:cNvPicPr>
          <p:nvPr/>
        </p:nvPicPr>
        <p:blipFill>
          <a:blip r:embed="rId2"/>
          <a:stretch>
            <a:fillRect/>
          </a:stretch>
        </p:blipFill>
        <p:spPr>
          <a:xfrm>
            <a:off x="202028" y="1246563"/>
            <a:ext cx="5681343" cy="5215832"/>
          </a:xfrm>
          <a:prstGeom prst="rect">
            <a:avLst/>
          </a:prstGeom>
          <a:ln>
            <a:solidFill>
              <a:schemeClr val="tx1"/>
            </a:solidFill>
          </a:ln>
          <a:effectLst>
            <a:outerShdw blurRad="50800" dist="38100" dir="2700000" algn="tl" rotWithShape="0">
              <a:prstClr val="black">
                <a:alpha val="40000"/>
              </a:prstClr>
            </a:outerShdw>
          </a:effectLst>
        </p:spPr>
      </p:pic>
      <p:sp>
        <p:nvSpPr>
          <p:cNvPr id="9" name="线形标注 2(带边框和强调线) 2"/>
          <p:cNvSpPr/>
          <p:nvPr/>
        </p:nvSpPr>
        <p:spPr>
          <a:xfrm>
            <a:off x="5297936" y="1246563"/>
            <a:ext cx="6511795" cy="449614"/>
          </a:xfrm>
          <a:prstGeom prst="accentBorderCallout2">
            <a:avLst>
              <a:gd name="adj1" fmla="val 83419"/>
              <a:gd name="adj2" fmla="val -3530"/>
              <a:gd name="adj3" fmla="val 82345"/>
              <a:gd name="adj4" fmla="val -21810"/>
              <a:gd name="adj5" fmla="val 63759"/>
              <a:gd name="adj6" fmla="val -34595"/>
            </a:avLst>
          </a:prstGeom>
          <a:solidFill>
            <a:schemeClr val="accent6">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zh-CN" altLang="en-US" dirty="0">
                <a:solidFill>
                  <a:srgbClr val="44546A"/>
                </a:solidFill>
                <a:latin typeface="微软雅黑" panose="020B0503020204020204" charset="-122"/>
                <a:ea typeface="微软雅黑" panose="020B0503020204020204" charset="-122"/>
              </a:rPr>
              <a:t>按照现行命名规则，修改表名“职业教育教师授课分类情况”。</a:t>
            </a:r>
            <a:endParaRPr lang="zh-CN" altLang="zh-CN" dirty="0">
              <a:solidFill>
                <a:srgbClr val="44546A"/>
              </a:solidFill>
              <a:latin typeface="微软雅黑" panose="020B0503020204020204" charset="-122"/>
              <a:ea typeface="微软雅黑" panose="020B0503020204020204" charset="-122"/>
            </a:endParaRPr>
          </a:p>
        </p:txBody>
      </p:sp>
      <p:sp>
        <p:nvSpPr>
          <p:cNvPr id="3" name="圆角矩形 13"/>
          <p:cNvSpPr/>
          <p:nvPr/>
        </p:nvSpPr>
        <p:spPr>
          <a:xfrm>
            <a:off x="1319249" y="3736277"/>
            <a:ext cx="10490481" cy="2726118"/>
          </a:xfrm>
          <a:prstGeom prst="roundRect">
            <a:avLst>
              <a:gd name="adj" fmla="val 4783"/>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0" algn="l" fontAlgn="auto">
              <a:spcBef>
                <a:spcPts val="1200"/>
              </a:spcBef>
            </a:pPr>
            <a:r>
              <a:rPr lang="zh-CN" altLang="en-US" dirty="0">
                <a:solidFill>
                  <a:srgbClr val="44546A"/>
                </a:solidFill>
                <a:latin typeface="微软雅黑" panose="020B0503020204020204" charset="-122"/>
                <a:ea typeface="微软雅黑" panose="020B0503020204020204" charset="-122"/>
                <a:sym typeface="+mn-ea"/>
              </a:rPr>
              <a:t>根据</a:t>
            </a:r>
            <a:r>
              <a:rPr lang="zh-CN" altLang="en-US" dirty="0">
                <a:solidFill>
                  <a:srgbClr val="044AFA"/>
                </a:solidFill>
                <a:latin typeface="微软雅黑" panose="020B0503020204020204" charset="-122"/>
                <a:ea typeface="微软雅黑" panose="020B0503020204020204" charset="-122"/>
                <a:sym typeface="+mn-ea"/>
                <a:hlinkClick r:id="rId3"/>
              </a:rPr>
              <a:t>《教育部关于职业院校专业人才培养方案制订与实施工作的指导意见》</a:t>
            </a:r>
            <a:r>
              <a:rPr lang="zh-CN" altLang="en-US" dirty="0">
                <a:solidFill>
                  <a:srgbClr val="44546A"/>
                </a:solidFill>
                <a:latin typeface="微软雅黑" panose="020B0503020204020204" charset="-122"/>
                <a:ea typeface="微软雅黑" panose="020B0503020204020204" charset="-122"/>
                <a:sym typeface="+mn-ea"/>
              </a:rPr>
              <a:t>，职业院校课程设置分为公共基础课程和专业（技能）课程两类。</a:t>
            </a:r>
            <a:endParaRPr lang="zh-CN" altLang="en-US" dirty="0">
              <a:solidFill>
                <a:srgbClr val="44546A"/>
              </a:solidFill>
              <a:latin typeface="微软雅黑" panose="020B0503020204020204" charset="-122"/>
              <a:ea typeface="微软雅黑" panose="020B0503020204020204" charset="-122"/>
              <a:sym typeface="+mn-ea"/>
            </a:endParaRPr>
          </a:p>
          <a:p>
            <a:pPr indent="0" algn="l" fontAlgn="auto">
              <a:spcBef>
                <a:spcPts val="1200"/>
              </a:spcBef>
            </a:pPr>
            <a:r>
              <a:rPr lang="zh-CN" altLang="en-US" dirty="0">
                <a:solidFill>
                  <a:srgbClr val="44546A"/>
                </a:solidFill>
                <a:latin typeface="微软雅黑" panose="020B0503020204020204" charset="-122"/>
                <a:ea typeface="微软雅黑" panose="020B0503020204020204" charset="-122"/>
                <a:sym typeface="+mn-ea"/>
              </a:rPr>
              <a:t>高等职业学校应当将思想政治理论课、体育、军事课、心理健康教育等课程列为公共基础必修课程，并将马克思主义理论类课程、党史国史、中华优秀传统文化、职业发展与就业指导、创新创业教育、信息技术、语文、数学、外语、健康教育、美育课程、职业素养等列为必修课或限定选修课。</a:t>
            </a:r>
            <a:endParaRPr lang="zh-CN" altLang="en-US" dirty="0">
              <a:solidFill>
                <a:srgbClr val="44546A"/>
              </a:solidFill>
              <a:latin typeface="微软雅黑" panose="020B0503020204020204" charset="-122"/>
              <a:ea typeface="微软雅黑" panose="020B0503020204020204" charset="-122"/>
              <a:sym typeface="+mn-ea"/>
            </a:endParaRPr>
          </a:p>
        </p:txBody>
      </p:sp>
      <p:sp>
        <p:nvSpPr>
          <p:cNvPr id="2" name="线形标注 2(带边框和强调线) 2"/>
          <p:cNvSpPr/>
          <p:nvPr/>
        </p:nvSpPr>
        <p:spPr>
          <a:xfrm>
            <a:off x="3994785" y="1854108"/>
            <a:ext cx="7814945" cy="1030605"/>
          </a:xfrm>
          <a:prstGeom prst="accentBorderCallout2">
            <a:avLst>
              <a:gd name="adj1" fmla="val 68948"/>
              <a:gd name="adj2" fmla="val -1349"/>
              <a:gd name="adj3" fmla="val 84926"/>
              <a:gd name="adj4" fmla="val -7236"/>
              <a:gd name="adj5" fmla="val 131227"/>
              <a:gd name="adj6" fmla="val -9124"/>
            </a:avLst>
          </a:prstGeom>
          <a:solidFill>
            <a:schemeClr val="accent3">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双师型教师：</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经省级教育行政部门认定或备案，由学校按照聘任程序聘用的同时具有教师资格证书和国家职业技能等级证书（或职业资格证书或专业技术职务或五年企业实践时长6个月以上）的教师。</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bldLvl="0" animBg="1"/>
      <p:bldP spid="3" grpId="0" bldLvl="0" animBg="1"/>
      <p:bldP spid="3" grpId="1" animBg="1"/>
      <p:bldP spid="2" grpId="0" animBg="1"/>
      <p:bldP spid="2" grpId="1" bldLvl="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4362</a:t>
            </a:r>
            <a:r>
              <a:rPr lang="zh-CN" altLang="en-US" sz="2800" b="1" dirty="0">
                <a:latin typeface="微软雅黑" panose="020B0503020204020204" charset="-122"/>
                <a:ea typeface="微软雅黑" panose="020B0503020204020204" charset="-122"/>
              </a:rPr>
              <a:t> </a:t>
            </a:r>
            <a:r>
              <a:rPr lang="zh-CN" altLang="en-US" sz="2800" dirty="0">
                <a:latin typeface="微软雅黑" panose="020B0503020204020204" charset="-122"/>
                <a:ea typeface="微软雅黑" panose="020B0503020204020204" charset="-122"/>
              </a:rPr>
              <a:t>高等教育学校教师授课分类情况</a:t>
            </a:r>
            <a:endParaRPr lang="zh-CN" altLang="en-US" sz="2800" dirty="0">
              <a:latin typeface="微软雅黑" panose="020B0503020204020204" charset="-122"/>
              <a:ea typeface="微软雅黑" panose="020B0503020204020204" charset="-122"/>
            </a:endParaRPr>
          </a:p>
        </p:txBody>
      </p:sp>
      <p:pic>
        <p:nvPicPr>
          <p:cNvPr id="2" name="图片 1"/>
          <p:cNvPicPr>
            <a:picLocks noChangeAspect="1"/>
          </p:cNvPicPr>
          <p:nvPr/>
        </p:nvPicPr>
        <p:blipFill>
          <a:blip r:embed="rId2"/>
          <a:stretch>
            <a:fillRect/>
          </a:stretch>
        </p:blipFill>
        <p:spPr>
          <a:xfrm>
            <a:off x="1136650" y="1473485"/>
            <a:ext cx="5694680" cy="5138057"/>
          </a:xfrm>
          <a:prstGeom prst="rect">
            <a:avLst/>
          </a:prstGeom>
          <a:ln>
            <a:solidFill>
              <a:schemeClr val="tx1"/>
            </a:solidFill>
          </a:ln>
          <a:effectLst>
            <a:outerShdw blurRad="50800" dist="38100" dir="2700000" algn="tl" rotWithShape="0">
              <a:prstClr val="black">
                <a:alpha val="40000"/>
              </a:prstClr>
            </a:outerShdw>
          </a:effectLst>
        </p:spPr>
      </p:pic>
      <p:sp>
        <p:nvSpPr>
          <p:cNvPr id="5" name="线形标注 2(带边框和强调线) 2"/>
          <p:cNvSpPr/>
          <p:nvPr/>
        </p:nvSpPr>
        <p:spPr>
          <a:xfrm>
            <a:off x="6268625" y="2064074"/>
            <a:ext cx="5501100" cy="919791"/>
          </a:xfrm>
          <a:prstGeom prst="accentBorderCallout2">
            <a:avLst>
              <a:gd name="adj1" fmla="val 71598"/>
              <a:gd name="adj2" fmla="val -3527"/>
              <a:gd name="adj3" fmla="val 39523"/>
              <a:gd name="adj4" fmla="val -30299"/>
              <a:gd name="adj5" fmla="val -31309"/>
              <a:gd name="adj6" fmla="val -43550"/>
            </a:avLst>
          </a:prstGeom>
          <a:solidFill>
            <a:schemeClr val="accent6">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zh-CN" altLang="en-US" dirty="0">
                <a:solidFill>
                  <a:srgbClr val="44546A"/>
                </a:solidFill>
                <a:latin typeface="微软雅黑" panose="020B0503020204020204" charset="-122"/>
                <a:ea typeface="微软雅黑" panose="020B0503020204020204" charset="-122"/>
              </a:rPr>
              <a:t>按照现行命名规则，修改表名“高等教育教师授课分类情况”。</a:t>
            </a:r>
            <a:endParaRPr lang="zh-CN" altLang="zh-CN" dirty="0">
              <a:solidFill>
                <a:srgbClr val="44546A"/>
              </a:solidFill>
              <a:latin typeface="微软雅黑" panose="020B0503020204020204" charset="-122"/>
              <a:ea typeface="微软雅黑" panose="020B0503020204020204" charset="-122"/>
            </a:endParaRPr>
          </a:p>
        </p:txBody>
      </p:sp>
      <p:sp>
        <p:nvSpPr>
          <p:cNvPr id="6" name="圆角矩形 5"/>
          <p:cNvSpPr/>
          <p:nvPr/>
        </p:nvSpPr>
        <p:spPr>
          <a:xfrm>
            <a:off x="3691890" y="3641725"/>
            <a:ext cx="8077835" cy="800735"/>
          </a:xfrm>
          <a:prstGeom prst="roundRect">
            <a:avLst>
              <a:gd name="adj" fmla="val 10706"/>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公共基础课</a:t>
            </a:r>
            <a:r>
              <a:rPr lang="zh-CN" altLang="en-US" dirty="0">
                <a:solidFill>
                  <a:srgbClr val="44546A"/>
                </a:solidFill>
                <a:latin typeface="微软雅黑" panose="020B0503020204020204" charset="-122"/>
                <a:ea typeface="微软雅黑" panose="020B0503020204020204" charset="-122"/>
                <a:sym typeface="+mn-ea"/>
              </a:rPr>
              <a:t>是指全部专业或部分同类专业的学生都必须学习的课程，如思政类、公共外语类、数学类、体育类、国防教育类等课程。</a:t>
            </a:r>
            <a:endParaRPr lang="zh-CN" altLang="en-US" dirty="0">
              <a:solidFill>
                <a:srgbClr val="44546A"/>
              </a:solidFill>
              <a:latin typeface="微软雅黑" panose="020B0503020204020204" charset="-122"/>
              <a:ea typeface="微软雅黑" panose="020B0503020204020204" charset="-122"/>
              <a:sym typeface="+mn-ea"/>
            </a:endParaRPr>
          </a:p>
        </p:txBody>
      </p:sp>
      <p:sp>
        <p:nvSpPr>
          <p:cNvPr id="8" name="圆角矩形 7"/>
          <p:cNvSpPr/>
          <p:nvPr/>
        </p:nvSpPr>
        <p:spPr>
          <a:xfrm>
            <a:off x="3691890" y="4598987"/>
            <a:ext cx="8077835" cy="764540"/>
          </a:xfrm>
          <a:prstGeom prst="roundRect">
            <a:avLst>
              <a:gd name="adj" fmla="val 10706"/>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dirty="0">
                <a:solidFill>
                  <a:srgbClr val="44546A"/>
                </a:solidFill>
                <a:latin typeface="微软雅黑" panose="020B0503020204020204" charset="-122"/>
                <a:ea typeface="微软雅黑" panose="020B0503020204020204" charset="-122"/>
                <a:sym typeface="+mn-ea"/>
              </a:rPr>
              <a:t>专业课与公共基础课相对，是指根据培养目标所开设的专业知识和专门技能的课程。</a:t>
            </a:r>
            <a:endParaRPr lang="zh-CN" altLang="en-US" dirty="0">
              <a:solidFill>
                <a:srgbClr val="44546A"/>
              </a:solidFill>
              <a:latin typeface="微软雅黑" panose="020B0503020204020204" charset="-122"/>
              <a:ea typeface="微软雅黑" panose="020B0503020204020204" charset="-122"/>
              <a:sym typeface="+mn-ea"/>
            </a:endParaRPr>
          </a:p>
        </p:txBody>
      </p:sp>
      <p:sp>
        <p:nvSpPr>
          <p:cNvPr id="9" name="圆角矩形 8"/>
          <p:cNvSpPr/>
          <p:nvPr/>
        </p:nvSpPr>
        <p:spPr>
          <a:xfrm>
            <a:off x="3691890" y="5520055"/>
            <a:ext cx="8077835" cy="764540"/>
          </a:xfrm>
          <a:prstGeom prst="roundRect">
            <a:avLst>
              <a:gd name="adj" fmla="val 10706"/>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a:solidFill>
                  <a:srgbClr val="44546A"/>
                </a:solidFill>
                <a:latin typeface="微软雅黑" panose="020B0503020204020204" charset="-122"/>
                <a:ea typeface="微软雅黑" panose="020B0503020204020204" charset="-122"/>
                <a:sym typeface="+mn-ea"/>
              </a:rPr>
              <a:t>教师授课情况根据学校教务部门按当年教学计划安排公共基础课、专业课程情况填报。</a:t>
            </a:r>
            <a:endParaRPr lang="zh-CN" altLang="en-US">
              <a:solidFill>
                <a:srgbClr val="44546A"/>
              </a:solidFill>
              <a:latin typeface="微软雅黑" panose="020B0503020204020204" charset="-122"/>
              <a:ea typeface="微软雅黑" panose="020B0503020204020204" charset="-122"/>
              <a:sym typeface="+mn-ea"/>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bldLvl="0" animBg="1"/>
      <p:bldP spid="6" grpId="0" bldLvl="0" animBg="1"/>
      <p:bldP spid="6" grpId="1" animBg="1"/>
      <p:bldP spid="8" grpId="0" bldLvl="0" animBg="1"/>
      <p:bldP spid="8" grpId="1" animBg="1"/>
      <p:bldP spid="9" grpId="0" bldLvl="0" animBg="1"/>
      <p:bldP spid="9" grpId="1"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post_object_image_476495822"/>
          <p:cNvPicPr>
            <a:picLocks noChangeAspect="1"/>
          </p:cNvPicPr>
          <p:nvPr/>
        </p:nvPicPr>
        <p:blipFill>
          <a:blip r:embed="rId1"/>
          <a:stretch>
            <a:fillRect/>
          </a:stretch>
        </p:blipFill>
        <p:spPr>
          <a:xfrm>
            <a:off x="1119311" y="1547007"/>
            <a:ext cx="5609716" cy="5090120"/>
          </a:xfrm>
          <a:prstGeom prst="rect">
            <a:avLst/>
          </a:prstGeom>
          <a:noFill/>
          <a:ln>
            <a:solidFill>
              <a:schemeClr val="tx1"/>
            </a:solidFill>
          </a:ln>
          <a:effectLst>
            <a:outerShdw blurRad="50800" dist="38100" dir="2700000" algn="tl" rotWithShape="0">
              <a:prstClr val="black">
                <a:alpha val="40000"/>
              </a:prstClr>
            </a:outerShdw>
          </a:effectLst>
        </p:spPr>
      </p:pic>
      <p:sp>
        <p:nvSpPr>
          <p:cNvPr id="7" name="标题 6"/>
          <p:cNvSpPr>
            <a:spLocks noGrp="1"/>
          </p:cNvSpPr>
          <p:nvPr>
            <p:ph type="title"/>
            <p:custDataLst>
              <p:tags r:id="rId2"/>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4362</a:t>
            </a:r>
            <a:r>
              <a:rPr lang="zh-CN" altLang="en-US" sz="2800" b="1" dirty="0">
                <a:latin typeface="微软雅黑" panose="020B0503020204020204" charset="-122"/>
                <a:ea typeface="微软雅黑" panose="020B0503020204020204" charset="-122"/>
              </a:rPr>
              <a:t> </a:t>
            </a:r>
            <a:r>
              <a:rPr lang="zh-CN" altLang="en-US" sz="2800" dirty="0">
                <a:latin typeface="微软雅黑" panose="020B0503020204020204" charset="-122"/>
                <a:ea typeface="微软雅黑" panose="020B0503020204020204" charset="-122"/>
              </a:rPr>
              <a:t>高等教育学校教师授课分类情况</a:t>
            </a:r>
            <a:endParaRPr lang="zh-CN" altLang="en-US" sz="2800" dirty="0">
              <a:latin typeface="微软雅黑" panose="020B0503020204020204" charset="-122"/>
              <a:ea typeface="微软雅黑" panose="020B0503020204020204" charset="-122"/>
            </a:endParaRPr>
          </a:p>
        </p:txBody>
      </p:sp>
      <p:sp>
        <p:nvSpPr>
          <p:cNvPr id="3" name="线形标注 2(带边框和强调线) 2"/>
          <p:cNvSpPr/>
          <p:nvPr/>
        </p:nvSpPr>
        <p:spPr>
          <a:xfrm>
            <a:off x="5827395" y="1489710"/>
            <a:ext cx="5612130" cy="1348740"/>
          </a:xfrm>
          <a:prstGeom prst="accentBorderCallout2">
            <a:avLst>
              <a:gd name="adj1" fmla="val 26206"/>
              <a:gd name="adj2" fmla="val -2243"/>
              <a:gd name="adj3" fmla="val 89960"/>
              <a:gd name="adj4" fmla="val -21980"/>
              <a:gd name="adj5" fmla="val 138030"/>
              <a:gd name="adj6" fmla="val -29302"/>
            </a:avLst>
          </a:prstGeom>
          <a:solidFill>
            <a:schemeClr val="accent4">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FF0000"/>
                </a:solidFill>
                <a:latin typeface="微软雅黑" panose="020B0503020204020204" charset="-122"/>
                <a:ea typeface="微软雅黑" panose="020B0503020204020204" charset="-122"/>
                <a:cs typeface="微软雅黑" panose="020B0503020204020204" charset="-122"/>
              </a:rPr>
              <a:t>往年问题</a:t>
            </a:r>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校外教师台账中存在未取得高校教师资格证校外教师。</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学校反馈：</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填报错误，将未取得教师资格证的老师计入校外教师。</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p:txBody>
      </p:sp>
      <p:sp>
        <p:nvSpPr>
          <p:cNvPr id="10" name="线形标注 2(带边框和强调线) 9"/>
          <p:cNvSpPr/>
          <p:nvPr/>
        </p:nvSpPr>
        <p:spPr>
          <a:xfrm>
            <a:off x="5827395" y="3663950"/>
            <a:ext cx="5612130" cy="1631712"/>
          </a:xfrm>
          <a:prstGeom prst="accentBorderCallout2">
            <a:avLst>
              <a:gd name="adj1" fmla="val 26206"/>
              <a:gd name="adj2" fmla="val -2243"/>
              <a:gd name="adj3" fmla="val 27116"/>
              <a:gd name="adj4" fmla="val -11344"/>
              <a:gd name="adj5" fmla="val -14119"/>
              <a:gd name="adj6" fmla="val -22143"/>
            </a:avLst>
          </a:prstGeom>
          <a:solidFill>
            <a:schemeClr val="accent4">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a:solidFill>
                  <a:srgbClr val="FF0000"/>
                </a:solidFill>
                <a:latin typeface="微软雅黑" panose="020B0503020204020204" charset="-122"/>
                <a:ea typeface="微软雅黑" panose="020B0503020204020204" charset="-122"/>
                <a:cs typeface="微软雅黑" panose="020B0503020204020204" charset="-122"/>
                <a:sym typeface="+mn-ea"/>
              </a:rPr>
              <a:t>往年问题</a:t>
            </a:r>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教授公共基础课和专业课程校外教师的事业统计数据与台账不同。</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学校反馈：</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填报错误，填报事业统计时，将主要承担英语公共课，少量承担专业课的教师算作了教授专业课程校外教师。</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10" grpId="0" bldLvl="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4362/4360</a:t>
            </a:r>
            <a:endParaRPr lang="zh-CN" altLang="en-US" sz="2800" b="1" dirty="0">
              <a:latin typeface="微软雅黑" panose="020B0503020204020204" charset="-122"/>
              <a:ea typeface="微软雅黑" panose="020B0503020204020204" charset="-122"/>
            </a:endParaRPr>
          </a:p>
        </p:txBody>
      </p:sp>
      <p:sp>
        <p:nvSpPr>
          <p:cNvPr id="3" name="文本框 2"/>
          <p:cNvSpPr txBox="1"/>
          <p:nvPr/>
        </p:nvSpPr>
        <p:spPr>
          <a:xfrm>
            <a:off x="394335" y="1453515"/>
            <a:ext cx="8213725" cy="2400935"/>
          </a:xfrm>
          <a:prstGeom prst="rect">
            <a:avLst/>
          </a:prstGeom>
          <a:solidFill>
            <a:schemeClr val="accent4">
              <a:lumMod val="20000"/>
              <a:lumOff val="80000"/>
              <a:alpha val="100000"/>
            </a:schemeClr>
          </a:solidFill>
          <a:ln>
            <a:solidFill>
              <a:schemeClr val="accent4">
                <a:alpha val="100000"/>
              </a:schemeClr>
            </a:solidFill>
          </a:ln>
        </p:spPr>
        <p:txBody>
          <a:bodyPr wrap="square" rtlCol="0">
            <a:noAutofit/>
          </a:bodyPr>
          <a:lstStyle/>
          <a:p>
            <a:pPr algn="just">
              <a:lnSpc>
                <a:spcPct val="120000"/>
              </a:lnSpc>
            </a:pPr>
            <a:r>
              <a:rPr lang="zh-CN" altLang="en-US" b="1">
                <a:solidFill>
                  <a:srgbClr val="FF0000"/>
                </a:solidFill>
                <a:latin typeface="微软雅黑" panose="020B0503020204020204" charset="-122"/>
                <a:ea typeface="微软雅黑" panose="020B0503020204020204" charset="-122"/>
                <a:cs typeface="微软雅黑" panose="020B0503020204020204" charset="-122"/>
                <a:sym typeface="+mn-ea"/>
              </a:rPr>
              <a:t>往年问题</a:t>
            </a:r>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a:t>
            </a:r>
            <a:r>
              <a:rPr lang="zh-CN" altLang="en-US">
                <a:solidFill>
                  <a:schemeClr val="tx1"/>
                </a:solidFill>
                <a:latin typeface="微软雅黑" panose="020B0503020204020204" charset="-122"/>
                <a:ea typeface="微软雅黑" panose="020B0503020204020204" charset="-122"/>
                <a:cs typeface="微软雅黑" panose="020B0503020204020204" charset="-122"/>
              </a:rPr>
              <a:t>2025年行业导师596人全部授课，但台账中596人均不授课。</a:t>
            </a:r>
            <a:endParaRPr lang="zh-CN" altLang="en-US">
              <a:latin typeface="微软雅黑" panose="020B0503020204020204" charset="-122"/>
              <a:ea typeface="微软雅黑" panose="020B0503020204020204" charset="-122"/>
              <a:cs typeface="微软雅黑" panose="020B0503020204020204" charset="-122"/>
            </a:endParaRPr>
          </a:p>
          <a:p>
            <a:pPr algn="just">
              <a:lnSpc>
                <a:spcPct val="120000"/>
              </a:lnSpc>
            </a:pPr>
            <a:endParaRPr lang="zh-CN" altLang="en-US">
              <a:latin typeface="微软雅黑" panose="020B0503020204020204" charset="-122"/>
              <a:ea typeface="微软雅黑" panose="020B0503020204020204" charset="-122"/>
              <a:cs typeface="微软雅黑" panose="020B0503020204020204" charset="-122"/>
            </a:endParaRPr>
          </a:p>
          <a:p>
            <a:pPr algn="just">
              <a:lnSpc>
                <a:spcPct val="120000"/>
              </a:lnSpc>
            </a:pPr>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学校反馈：</a:t>
            </a:r>
            <a:r>
              <a:rPr lang="zh-CN" altLang="en-US" u="sng">
                <a:solidFill>
                  <a:srgbClr val="000000"/>
                </a:solidFill>
                <a:latin typeface="微软雅黑" panose="020B0503020204020204" charset="-122"/>
                <a:ea typeface="微软雅黑" panose="020B0503020204020204" charset="-122"/>
                <a:cs typeface="微软雅黑" panose="020B0503020204020204" charset="-122"/>
              </a:rPr>
              <a:t>填报准确，</a:t>
            </a:r>
            <a:r>
              <a:rPr lang="zh-CN" altLang="en-US">
                <a:solidFill>
                  <a:srgbClr val="000000"/>
                </a:solidFill>
                <a:latin typeface="微软雅黑" panose="020B0503020204020204" charset="-122"/>
                <a:ea typeface="微软雅黑" panose="020B0503020204020204" charset="-122"/>
                <a:cs typeface="微软雅黑" panose="020B0503020204020204" charset="-122"/>
              </a:rPr>
              <a:t>该校行业导师是否授课情况出现不一致，是因为台账填报错误。该校596名行业导师均承担专硕培养教学任务，具体包括</a:t>
            </a:r>
            <a:r>
              <a:rPr lang="zh-CN" altLang="en-US" b="1">
                <a:solidFill>
                  <a:srgbClr val="FF0000"/>
                </a:solidFill>
                <a:latin typeface="微软雅黑" panose="020B0503020204020204" charset="-122"/>
                <a:ea typeface="微软雅黑" panose="020B0503020204020204" charset="-122"/>
                <a:cs typeface="微软雅黑" panose="020B0503020204020204" charset="-122"/>
              </a:rPr>
              <a:t>临床小讲课、教学查房</a:t>
            </a:r>
            <a:r>
              <a:rPr lang="zh-CN" altLang="en-US">
                <a:solidFill>
                  <a:srgbClr val="000000"/>
                </a:solidFill>
                <a:latin typeface="微软雅黑" panose="020B0503020204020204" charset="-122"/>
                <a:ea typeface="微软雅黑" panose="020B0503020204020204" charset="-122"/>
                <a:cs typeface="微软雅黑" panose="020B0503020204020204" charset="-122"/>
              </a:rPr>
              <a:t>、专业英语教学及临床医学知识传授等。该校填报台账时误填为“不授课”,其在事业统计报表中是按实际情况录入的“授课”。</a:t>
            </a:r>
            <a:endParaRPr lang="zh-CN" altLang="en-US">
              <a:solidFill>
                <a:srgbClr val="000000"/>
              </a:solidFill>
              <a:latin typeface="微软雅黑" panose="020B0503020204020204" charset="-122"/>
              <a:ea typeface="微软雅黑" panose="020B0503020204020204" charset="-122"/>
              <a:cs typeface="微软雅黑" panose="020B0503020204020204" charset="-122"/>
            </a:endParaRPr>
          </a:p>
        </p:txBody>
      </p:sp>
      <p:grpSp>
        <p:nvGrpSpPr>
          <p:cNvPr id="6" name="组合 5"/>
          <p:cNvGrpSpPr/>
          <p:nvPr userDrawn="1"/>
        </p:nvGrpSpPr>
        <p:grpSpPr>
          <a:xfrm>
            <a:off x="8737273" y="1411226"/>
            <a:ext cx="3092026" cy="2444115"/>
            <a:chOff x="19447" y="3007"/>
            <a:chExt cx="4030" cy="3849"/>
          </a:xfrm>
        </p:grpSpPr>
        <p:sp>
          <p:nvSpPr>
            <p:cNvPr id="4" name="文本框 3"/>
            <p:cNvSpPr txBox="1"/>
            <p:nvPr userDrawn="1"/>
          </p:nvSpPr>
          <p:spPr>
            <a:xfrm>
              <a:off x="19548" y="4287"/>
              <a:ext cx="3929" cy="2569"/>
            </a:xfrm>
            <a:prstGeom prst="rect">
              <a:avLst/>
            </a:prstGeom>
            <a:solidFill>
              <a:schemeClr val="accent4">
                <a:lumMod val="20000"/>
                <a:lumOff val="80000"/>
                <a:alpha val="100000"/>
              </a:schemeClr>
            </a:solidFill>
            <a:ln>
              <a:solidFill>
                <a:schemeClr val="accent4">
                  <a:lumMod val="60000"/>
                  <a:lumOff val="40000"/>
                  <a:alpha val="100000"/>
                </a:schemeClr>
              </a:solidFill>
            </a:ln>
          </p:spPr>
          <p:txBody>
            <a:bodyPr wrap="square" rtlCol="0" anchor="ctr">
              <a:noAutofit/>
            </a:bodyPr>
            <a:lstStyle/>
            <a:p>
              <a:pPr algn="just"/>
              <a:r>
                <a:rPr lang="zh-CN" altLang="en-US">
                  <a:solidFill>
                    <a:schemeClr val="tx1"/>
                  </a:solidFill>
                  <a:latin typeface="微软雅黑" panose="020B0503020204020204" charset="-122"/>
                  <a:ea typeface="微软雅黑" panose="020B0503020204020204" charset="-122"/>
                  <a:cs typeface="微软雅黑" panose="020B0503020204020204" charset="-122"/>
                </a:rPr>
                <a:t>临床小讲课、教学查房不属于专业课程，相应教授不应计为授课行业导师。必须当年承担公共基础课和专业课程的教师才计入本年授课</a:t>
              </a:r>
              <a:r>
                <a:rPr lang="zh-CN" altLang="en-US">
                  <a:solidFill>
                    <a:schemeClr val="tx1"/>
                  </a:solidFill>
                  <a:latin typeface="微软雅黑" panose="020B0503020204020204" charset="-122"/>
                  <a:ea typeface="微软雅黑" panose="020B0503020204020204" charset="-122"/>
                  <a:cs typeface="微软雅黑" panose="020B0503020204020204" charset="-122"/>
                </a:rPr>
                <a:t>教师。</a:t>
              </a:r>
              <a:endParaRPr lang="zh-CN" altLang="en-US">
                <a:solidFill>
                  <a:schemeClr val="tx1"/>
                </a:solidFill>
                <a:latin typeface="微软雅黑" panose="020B0503020204020204" charset="-122"/>
                <a:ea typeface="微软雅黑" panose="020B0503020204020204" charset="-122"/>
                <a:cs typeface="微软雅黑" panose="020B0503020204020204" charset="-122"/>
              </a:endParaRPr>
            </a:p>
          </p:txBody>
        </p:sp>
        <p:pic>
          <p:nvPicPr>
            <p:cNvPr id="2" name="图片 1" descr="问号-方框"/>
            <p:cNvPicPr>
              <a:picLocks noChangeAspect="1"/>
            </p:cNvPicPr>
            <p:nvPr>
              <p:custDataLst>
                <p:tags r:id="rId2"/>
              </p:custDataLst>
            </p:nvPr>
          </p:nvPicPr>
          <p:blipFill>
            <a:blip r:embed="rId3">
              <a:extLst>
                <a:ext uri="{96DAC541-7B7A-43D3-8B79-37D633B846F1}">
                  <asvg:svgBlip xmlns:asvg="http://schemas.microsoft.com/office/drawing/2016/SVG/main" r:embed="rId4"/>
                </a:ext>
              </a:extLst>
            </a:blip>
            <a:stretch>
              <a:fillRect/>
            </a:stretch>
          </p:blipFill>
          <p:spPr>
            <a:xfrm>
              <a:off x="19447" y="3007"/>
              <a:ext cx="1064" cy="1280"/>
            </a:xfrm>
            <a:prstGeom prst="rect">
              <a:avLst/>
            </a:prstGeom>
          </p:spPr>
        </p:pic>
      </p:grpSp>
      <p:sp>
        <p:nvSpPr>
          <p:cNvPr id="8" name="文本框 7"/>
          <p:cNvSpPr txBox="1"/>
          <p:nvPr/>
        </p:nvSpPr>
        <p:spPr>
          <a:xfrm>
            <a:off x="394335" y="4281805"/>
            <a:ext cx="8213725" cy="1878330"/>
          </a:xfrm>
          <a:prstGeom prst="rect">
            <a:avLst/>
          </a:prstGeom>
          <a:solidFill>
            <a:schemeClr val="accent4">
              <a:lumMod val="20000"/>
              <a:lumOff val="80000"/>
              <a:alpha val="100000"/>
            </a:schemeClr>
          </a:solidFill>
          <a:ln>
            <a:solidFill>
              <a:schemeClr val="accent4">
                <a:alpha val="100000"/>
              </a:schemeClr>
            </a:solidFill>
          </a:ln>
        </p:spPr>
        <p:txBody>
          <a:bodyPr wrap="square" rtlCol="0">
            <a:noAutofit/>
          </a:bodyPr>
          <a:lstStyle/>
          <a:p>
            <a:pPr algn="just">
              <a:lnSpc>
                <a:spcPct val="120000"/>
              </a:lnSpc>
            </a:pPr>
            <a:r>
              <a:rPr lang="zh-CN" altLang="en-US" b="1">
                <a:solidFill>
                  <a:srgbClr val="FF0000"/>
                </a:solidFill>
                <a:latin typeface="微软雅黑" panose="020B0503020204020204" charset="-122"/>
                <a:ea typeface="微软雅黑" panose="020B0503020204020204" charset="-122"/>
                <a:cs typeface="微软雅黑" panose="020B0503020204020204" charset="-122"/>
                <a:sym typeface="+mn-ea"/>
              </a:rPr>
              <a:t>往年问题：</a:t>
            </a:r>
            <a:r>
              <a:rPr lang="zh-CN" altLang="en-US">
                <a:solidFill>
                  <a:schemeClr val="tx1"/>
                </a:solidFill>
                <a:latin typeface="微软雅黑" panose="020B0503020204020204" charset="-122"/>
                <a:ea typeface="微软雅黑" panose="020B0503020204020204" charset="-122"/>
                <a:cs typeface="微软雅黑" panose="020B0503020204020204" charset="-122"/>
              </a:rPr>
              <a:t>2025年校外教师台账中分职称、分学历情况与统计数据不一致。</a:t>
            </a:r>
            <a:endParaRPr lang="zh-CN" altLang="en-US">
              <a:latin typeface="微软雅黑" panose="020B0503020204020204" charset="-122"/>
              <a:ea typeface="微软雅黑" panose="020B0503020204020204" charset="-122"/>
              <a:cs typeface="微软雅黑" panose="020B0503020204020204" charset="-122"/>
            </a:endParaRPr>
          </a:p>
          <a:p>
            <a:pPr algn="just">
              <a:lnSpc>
                <a:spcPct val="120000"/>
              </a:lnSpc>
            </a:pPr>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学校反馈：</a:t>
            </a:r>
            <a:r>
              <a:rPr lang="zh-CN" altLang="en-US" u="sng">
                <a:solidFill>
                  <a:srgbClr val="000000"/>
                </a:solidFill>
                <a:latin typeface="微软雅黑" panose="020B0503020204020204" charset="-122"/>
                <a:ea typeface="微软雅黑" panose="020B0503020204020204" charset="-122"/>
                <a:cs typeface="微软雅黑" panose="020B0503020204020204" charset="-122"/>
              </a:rPr>
              <a:t>填报准确</a:t>
            </a:r>
            <a:r>
              <a:rPr lang="zh-CN" altLang="en-US">
                <a:solidFill>
                  <a:srgbClr val="000000"/>
                </a:solidFill>
                <a:latin typeface="微软雅黑" panose="020B0503020204020204" charset="-122"/>
                <a:ea typeface="微软雅黑" panose="020B0503020204020204" charset="-122"/>
                <a:cs typeface="微软雅黑" panose="020B0503020204020204" charset="-122"/>
              </a:rPr>
              <a:t>，由于报表中所填写的校外教师，部分人员未能及时提交教师资格证书，故</a:t>
            </a:r>
            <a:r>
              <a:rPr lang="zh-CN" altLang="en-US" b="1">
                <a:solidFill>
                  <a:srgbClr val="FF0000"/>
                </a:solidFill>
                <a:latin typeface="微软雅黑" panose="020B0503020204020204" charset="-122"/>
                <a:ea typeface="微软雅黑" panose="020B0503020204020204" charset="-122"/>
                <a:cs typeface="微软雅黑" panose="020B0503020204020204" charset="-122"/>
              </a:rPr>
              <a:t>对未能及时提交教师证的校外教师做了相应微调</a:t>
            </a:r>
            <a:r>
              <a:rPr lang="zh-CN" altLang="en-US">
                <a:solidFill>
                  <a:srgbClr val="000000"/>
                </a:solidFill>
                <a:latin typeface="微软雅黑" panose="020B0503020204020204" charset="-122"/>
                <a:ea typeface="微软雅黑" panose="020B0503020204020204" charset="-122"/>
                <a:cs typeface="微软雅黑" panose="020B0503020204020204" charset="-122"/>
              </a:rPr>
              <a:t>，产生了数据偏差。</a:t>
            </a:r>
            <a:endParaRPr lang="zh-CN" altLang="en-US">
              <a:solidFill>
                <a:srgbClr val="000000"/>
              </a:solidFill>
              <a:latin typeface="微软雅黑" panose="020B0503020204020204" charset="-122"/>
              <a:ea typeface="微软雅黑" panose="020B0503020204020204" charset="-122"/>
              <a:cs typeface="微软雅黑" panose="020B0503020204020204" charset="-122"/>
            </a:endParaRPr>
          </a:p>
        </p:txBody>
      </p:sp>
    </p:spTree>
    <p:custDataLst>
      <p:tags r:id="rId5"/>
    </p:custData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4063</a:t>
            </a:r>
            <a:r>
              <a:rPr lang="zh-CN" altLang="en-US" sz="2800" b="1" dirty="0">
                <a:latin typeface="微软雅黑" panose="020B0503020204020204" charset="-122"/>
                <a:ea typeface="微软雅黑" panose="020B0503020204020204" charset="-122"/>
              </a:rPr>
              <a:t> </a:t>
            </a:r>
            <a:r>
              <a:rPr lang="zh-CN" altLang="en-US" sz="2800" dirty="0">
                <a:latin typeface="微软雅黑" panose="020B0503020204020204" charset="-122"/>
                <a:ea typeface="微软雅黑" panose="020B0503020204020204" charset="-122"/>
              </a:rPr>
              <a:t>专任教师变动情况</a:t>
            </a:r>
            <a:endParaRPr lang="zh-CN" altLang="en-US" sz="2800" dirty="0">
              <a:latin typeface="微软雅黑" panose="020B0503020204020204" charset="-122"/>
              <a:ea typeface="微软雅黑" panose="020B0503020204020204" charset="-122"/>
            </a:endParaRPr>
          </a:p>
        </p:txBody>
      </p:sp>
      <p:pic>
        <p:nvPicPr>
          <p:cNvPr id="3" name="图片 2"/>
          <p:cNvPicPr>
            <a:picLocks noChangeAspect="1"/>
          </p:cNvPicPr>
          <p:nvPr/>
        </p:nvPicPr>
        <p:blipFill>
          <a:blip r:embed="rId2"/>
          <a:stretch>
            <a:fillRect/>
          </a:stretch>
        </p:blipFill>
        <p:spPr>
          <a:xfrm>
            <a:off x="5937011" y="1233624"/>
            <a:ext cx="5792709" cy="1463797"/>
          </a:xfrm>
          <a:prstGeom prst="rect">
            <a:avLst/>
          </a:prstGeom>
          <a:ln>
            <a:solidFill>
              <a:srgbClr val="44546A"/>
            </a:solidFill>
          </a:ln>
          <a:effectLst>
            <a:outerShdw blurRad="50800" dist="38100" dir="2700000" algn="tl" rotWithShape="0">
              <a:prstClr val="black">
                <a:alpha val="40000"/>
              </a:prstClr>
            </a:outerShdw>
          </a:effectLst>
        </p:spPr>
      </p:pic>
      <p:pic>
        <p:nvPicPr>
          <p:cNvPr id="4" name="图片 3"/>
          <p:cNvPicPr>
            <a:picLocks noChangeAspect="1"/>
          </p:cNvPicPr>
          <p:nvPr/>
        </p:nvPicPr>
        <p:blipFill>
          <a:blip r:embed="rId3"/>
          <a:stretch>
            <a:fillRect/>
          </a:stretch>
        </p:blipFill>
        <p:spPr>
          <a:xfrm>
            <a:off x="177229" y="1233666"/>
            <a:ext cx="5590476" cy="5276190"/>
          </a:xfrm>
          <a:prstGeom prst="rect">
            <a:avLst/>
          </a:prstGeom>
          <a:ln>
            <a:solidFill>
              <a:schemeClr val="tx1"/>
            </a:solidFill>
          </a:ln>
          <a:effectLst>
            <a:outerShdw blurRad="50800" dist="38100" dir="2700000" algn="tl" rotWithShape="0">
              <a:prstClr val="black">
                <a:alpha val="40000"/>
              </a:prstClr>
            </a:outerShdw>
          </a:effectLst>
        </p:spPr>
      </p:pic>
      <p:sp>
        <p:nvSpPr>
          <p:cNvPr id="12" name="线形标注 2(带边框和强调线) 10"/>
          <p:cNvSpPr/>
          <p:nvPr/>
        </p:nvSpPr>
        <p:spPr>
          <a:xfrm>
            <a:off x="5936978" y="1538786"/>
            <a:ext cx="5792709" cy="853440"/>
          </a:xfrm>
          <a:prstGeom prst="roundRect">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招聘：</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教育行政部门或学校按照公开招聘流程招收录用，并签订一年以上劳动合同的专任教师。</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13" name="线形标注 2(带边框和强调线) 2"/>
          <p:cNvSpPr/>
          <p:nvPr/>
        </p:nvSpPr>
        <p:spPr>
          <a:xfrm>
            <a:off x="5945514" y="2464798"/>
            <a:ext cx="5784206" cy="693420"/>
          </a:xfrm>
          <a:prstGeom prst="roundRect">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调入：</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外校或外单位具有教师资格的人员通过调入流程到本校专任教师岗位。</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14" name="圆角矩形 4"/>
          <p:cNvSpPr/>
          <p:nvPr/>
        </p:nvSpPr>
        <p:spPr>
          <a:xfrm>
            <a:off x="5936978" y="3236954"/>
            <a:ext cx="5784206" cy="1269644"/>
          </a:xfrm>
          <a:prstGeom prst="roundRect">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校内变动：</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增加教师中“校内变动”是指校内具有教师资格的非专任教师调整为专任教师；减少教师中“校内变动”是指校内专任教师调整为非专任教师。还包括同一所学校内不同学段之间专任教师的调整。</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2" grpId="1" animBg="1"/>
      <p:bldP spid="13" grpId="0" bldLvl="0" animBg="1"/>
      <p:bldP spid="13" grpId="1" animBg="1"/>
      <p:bldP spid="14" grpId="0" bldLvl="0" animBg="1"/>
      <p:bldP spid="14" grpId="1"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4063</a:t>
            </a:r>
            <a:r>
              <a:rPr lang="zh-CN" altLang="en-US" sz="2800" b="1" dirty="0">
                <a:latin typeface="微软雅黑" panose="020B0503020204020204" charset="-122"/>
                <a:ea typeface="微软雅黑" panose="020B0503020204020204" charset="-122"/>
              </a:rPr>
              <a:t> </a:t>
            </a:r>
            <a:r>
              <a:rPr lang="zh-CN" altLang="en-US" sz="2800" dirty="0">
                <a:latin typeface="微软雅黑" panose="020B0503020204020204" charset="-122"/>
                <a:ea typeface="微软雅黑" panose="020B0503020204020204" charset="-122"/>
              </a:rPr>
              <a:t>专任教师变动情况</a:t>
            </a:r>
            <a:endParaRPr lang="zh-CN" altLang="en-US" sz="2800" dirty="0">
              <a:latin typeface="微软雅黑" panose="020B0503020204020204" charset="-122"/>
              <a:ea typeface="微软雅黑" panose="020B0503020204020204" charset="-122"/>
            </a:endParaRPr>
          </a:p>
        </p:txBody>
      </p:sp>
      <p:pic>
        <p:nvPicPr>
          <p:cNvPr id="2" name="图片 1"/>
          <p:cNvPicPr>
            <a:picLocks noChangeAspect="1"/>
          </p:cNvPicPr>
          <p:nvPr/>
        </p:nvPicPr>
        <p:blipFill>
          <a:blip r:embed="rId2"/>
          <a:stretch>
            <a:fillRect/>
          </a:stretch>
        </p:blipFill>
        <p:spPr>
          <a:xfrm>
            <a:off x="260628" y="1210759"/>
            <a:ext cx="5784206" cy="5275897"/>
          </a:xfrm>
          <a:prstGeom prst="rect">
            <a:avLst/>
          </a:prstGeom>
          <a:ln>
            <a:solidFill>
              <a:srgbClr val="44546A"/>
            </a:solidFill>
          </a:ln>
          <a:effectLst>
            <a:outerShdw blurRad="50800" dist="38100" dir="2700000" algn="tl" rotWithShape="0">
              <a:prstClr val="black">
                <a:alpha val="40000"/>
              </a:prstClr>
            </a:outerShdw>
          </a:effectLst>
        </p:spPr>
      </p:pic>
      <p:pic>
        <p:nvPicPr>
          <p:cNvPr id="3" name="图片 2"/>
          <p:cNvPicPr>
            <a:picLocks noChangeAspect="1"/>
          </p:cNvPicPr>
          <p:nvPr/>
        </p:nvPicPr>
        <p:blipFill>
          <a:blip r:embed="rId3"/>
          <a:stretch>
            <a:fillRect/>
          </a:stretch>
        </p:blipFill>
        <p:spPr>
          <a:xfrm>
            <a:off x="1108039" y="5133654"/>
            <a:ext cx="5792709" cy="1463797"/>
          </a:xfrm>
          <a:prstGeom prst="rect">
            <a:avLst/>
          </a:prstGeom>
          <a:ln>
            <a:solidFill>
              <a:srgbClr val="44546A"/>
            </a:solidFill>
          </a:ln>
          <a:effectLst>
            <a:outerShdw blurRad="50800" dist="38100" dir="2700000" algn="tl" rotWithShape="0">
              <a:prstClr val="black">
                <a:alpha val="40000"/>
              </a:prstClr>
            </a:outerShdw>
          </a:effectLst>
        </p:spPr>
      </p:pic>
      <p:sp>
        <p:nvSpPr>
          <p:cNvPr id="9" name="线形标注 2(带边框和强调线) 8"/>
          <p:cNvSpPr/>
          <p:nvPr/>
        </p:nvSpPr>
        <p:spPr>
          <a:xfrm>
            <a:off x="6272796" y="1414236"/>
            <a:ext cx="5612018" cy="1031804"/>
          </a:xfrm>
          <a:prstGeom prst="accentBorderCallout2">
            <a:avLst>
              <a:gd name="adj1" fmla="val 26206"/>
              <a:gd name="adj2" fmla="val -2243"/>
              <a:gd name="adj3" fmla="val 52997"/>
              <a:gd name="adj4" fmla="val -19187"/>
              <a:gd name="adj5" fmla="val 170674"/>
              <a:gd name="adj6" fmla="val -30059"/>
            </a:avLst>
          </a:prstGeom>
          <a:solidFill>
            <a:schemeClr val="accent4">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a:solidFill>
                  <a:srgbClr val="FF0000"/>
                </a:solidFill>
                <a:latin typeface="微软雅黑" panose="020B0503020204020204" charset="-122"/>
                <a:ea typeface="微软雅黑" panose="020B0503020204020204" charset="-122"/>
                <a:cs typeface="微软雅黑" panose="020B0503020204020204" charset="-122"/>
                <a:sym typeface="+mn-ea"/>
              </a:rPr>
              <a:t>往年问题</a:t>
            </a:r>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有调入专任教师，但无外校调入专任教师。</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学校反馈：</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填报错误，未考虑是否校外调入。</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p:txBody>
      </p:sp>
      <p:sp>
        <p:nvSpPr>
          <p:cNvPr id="10" name="线形标注 2(带边框和强调线) 9"/>
          <p:cNvSpPr/>
          <p:nvPr/>
        </p:nvSpPr>
        <p:spPr>
          <a:xfrm>
            <a:off x="6272530" y="4030345"/>
            <a:ext cx="5612130" cy="1464945"/>
          </a:xfrm>
          <a:prstGeom prst="accentBorderCallout2">
            <a:avLst>
              <a:gd name="adj1" fmla="val 26206"/>
              <a:gd name="adj2" fmla="val -2243"/>
              <a:gd name="adj3" fmla="val 93017"/>
              <a:gd name="adj4" fmla="val -7989"/>
              <a:gd name="adj5" fmla="val 116341"/>
              <a:gd name="adj6" fmla="val 1490"/>
            </a:avLst>
          </a:prstGeom>
          <a:solidFill>
            <a:schemeClr val="accent4">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a:solidFill>
                  <a:srgbClr val="FF0000"/>
                </a:solidFill>
                <a:latin typeface="微软雅黑" panose="020B0503020204020204" charset="-122"/>
                <a:ea typeface="微软雅黑" panose="020B0503020204020204" charset="-122"/>
                <a:cs typeface="微软雅黑" panose="020B0503020204020204" charset="-122"/>
                <a:sym typeface="+mn-ea"/>
              </a:rPr>
              <a:t>往年问题</a:t>
            </a:r>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专任教师事业统计数据与台账数据不同，且台账中存在未取得教师资格证专任教师。</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学校反馈：</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填报错误，将未取得教师资格证教师计入了专任教师</a:t>
            </a:r>
            <a:r>
              <a:rPr lang="en-US" altLang="zh-CN" dirty="0">
                <a:solidFill>
                  <a:srgbClr val="44546A"/>
                </a:solidFill>
                <a:latin typeface="微软雅黑" panose="020B0503020204020204" charset="-122"/>
                <a:ea typeface="微软雅黑" panose="020B0503020204020204" charset="-122"/>
                <a:cs typeface="微软雅黑" panose="020B0503020204020204" charset="-122"/>
              </a:rPr>
              <a:t>/</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未及时根据行政记录调整事业统计数据。</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p:txBody>
      </p:sp>
      <p:sp>
        <p:nvSpPr>
          <p:cNvPr id="12" name="线形标注 2(带边框和强调线) 11"/>
          <p:cNvSpPr/>
          <p:nvPr/>
        </p:nvSpPr>
        <p:spPr>
          <a:xfrm>
            <a:off x="6272530" y="2588260"/>
            <a:ext cx="5612130" cy="1299845"/>
          </a:xfrm>
          <a:prstGeom prst="accentBorderCallout2">
            <a:avLst>
              <a:gd name="adj1" fmla="val 26206"/>
              <a:gd name="adj2" fmla="val -2243"/>
              <a:gd name="adj3" fmla="val 100293"/>
              <a:gd name="adj4" fmla="val -19631"/>
              <a:gd name="adj5" fmla="val 232340"/>
              <a:gd name="adj6" fmla="val -29622"/>
            </a:avLst>
          </a:prstGeom>
          <a:solidFill>
            <a:schemeClr val="accent4">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a:solidFill>
                  <a:srgbClr val="FF0000"/>
                </a:solidFill>
                <a:latin typeface="微软雅黑" panose="020B0503020204020204" charset="-122"/>
                <a:ea typeface="微软雅黑" panose="020B0503020204020204" charset="-122"/>
                <a:cs typeface="微软雅黑" panose="020B0503020204020204" charset="-122"/>
                <a:sym typeface="+mn-ea"/>
              </a:rPr>
              <a:t>往年问题</a:t>
            </a:r>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专任教师有校内变动减少，但行政人员无变化。</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学校反馈：</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填报错误，退休后返聘校外教师理解为校内变动减少，应该填报在退休中。</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0" grpId="0" bldLvl="0" animBg="1"/>
      <p:bldP spid="12" grpId="0" bldLvl="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4</a:t>
            </a:r>
            <a:r>
              <a:rPr lang="en-US" altLang="zh-CN" sz="2800" dirty="0">
                <a:gradFill>
                  <a:gsLst>
                    <a:gs pos="0">
                      <a:srgbClr val="1597E0"/>
                    </a:gs>
                    <a:gs pos="50000">
                      <a:srgbClr val="0B53A0"/>
                    </a:gs>
                  </a:gsLst>
                  <a:lin ang="5400000" scaled="1"/>
                </a:gradFill>
                <a:effectLst>
                  <a:outerShdw blurRad="38100" dist="38100" dir="2700000" algn="tl">
                    <a:srgbClr val="000000">
                      <a:alpha val="43137"/>
                    </a:srgbClr>
                  </a:outerShdw>
                </a:effectLst>
                <a:uFillTx/>
                <a:latin typeface="微软雅黑" panose="020B0503020204020204" charset="-122"/>
                <a:ea typeface="微软雅黑" panose="020B0503020204020204" charset="-122"/>
                <a:cs typeface="Arial" panose="020B0604020202020204" pitchFamily="34" charset="0"/>
              </a:rPr>
              <a:t>063 </a:t>
            </a:r>
            <a:r>
              <a:rPr lang="zh-CN" altLang="en-US" sz="2800" dirty="0">
                <a:gradFill>
                  <a:gsLst>
                    <a:gs pos="0">
                      <a:srgbClr val="1597E0"/>
                    </a:gs>
                    <a:gs pos="50000">
                      <a:srgbClr val="0B53A0"/>
                    </a:gs>
                  </a:gsLst>
                  <a:lin ang="5400000" scaled="1"/>
                </a:gradFill>
                <a:effectLst>
                  <a:outerShdw blurRad="38100" dist="38100" dir="2700000" algn="tl">
                    <a:srgbClr val="000000">
                      <a:alpha val="43137"/>
                    </a:srgbClr>
                  </a:outerShdw>
                </a:effectLst>
                <a:uFillTx/>
                <a:latin typeface="微软雅黑" panose="020B0503020204020204" charset="-122"/>
                <a:ea typeface="微软雅黑" panose="020B0503020204020204" charset="-122"/>
                <a:cs typeface="Arial" panose="020B0604020202020204" pitchFamily="34" charset="0"/>
              </a:rPr>
              <a:t>专任教师变动情况</a:t>
            </a:r>
            <a:endParaRPr lang="zh-CN" altLang="en-US" sz="2800" dirty="0">
              <a:gradFill>
                <a:gsLst>
                  <a:gs pos="0">
                    <a:srgbClr val="1597E0"/>
                  </a:gs>
                  <a:gs pos="50000">
                    <a:srgbClr val="0B53A0"/>
                  </a:gs>
                </a:gsLst>
                <a:lin ang="5400000" scaled="1"/>
              </a:gradFill>
              <a:effectLst>
                <a:outerShdw blurRad="38100" dist="38100" dir="2700000" algn="tl">
                  <a:srgbClr val="000000">
                    <a:alpha val="43137"/>
                  </a:srgbClr>
                </a:outerShdw>
              </a:effectLst>
              <a:uFillTx/>
              <a:latin typeface="微软雅黑" panose="020B0503020204020204" charset="-122"/>
              <a:ea typeface="微软雅黑" panose="020B0503020204020204" charset="-122"/>
              <a:cs typeface="Arial" panose="020B0604020202020204" pitchFamily="34" charset="0"/>
            </a:endParaRPr>
          </a:p>
        </p:txBody>
      </p:sp>
      <p:sp>
        <p:nvSpPr>
          <p:cNvPr id="3" name="文本框 2"/>
          <p:cNvSpPr txBox="1"/>
          <p:nvPr/>
        </p:nvSpPr>
        <p:spPr>
          <a:xfrm>
            <a:off x="2286635" y="1544955"/>
            <a:ext cx="7698105" cy="1883410"/>
          </a:xfrm>
          <a:prstGeom prst="rect">
            <a:avLst/>
          </a:prstGeom>
          <a:solidFill>
            <a:schemeClr val="accent4">
              <a:lumMod val="20000"/>
              <a:lumOff val="80000"/>
              <a:alpha val="100000"/>
            </a:schemeClr>
          </a:solidFill>
          <a:ln>
            <a:solidFill>
              <a:schemeClr val="accent4">
                <a:alpha val="100000"/>
              </a:schemeClr>
            </a:solidFill>
          </a:ln>
        </p:spPr>
        <p:txBody>
          <a:bodyPr wrap="square" rtlCol="0">
            <a:noAutofit/>
          </a:bodyPr>
          <a:lstStyle/>
          <a:p>
            <a:pPr algn="just">
              <a:lnSpc>
                <a:spcPct val="120000"/>
              </a:lnSpc>
            </a:pPr>
            <a:r>
              <a:rPr lang="zh-CN" altLang="en-US" b="1">
                <a:solidFill>
                  <a:srgbClr val="FF0000"/>
                </a:solidFill>
                <a:latin typeface="微软雅黑" panose="020B0503020204020204" charset="-122"/>
                <a:ea typeface="微软雅黑" panose="020B0503020204020204" charset="-122"/>
                <a:cs typeface="微软雅黑" panose="020B0503020204020204" charset="-122"/>
              </a:rPr>
              <a:t>往年问题</a:t>
            </a:r>
            <a:r>
              <a:rPr lang="zh-CN" altLang="en-US" b="1">
                <a:solidFill>
                  <a:srgbClr val="044AFA"/>
                </a:solidFill>
                <a:latin typeface="微软雅黑" panose="020B0503020204020204" charset="-122"/>
                <a:ea typeface="微软雅黑" panose="020B0503020204020204" charset="-122"/>
                <a:cs typeface="微软雅黑" panose="020B0503020204020204" charset="-122"/>
              </a:rPr>
              <a:t>：</a:t>
            </a:r>
            <a:r>
              <a:rPr lang="zh-CN" altLang="en-US">
                <a:solidFill>
                  <a:srgbClr val="000000"/>
                </a:solidFill>
                <a:latin typeface="微软雅黑" panose="020B0503020204020204" charset="-122"/>
                <a:ea typeface="微软雅黑" panose="020B0503020204020204" charset="-122"/>
                <a:cs typeface="微软雅黑" panose="020B0503020204020204" charset="-122"/>
              </a:rPr>
              <a:t>师资情况中，2025年专任教师1112人，但该校提供的专任教师统计台账中246人的专业技术职务为中职系列，且无高校教师资格证。</a:t>
            </a:r>
            <a:endParaRPr lang="zh-CN" altLang="en-US">
              <a:solidFill>
                <a:srgbClr val="000000"/>
              </a:solidFill>
              <a:latin typeface="微软雅黑" panose="020B0503020204020204" charset="-122"/>
              <a:ea typeface="微软雅黑" panose="020B0503020204020204" charset="-122"/>
              <a:cs typeface="微软雅黑" panose="020B0503020204020204" charset="-122"/>
            </a:endParaRPr>
          </a:p>
          <a:p>
            <a:pPr algn="just">
              <a:lnSpc>
                <a:spcPct val="120000"/>
              </a:lnSpc>
            </a:pPr>
            <a:endParaRPr lang="zh-CN" altLang="en-US">
              <a:latin typeface="微软雅黑" panose="020B0503020204020204" charset="-122"/>
              <a:ea typeface="微软雅黑" panose="020B0503020204020204" charset="-122"/>
              <a:cs typeface="微软雅黑" panose="020B0503020204020204" charset="-122"/>
            </a:endParaRPr>
          </a:p>
          <a:p>
            <a:pPr algn="just">
              <a:lnSpc>
                <a:spcPct val="120000"/>
              </a:lnSpc>
            </a:pPr>
            <a:r>
              <a:rPr lang="zh-CN" altLang="en-US" b="1">
                <a:solidFill>
                  <a:srgbClr val="044AFA"/>
                </a:solidFill>
                <a:latin typeface="微软雅黑" panose="020B0503020204020204" charset="-122"/>
                <a:ea typeface="微软雅黑" panose="020B0503020204020204" charset="-122"/>
                <a:cs typeface="微软雅黑" panose="020B0503020204020204" charset="-122"/>
              </a:rPr>
              <a:t>学校反馈：</a:t>
            </a:r>
            <a:r>
              <a:rPr lang="zh-CN" altLang="en-US">
                <a:solidFill>
                  <a:srgbClr val="000000"/>
                </a:solidFill>
                <a:latin typeface="微软雅黑" panose="020B0503020204020204" charset="-122"/>
                <a:ea typeface="微软雅黑" panose="020B0503020204020204" charset="-122"/>
                <a:cs typeface="微软雅黑" panose="020B0503020204020204" charset="-122"/>
              </a:rPr>
              <a:t>填报错误，</a:t>
            </a:r>
            <a:r>
              <a:rPr lang="zh-CN" altLang="en-US" b="1">
                <a:solidFill>
                  <a:srgbClr val="FF0000"/>
                </a:solidFill>
                <a:latin typeface="微软雅黑" panose="020B0503020204020204" charset="-122"/>
                <a:ea typeface="微软雅黑" panose="020B0503020204020204" charset="-122"/>
                <a:cs typeface="微软雅黑" panose="020B0503020204020204" charset="-122"/>
              </a:rPr>
              <a:t>将三所中职学校并入后的教师计入专任教师</a:t>
            </a:r>
            <a:r>
              <a:rPr lang="zh-CN" altLang="en-US">
                <a:solidFill>
                  <a:srgbClr val="000000"/>
                </a:solidFill>
                <a:latin typeface="微软雅黑" panose="020B0503020204020204" charset="-122"/>
                <a:ea typeface="微软雅黑" panose="020B0503020204020204" charset="-122"/>
                <a:cs typeface="微软雅黑" panose="020B0503020204020204" charset="-122"/>
              </a:rPr>
              <a:t>，其中28人无高校教师资格证，实有专任教师1084人。</a:t>
            </a:r>
            <a:endParaRPr lang="zh-CN" altLang="en-US">
              <a:solidFill>
                <a:srgbClr val="000000"/>
              </a:solidFill>
              <a:latin typeface="微软雅黑" panose="020B0503020204020204" charset="-122"/>
              <a:ea typeface="微软雅黑" panose="020B0503020204020204" charset="-122"/>
              <a:cs typeface="微软雅黑" panose="020B0503020204020204" charset="-122"/>
            </a:endParaRPr>
          </a:p>
        </p:txBody>
      </p:sp>
      <p:grpSp>
        <p:nvGrpSpPr>
          <p:cNvPr id="5" name="组合 4"/>
          <p:cNvGrpSpPr/>
          <p:nvPr userDrawn="1"/>
        </p:nvGrpSpPr>
        <p:grpSpPr>
          <a:xfrm>
            <a:off x="2426743" y="4136560"/>
            <a:ext cx="6375367" cy="1089025"/>
            <a:chOff x="8732" y="6185"/>
            <a:chExt cx="7710" cy="1715"/>
          </a:xfrm>
        </p:grpSpPr>
        <p:sp>
          <p:nvSpPr>
            <p:cNvPr id="9" name="文本框 8"/>
            <p:cNvSpPr txBox="1"/>
            <p:nvPr userDrawn="1"/>
          </p:nvSpPr>
          <p:spPr>
            <a:xfrm>
              <a:off x="9872" y="6185"/>
              <a:ext cx="6570" cy="1715"/>
            </a:xfrm>
            <a:prstGeom prst="rect">
              <a:avLst/>
            </a:prstGeom>
            <a:solidFill>
              <a:schemeClr val="accent4">
                <a:lumMod val="20000"/>
                <a:lumOff val="80000"/>
                <a:alpha val="100000"/>
              </a:schemeClr>
            </a:solidFill>
            <a:ln>
              <a:solidFill>
                <a:schemeClr val="accent4">
                  <a:lumMod val="60000"/>
                  <a:lumOff val="40000"/>
                  <a:alpha val="100000"/>
                </a:schemeClr>
              </a:solidFill>
            </a:ln>
          </p:spPr>
          <p:txBody>
            <a:bodyPr wrap="square" rtlCol="0" anchor="ctr">
              <a:noAutofit/>
            </a:bodyPr>
            <a:lstStyle/>
            <a:p>
              <a:pPr algn="just"/>
              <a:r>
                <a:rPr lang="zh-CN" altLang="en-US">
                  <a:latin typeface="微软雅黑" panose="020B0503020204020204" charset="-122"/>
                  <a:ea typeface="微软雅黑" panose="020B0503020204020204" charset="-122"/>
                  <a:cs typeface="微软雅黑" panose="020B0503020204020204" charset="-122"/>
                </a:rPr>
                <a:t>无高校教师资格证的中职系列教师</a:t>
              </a:r>
              <a:r>
                <a:rPr lang="en-US" altLang="zh-CN">
                  <a:latin typeface="微软雅黑" panose="020B0503020204020204" charset="-122"/>
                  <a:ea typeface="微软雅黑" panose="020B0503020204020204" charset="-122"/>
                  <a:cs typeface="微软雅黑" panose="020B0503020204020204" charset="-122"/>
                </a:rPr>
                <a:t>，</a:t>
              </a:r>
              <a:r>
                <a:rPr lang="zh-CN" altLang="en-US">
                  <a:latin typeface="微软雅黑" panose="020B0503020204020204" charset="-122"/>
                  <a:ea typeface="微软雅黑" panose="020B0503020204020204" charset="-122"/>
                  <a:cs typeface="微软雅黑" panose="020B0503020204020204" charset="-122"/>
                </a:rPr>
                <a:t>不可计入高校专任</a:t>
              </a:r>
              <a:r>
                <a:rPr lang="zh-CN" altLang="en-US">
                  <a:latin typeface="微软雅黑" panose="020B0503020204020204" charset="-122"/>
                  <a:ea typeface="微软雅黑" panose="020B0503020204020204" charset="-122"/>
                  <a:cs typeface="微软雅黑" panose="020B0503020204020204" charset="-122"/>
                </a:rPr>
                <a:t>教师，如学校有</a:t>
              </a:r>
              <a:r>
                <a:rPr lang="zh-CN" altLang="en-US">
                  <a:solidFill>
                    <a:schemeClr val="tx1"/>
                  </a:solidFill>
                  <a:latin typeface="微软雅黑" panose="020B0503020204020204" charset="-122"/>
                  <a:ea typeface="微软雅黑" panose="020B0503020204020204" charset="-122"/>
                  <a:cs typeface="微软雅黑" panose="020B0503020204020204" charset="-122"/>
                </a:rPr>
                <a:t>附设中职班可计入附设班专任教师，</a:t>
              </a:r>
              <a:r>
                <a:rPr lang="zh-CN" altLang="en-US">
                  <a:solidFill>
                    <a:schemeClr val="tx1"/>
                  </a:solidFill>
                  <a:latin typeface="微软雅黑" panose="020B0503020204020204" charset="-122"/>
                  <a:ea typeface="微软雅黑" panose="020B0503020204020204" charset="-122"/>
                  <a:cs typeface="微软雅黑" panose="020B0503020204020204" charset="-122"/>
                </a:rPr>
                <a:t>从事行政管理</a:t>
              </a:r>
              <a:r>
                <a:rPr lang="zh-CN" altLang="en-US">
                  <a:solidFill>
                    <a:schemeClr val="tx1"/>
                  </a:solidFill>
                  <a:latin typeface="微软雅黑" panose="020B0503020204020204" charset="-122"/>
                  <a:ea typeface="微软雅黑" panose="020B0503020204020204" charset="-122"/>
                  <a:cs typeface="微软雅黑" panose="020B0503020204020204" charset="-122"/>
                </a:rPr>
                <a:t>工作的也可计入</a:t>
              </a:r>
              <a:r>
                <a:rPr lang="zh-CN" altLang="en-US">
                  <a:solidFill>
                    <a:schemeClr val="tx1"/>
                  </a:solidFill>
                  <a:latin typeface="微软雅黑" panose="020B0503020204020204" charset="-122"/>
                  <a:ea typeface="微软雅黑" panose="020B0503020204020204" charset="-122"/>
                  <a:cs typeface="微软雅黑" panose="020B0503020204020204" charset="-122"/>
                </a:rPr>
                <a:t>行政人员。</a:t>
              </a:r>
              <a:endParaRPr lang="zh-CN" altLang="en-US">
                <a:solidFill>
                  <a:schemeClr val="tx1"/>
                </a:solidFill>
                <a:latin typeface="微软雅黑" panose="020B0503020204020204" charset="-122"/>
                <a:ea typeface="微软雅黑" panose="020B0503020204020204" charset="-122"/>
                <a:cs typeface="微软雅黑" panose="020B0503020204020204" charset="-122"/>
              </a:endParaRPr>
            </a:p>
          </p:txBody>
        </p:sp>
        <p:pic>
          <p:nvPicPr>
            <p:cNvPr id="10" name="图片 9" descr="问号-方框"/>
            <p:cNvPicPr>
              <a:picLocks noChangeAspect="1"/>
            </p:cNvPicPr>
            <p:nvPr>
              <p:custDataLst>
                <p:tags r:id="rId2"/>
              </p:custDataLst>
            </p:nvPr>
          </p:nvPicPr>
          <p:blipFill>
            <a:blip r:embed="rId3">
              <a:extLst>
                <a:ext uri="{96DAC541-7B7A-43D3-8B79-37D633B846F1}">
                  <asvg:svgBlip xmlns:asvg="http://schemas.microsoft.com/office/drawing/2016/SVG/main" r:embed="rId4"/>
                </a:ext>
              </a:extLst>
            </a:blip>
            <a:stretch>
              <a:fillRect/>
            </a:stretch>
          </p:blipFill>
          <p:spPr>
            <a:xfrm>
              <a:off x="8732" y="6185"/>
              <a:ext cx="1064" cy="1280"/>
            </a:xfrm>
            <a:prstGeom prst="rect">
              <a:avLst/>
            </a:prstGeom>
          </p:spPr>
        </p:pic>
      </p:grpSp>
    </p:spTree>
    <p:custDataLst>
      <p:tags r:id="rId5"/>
    </p:custData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4</a:t>
            </a:r>
            <a:r>
              <a:rPr lang="en-US" altLang="zh-CN" sz="2800" dirty="0">
                <a:gradFill>
                  <a:gsLst>
                    <a:gs pos="0">
                      <a:srgbClr val="1597E0"/>
                    </a:gs>
                    <a:gs pos="50000">
                      <a:srgbClr val="0B53A0"/>
                    </a:gs>
                  </a:gsLst>
                  <a:lin ang="5400000" scaled="1"/>
                </a:gradFill>
                <a:effectLst>
                  <a:outerShdw blurRad="38100" dist="38100" dir="2700000" algn="tl">
                    <a:srgbClr val="000000">
                      <a:alpha val="43137"/>
                    </a:srgbClr>
                  </a:outerShdw>
                </a:effectLst>
                <a:uFillTx/>
                <a:latin typeface="微软雅黑" panose="020B0503020204020204" charset="-122"/>
                <a:ea typeface="微软雅黑" panose="020B0503020204020204" charset="-122"/>
                <a:cs typeface="Arial" panose="020B0604020202020204" pitchFamily="34" charset="0"/>
              </a:rPr>
              <a:t>063 </a:t>
            </a:r>
            <a:r>
              <a:rPr lang="zh-CN" altLang="en-US" sz="2800" dirty="0">
                <a:gradFill>
                  <a:gsLst>
                    <a:gs pos="0">
                      <a:srgbClr val="1597E0"/>
                    </a:gs>
                    <a:gs pos="50000">
                      <a:srgbClr val="0B53A0"/>
                    </a:gs>
                  </a:gsLst>
                  <a:lin ang="5400000" scaled="1"/>
                </a:gradFill>
                <a:effectLst>
                  <a:outerShdw blurRad="38100" dist="38100" dir="2700000" algn="tl">
                    <a:srgbClr val="000000">
                      <a:alpha val="43137"/>
                    </a:srgbClr>
                  </a:outerShdw>
                </a:effectLst>
                <a:uFillTx/>
                <a:latin typeface="微软雅黑" panose="020B0503020204020204" charset="-122"/>
                <a:ea typeface="微软雅黑" panose="020B0503020204020204" charset="-122"/>
                <a:cs typeface="Arial" panose="020B0604020202020204" pitchFamily="34" charset="0"/>
              </a:rPr>
              <a:t>专任教师变动情况</a:t>
            </a:r>
            <a:endParaRPr lang="zh-CN" altLang="en-US" sz="2800" dirty="0">
              <a:gradFill>
                <a:gsLst>
                  <a:gs pos="0">
                    <a:srgbClr val="1597E0"/>
                  </a:gs>
                  <a:gs pos="50000">
                    <a:srgbClr val="0B53A0"/>
                  </a:gs>
                </a:gsLst>
                <a:lin ang="5400000" scaled="1"/>
              </a:gradFill>
              <a:effectLst>
                <a:outerShdw blurRad="38100" dist="38100" dir="2700000" algn="tl">
                  <a:srgbClr val="000000">
                    <a:alpha val="43137"/>
                  </a:srgbClr>
                </a:outerShdw>
              </a:effectLst>
              <a:uFillTx/>
              <a:latin typeface="微软雅黑" panose="020B0503020204020204" charset="-122"/>
              <a:ea typeface="微软雅黑" panose="020B0503020204020204" charset="-122"/>
              <a:cs typeface="Arial" panose="020B0604020202020204" pitchFamily="34" charset="0"/>
            </a:endParaRPr>
          </a:p>
        </p:txBody>
      </p:sp>
      <p:sp>
        <p:nvSpPr>
          <p:cNvPr id="9" name="文本框 8"/>
          <p:cNvSpPr txBox="1"/>
          <p:nvPr/>
        </p:nvSpPr>
        <p:spPr>
          <a:xfrm>
            <a:off x="2550795" y="1802130"/>
            <a:ext cx="7713345" cy="3254375"/>
          </a:xfrm>
          <a:prstGeom prst="rect">
            <a:avLst/>
          </a:prstGeom>
          <a:solidFill>
            <a:schemeClr val="accent4">
              <a:lumMod val="20000"/>
              <a:lumOff val="80000"/>
              <a:alpha val="100000"/>
            </a:schemeClr>
          </a:solidFill>
          <a:ln>
            <a:solidFill>
              <a:schemeClr val="accent4">
                <a:alpha val="100000"/>
              </a:schemeClr>
            </a:solidFill>
          </a:ln>
        </p:spPr>
        <p:txBody>
          <a:bodyPr wrap="square" rtlCol="0">
            <a:noAutofit/>
          </a:bodyPr>
          <a:lstStyle/>
          <a:p>
            <a:pPr algn="just">
              <a:lnSpc>
                <a:spcPct val="120000"/>
              </a:lnSpc>
            </a:pPr>
            <a:r>
              <a:rPr lang="zh-CN" altLang="en-US" b="1">
                <a:solidFill>
                  <a:srgbClr val="FF0000"/>
                </a:solidFill>
                <a:latin typeface="微软雅黑" panose="020B0503020204020204" charset="-122"/>
                <a:ea typeface="微软雅黑" panose="020B0503020204020204" charset="-122"/>
                <a:cs typeface="微软雅黑" panose="020B0503020204020204" charset="-122"/>
                <a:sym typeface="+mn-ea"/>
              </a:rPr>
              <a:t>往年问题</a:t>
            </a:r>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a:t>
            </a:r>
            <a:r>
              <a:rPr lang="zh-CN" altLang="en-US">
                <a:solidFill>
                  <a:schemeClr val="tx1"/>
                </a:solidFill>
                <a:latin typeface="微软雅黑" panose="020B0503020204020204" charset="-122"/>
                <a:ea typeface="微软雅黑" panose="020B0503020204020204" charset="-122"/>
                <a:cs typeface="微软雅黑" panose="020B0503020204020204" charset="-122"/>
              </a:rPr>
              <a:t>师资情况中，2025年专任教师974人，但该校专任教师台账中未取得高校教师资格证的专任教师49人（含博士32人）。</a:t>
            </a:r>
            <a:endParaRPr lang="zh-CN" altLang="en-US">
              <a:latin typeface="微软雅黑" panose="020B0503020204020204" charset="-122"/>
              <a:ea typeface="微软雅黑" panose="020B0503020204020204" charset="-122"/>
              <a:cs typeface="微软雅黑" panose="020B0503020204020204" charset="-122"/>
            </a:endParaRPr>
          </a:p>
          <a:p>
            <a:pPr algn="just">
              <a:lnSpc>
                <a:spcPct val="120000"/>
              </a:lnSpc>
            </a:pPr>
            <a:endParaRPr lang="zh-CN" altLang="en-US">
              <a:latin typeface="微软雅黑" panose="020B0503020204020204" charset="-122"/>
              <a:ea typeface="微软雅黑" panose="020B0503020204020204" charset="-122"/>
              <a:cs typeface="微软雅黑" panose="020B0503020204020204" charset="-122"/>
            </a:endParaRPr>
          </a:p>
          <a:p>
            <a:pPr algn="just">
              <a:lnSpc>
                <a:spcPct val="120000"/>
              </a:lnSpc>
            </a:pPr>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学校反馈：</a:t>
            </a:r>
            <a:r>
              <a:rPr lang="zh-CN" altLang="en-US" u="sng">
                <a:solidFill>
                  <a:srgbClr val="000000"/>
                </a:solidFill>
                <a:latin typeface="微软雅黑" panose="020B0503020204020204" charset="-122"/>
                <a:ea typeface="微软雅黑" panose="020B0503020204020204" charset="-122"/>
                <a:cs typeface="微软雅黑" panose="020B0503020204020204" charset="-122"/>
              </a:rPr>
              <a:t>填报准确</a:t>
            </a:r>
            <a:r>
              <a:rPr lang="zh-CN" altLang="en-US">
                <a:solidFill>
                  <a:srgbClr val="000000"/>
                </a:solidFill>
                <a:latin typeface="微软雅黑" panose="020B0503020204020204" charset="-122"/>
                <a:ea typeface="微软雅黑" panose="020B0503020204020204" charset="-122"/>
                <a:cs typeface="微软雅黑" panose="020B0503020204020204" charset="-122"/>
              </a:rPr>
              <a:t>，未取得高校教师资格证的专任教师为49 人。1 人教师资格证遗失待补办， </a:t>
            </a:r>
            <a:r>
              <a:rPr lang="zh-CN" altLang="en-US" b="1">
                <a:solidFill>
                  <a:srgbClr val="FF0000"/>
                </a:solidFill>
                <a:latin typeface="微软雅黑" panose="020B0503020204020204" charset="-122"/>
                <a:ea typeface="微软雅黑" panose="020B0503020204020204" charset="-122"/>
                <a:cs typeface="微软雅黑" panose="020B0503020204020204" charset="-122"/>
              </a:rPr>
              <a:t>1 人已于 2025 年 12 月获教师资格证</a:t>
            </a:r>
            <a:r>
              <a:rPr lang="zh-CN" altLang="en-US">
                <a:solidFill>
                  <a:srgbClr val="000000"/>
                </a:solidFill>
                <a:latin typeface="微软雅黑" panose="020B0503020204020204" charset="-122"/>
                <a:ea typeface="微软雅黑" panose="020B0503020204020204" charset="-122"/>
                <a:cs typeface="微软雅黑" panose="020B0503020204020204" charset="-122"/>
              </a:rPr>
              <a:t>，……</a:t>
            </a:r>
            <a:r>
              <a:rPr lang="en-US" altLang="zh-CN">
                <a:solidFill>
                  <a:srgbClr val="000000"/>
                </a:solidFill>
                <a:latin typeface="微软雅黑" panose="020B0503020204020204" charset="-122"/>
                <a:ea typeface="微软雅黑" panose="020B0503020204020204" charset="-122"/>
                <a:cs typeface="微软雅黑" panose="020B0503020204020204" charset="-122"/>
              </a:rPr>
              <a:t>，</a:t>
            </a:r>
            <a:r>
              <a:rPr lang="zh-CN" altLang="en-US">
                <a:solidFill>
                  <a:srgbClr val="000000"/>
                </a:solidFill>
                <a:latin typeface="微软雅黑" panose="020B0503020204020204" charset="-122"/>
                <a:ea typeface="微软雅黑" panose="020B0503020204020204" charset="-122"/>
                <a:cs typeface="微软雅黑" panose="020B0503020204020204" charset="-122"/>
              </a:rPr>
              <a:t>15 人为一年内新引进的博士或人才，尚未满足教师资格证申请资格，</a:t>
            </a:r>
            <a:r>
              <a:rPr lang="zh-CN" altLang="en-US" b="1">
                <a:solidFill>
                  <a:srgbClr val="FF0000"/>
                </a:solidFill>
                <a:latin typeface="微软雅黑" panose="020B0503020204020204" charset="-122"/>
                <a:ea typeface="微软雅黑" panose="020B0503020204020204" charset="-122"/>
                <a:cs typeface="微软雅黑" panose="020B0503020204020204" charset="-122"/>
              </a:rPr>
              <a:t>按照相关标准可以纳入专任教师</a:t>
            </a:r>
            <a:r>
              <a:rPr lang="zh-CN" altLang="en-US">
                <a:solidFill>
                  <a:srgbClr val="000000"/>
                </a:solidFill>
                <a:latin typeface="微软雅黑" panose="020B0503020204020204" charset="-122"/>
                <a:ea typeface="微软雅黑" panose="020B0503020204020204" charset="-122"/>
                <a:cs typeface="微软雅黑" panose="020B0503020204020204" charset="-122"/>
              </a:rPr>
              <a:t>。实际应获取教师资格证但暂时没有拿到的是 21 人（8 人为行业引进的高层次人才，13 人为近年引进博士），</a:t>
            </a:r>
            <a:r>
              <a:rPr lang="zh-CN" altLang="en-US" b="1">
                <a:solidFill>
                  <a:srgbClr val="FF0000"/>
                </a:solidFill>
                <a:latin typeface="微软雅黑" panose="020B0503020204020204" charset="-122"/>
                <a:ea typeface="微软雅黑" panose="020B0503020204020204" charset="-122"/>
                <a:cs typeface="微软雅黑" panose="020B0503020204020204" charset="-122"/>
              </a:rPr>
              <a:t>预计将于 2026 年考出教师资格证</a:t>
            </a:r>
            <a:r>
              <a:rPr lang="zh-CN" altLang="en-US">
                <a:solidFill>
                  <a:srgbClr val="000000"/>
                </a:solidFill>
                <a:latin typeface="微软雅黑" panose="020B0503020204020204" charset="-122"/>
                <a:ea typeface="微软雅黑" panose="020B0503020204020204" charset="-122"/>
                <a:cs typeface="微软雅黑" panose="020B0503020204020204" charset="-122"/>
              </a:rPr>
              <a:t>。</a:t>
            </a:r>
            <a:endParaRPr lang="zh-CN" altLang="en-US">
              <a:solidFill>
                <a:srgbClr val="000000"/>
              </a:solidFill>
              <a:latin typeface="微软雅黑" panose="020B0503020204020204" charset="-122"/>
              <a:ea typeface="微软雅黑" panose="020B0503020204020204" charset="-122"/>
              <a:cs typeface="微软雅黑" panose="020B0503020204020204" charset="-122"/>
            </a:endParaRPr>
          </a:p>
        </p:txBody>
      </p:sp>
      <p:grpSp>
        <p:nvGrpSpPr>
          <p:cNvPr id="13" name="组合 12"/>
          <p:cNvGrpSpPr/>
          <p:nvPr userDrawn="1"/>
        </p:nvGrpSpPr>
        <p:grpSpPr>
          <a:xfrm>
            <a:off x="3303844" y="5335952"/>
            <a:ext cx="6017559" cy="812800"/>
            <a:chOff x="8455" y="12692"/>
            <a:chExt cx="7843" cy="1280"/>
          </a:xfrm>
        </p:grpSpPr>
        <p:sp>
          <p:nvSpPr>
            <p:cNvPr id="14" name="文本框 13"/>
            <p:cNvSpPr txBox="1"/>
            <p:nvPr userDrawn="1"/>
          </p:nvSpPr>
          <p:spPr>
            <a:xfrm>
              <a:off x="9520" y="12792"/>
              <a:ext cx="6778" cy="1180"/>
            </a:xfrm>
            <a:prstGeom prst="rect">
              <a:avLst/>
            </a:prstGeom>
            <a:solidFill>
              <a:schemeClr val="accent4">
                <a:lumMod val="20000"/>
                <a:lumOff val="80000"/>
                <a:alpha val="100000"/>
              </a:schemeClr>
            </a:solidFill>
            <a:ln>
              <a:solidFill>
                <a:schemeClr val="accent4">
                  <a:lumMod val="60000"/>
                  <a:lumOff val="40000"/>
                  <a:alpha val="100000"/>
                </a:schemeClr>
              </a:solidFill>
            </a:ln>
          </p:spPr>
          <p:txBody>
            <a:bodyPr wrap="square" rtlCol="0" anchor="ctr">
              <a:noAutofit/>
            </a:bodyPr>
            <a:lstStyle/>
            <a:p>
              <a:pPr algn="just"/>
              <a:r>
                <a:rPr lang="zh-CN" altLang="en-US">
                  <a:latin typeface="微软雅黑" panose="020B0503020204020204" charset="-122"/>
                  <a:ea typeface="微软雅黑" panose="020B0503020204020204" charset="-122"/>
                  <a:cs typeface="微软雅黑" panose="020B0503020204020204" charset="-122"/>
                </a:rPr>
                <a:t>未取得教师资格不应计入专任教师</a:t>
              </a:r>
              <a:endParaRPr lang="zh-CN" altLang="en-US">
                <a:latin typeface="微软雅黑" panose="020B0503020204020204" charset="-122"/>
                <a:ea typeface="微软雅黑" panose="020B0503020204020204" charset="-122"/>
                <a:cs typeface="微软雅黑" panose="020B0503020204020204" charset="-122"/>
              </a:endParaRPr>
            </a:p>
          </p:txBody>
        </p:sp>
        <p:pic>
          <p:nvPicPr>
            <p:cNvPr id="15" name="图片 14" descr="问号-方框"/>
            <p:cNvPicPr>
              <a:picLocks noChangeAspect="1"/>
            </p:cNvPicPr>
            <p:nvPr>
              <p:custDataLst>
                <p:tags r:id="rId2"/>
              </p:custDataLst>
            </p:nvPr>
          </p:nvPicPr>
          <p:blipFill>
            <a:blip r:embed="rId3">
              <a:extLst>
                <a:ext uri="{96DAC541-7B7A-43D3-8B79-37D633B846F1}">
                  <asvg:svgBlip xmlns:asvg="http://schemas.microsoft.com/office/drawing/2016/SVG/main" r:embed="rId4"/>
                </a:ext>
              </a:extLst>
            </a:blip>
            <a:stretch>
              <a:fillRect/>
            </a:stretch>
          </p:blipFill>
          <p:spPr>
            <a:xfrm>
              <a:off x="8455" y="12692"/>
              <a:ext cx="1064" cy="1280"/>
            </a:xfrm>
            <a:prstGeom prst="rect">
              <a:avLst/>
            </a:prstGeom>
          </p:spPr>
        </p:pic>
      </p:grpSp>
    </p:spTree>
    <p:custDataLst>
      <p:tags r:id="rId5"/>
    </p:custData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400" b="1" dirty="0">
                <a:latin typeface="微软雅黑" panose="020B0503020204020204" charset="-122"/>
                <a:ea typeface="微软雅黑" panose="020B0503020204020204" charset="-122"/>
              </a:rPr>
              <a:t>教基</a:t>
            </a:r>
            <a:r>
              <a:rPr lang="en-US" altLang="zh-CN" sz="2400" b="1" dirty="0">
                <a:latin typeface="微软雅黑" panose="020B0503020204020204" charset="-122"/>
                <a:ea typeface="微软雅黑" panose="020B0503020204020204" charset="-122"/>
              </a:rPr>
              <a:t>4064</a:t>
            </a:r>
            <a:r>
              <a:rPr lang="zh-CN" altLang="en-US" sz="2400" b="1" dirty="0">
                <a:latin typeface="微软雅黑" panose="020B0503020204020204" charset="-122"/>
                <a:ea typeface="微软雅黑" panose="020B0503020204020204" charset="-122"/>
              </a:rPr>
              <a:t> </a:t>
            </a:r>
            <a:r>
              <a:rPr lang="zh-CN" altLang="en-US" sz="2400" dirty="0">
                <a:latin typeface="微软雅黑" panose="020B0503020204020204" charset="-122"/>
                <a:ea typeface="微软雅黑" panose="020B0503020204020204" charset="-122"/>
              </a:rPr>
              <a:t>心理咨询工作人员（心理健康教育教师）情况</a:t>
            </a:r>
            <a:endParaRPr lang="zh-CN" altLang="en-US" sz="2400" dirty="0">
              <a:latin typeface="微软雅黑" panose="020B0503020204020204" charset="-122"/>
              <a:ea typeface="微软雅黑" panose="020B0503020204020204" charset="-122"/>
            </a:endParaRPr>
          </a:p>
        </p:txBody>
      </p:sp>
      <p:pic>
        <p:nvPicPr>
          <p:cNvPr id="2" name="图片 1"/>
          <p:cNvPicPr>
            <a:picLocks noChangeAspect="1"/>
          </p:cNvPicPr>
          <p:nvPr/>
        </p:nvPicPr>
        <p:blipFill>
          <a:blip r:embed="rId2"/>
          <a:stretch>
            <a:fillRect/>
          </a:stretch>
        </p:blipFill>
        <p:spPr>
          <a:xfrm>
            <a:off x="294784" y="1216132"/>
            <a:ext cx="5583880" cy="5472715"/>
          </a:xfrm>
          <a:prstGeom prst="rect">
            <a:avLst/>
          </a:prstGeom>
          <a:ln>
            <a:solidFill>
              <a:srgbClr val="44546A"/>
            </a:solidFill>
          </a:ln>
          <a:effectLst>
            <a:outerShdw blurRad="50800" dist="38100" dir="2700000" algn="tl" rotWithShape="0">
              <a:prstClr val="black">
                <a:alpha val="40000"/>
              </a:prstClr>
            </a:outerShdw>
          </a:effectLst>
        </p:spPr>
      </p:pic>
      <p:sp>
        <p:nvSpPr>
          <p:cNvPr id="10" name="线形标注 2(带边框和强调线) 10"/>
          <p:cNvSpPr/>
          <p:nvPr/>
        </p:nvSpPr>
        <p:spPr>
          <a:xfrm>
            <a:off x="5618786" y="2665095"/>
            <a:ext cx="5864860" cy="731520"/>
          </a:xfrm>
          <a:prstGeom prst="accentBorderCallout2">
            <a:avLst>
              <a:gd name="adj1" fmla="val 22395"/>
              <a:gd name="adj2" fmla="val -4032"/>
              <a:gd name="adj3" fmla="val -29427"/>
              <a:gd name="adj4" fmla="val -27462"/>
              <a:gd name="adj5" fmla="val -155203"/>
              <a:gd name="adj6" fmla="val -57495"/>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心理咨询工作人员：</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在高等教育学校心理健康教育机构专职从事学生心理咨询工作的人员。</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12" name="线形标注 2(带边框和强调线) 4"/>
          <p:cNvSpPr/>
          <p:nvPr/>
        </p:nvSpPr>
        <p:spPr>
          <a:xfrm>
            <a:off x="5610531" y="3580130"/>
            <a:ext cx="5864860" cy="934720"/>
          </a:xfrm>
          <a:prstGeom prst="accentBorderCallout2">
            <a:avLst>
              <a:gd name="adj1" fmla="val 52260"/>
              <a:gd name="adj2" fmla="val -4057"/>
              <a:gd name="adj3" fmla="val 23623"/>
              <a:gd name="adj4" fmla="val -9491"/>
              <a:gd name="adj5" fmla="val -81925"/>
              <a:gd name="adj6" fmla="val -10638"/>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接受过专业教育：</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心理学专业毕业或者具有心理咨询师职业资格或者接受过心理学专业培训的心理咨询工作人员。</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13" name="线形标注 2(带边框和强调线) 6"/>
          <p:cNvSpPr/>
          <p:nvPr/>
        </p:nvSpPr>
        <p:spPr>
          <a:xfrm>
            <a:off x="5610531" y="4650740"/>
            <a:ext cx="5864860" cy="405765"/>
          </a:xfrm>
          <a:prstGeom prst="accentBorderCallout2">
            <a:avLst>
              <a:gd name="adj1" fmla="val 15179"/>
              <a:gd name="adj2" fmla="val -3949"/>
              <a:gd name="adj3" fmla="val 18760"/>
              <a:gd name="adj4" fmla="val -14463"/>
              <a:gd name="adj5" fmla="val 266203"/>
              <a:gd name="adj6" fmla="val -34994"/>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a:solidFill>
                  <a:srgbClr val="044AFA"/>
                </a:solidFill>
                <a:latin typeface="微软雅黑" panose="020B0503020204020204" charset="-122"/>
                <a:ea typeface="微软雅黑" panose="020B0503020204020204" charset="-122"/>
                <a:cs typeface="微软雅黑" panose="020B0503020204020204" charset="-122"/>
                <a:sym typeface="+mn-ea"/>
              </a:rPr>
              <a:t>按工作年限分：</a:t>
            </a:r>
            <a:r>
              <a:rPr lang="zh-CN" altLang="en-US">
                <a:solidFill>
                  <a:srgbClr val="44546A"/>
                </a:solidFill>
                <a:latin typeface="微软雅黑" panose="020B0503020204020204" charset="-122"/>
                <a:ea typeface="微软雅黑" panose="020B0503020204020204" charset="-122"/>
                <a:cs typeface="微软雅黑" panose="020B0503020204020204" charset="-122"/>
                <a:sym typeface="+mn-ea"/>
              </a:rPr>
              <a:t>专职从事心理咨询工作的</a:t>
            </a:r>
            <a:r>
              <a:rPr lang="zh-CN" altLang="en-US">
                <a:solidFill>
                  <a:srgbClr val="44546A"/>
                </a:solidFill>
                <a:highlight>
                  <a:srgbClr val="FFFF00"/>
                </a:highlight>
                <a:latin typeface="微软雅黑" panose="020B0503020204020204" charset="-122"/>
                <a:ea typeface="微软雅黑" panose="020B0503020204020204" charset="-122"/>
                <a:cs typeface="微软雅黑" panose="020B0503020204020204" charset="-122"/>
                <a:sym typeface="+mn-ea"/>
              </a:rPr>
              <a:t>累计</a:t>
            </a:r>
            <a:r>
              <a:rPr lang="zh-CN" altLang="en-US">
                <a:solidFill>
                  <a:srgbClr val="44546A"/>
                </a:solidFill>
                <a:latin typeface="微软雅黑" panose="020B0503020204020204" charset="-122"/>
                <a:ea typeface="微软雅黑" panose="020B0503020204020204" charset="-122"/>
                <a:cs typeface="微软雅黑" panose="020B0503020204020204" charset="-122"/>
                <a:sym typeface="+mn-ea"/>
              </a:rPr>
              <a:t>年限。</a:t>
            </a:r>
            <a:endParaRPr lang="zh-CN" altLang="en-US">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14" name="圆角矩形 1"/>
          <p:cNvSpPr/>
          <p:nvPr/>
        </p:nvSpPr>
        <p:spPr>
          <a:xfrm>
            <a:off x="5610531" y="5192395"/>
            <a:ext cx="5864860" cy="659765"/>
          </a:xfrm>
          <a:prstGeom prst="roundRect">
            <a:avLst>
              <a:gd name="adj" fmla="val 10570"/>
            </a:avLst>
          </a:prstGeom>
          <a:solidFill>
            <a:schemeClr val="accent3">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dirty="0" err="1">
                <a:solidFill>
                  <a:srgbClr val="44546A"/>
                </a:solidFill>
                <a:latin typeface="微软雅黑" panose="020B0503020204020204" charset="-122"/>
                <a:ea typeface="微软雅黑" panose="020B0503020204020204" charset="-122"/>
                <a:cs typeface="微软雅黑" panose="020B0503020204020204" charset="-122"/>
                <a:sym typeface="+mn-ea"/>
              </a:rPr>
              <a:t>本表统计的是</a:t>
            </a:r>
            <a:r>
              <a:rPr u="sng" dirty="0" err="1">
                <a:solidFill>
                  <a:srgbClr val="44546A"/>
                </a:solidFill>
                <a:latin typeface="微软雅黑" panose="020B0503020204020204" charset="-122"/>
                <a:ea typeface="微软雅黑" panose="020B0503020204020204" charset="-122"/>
                <a:cs typeface="微软雅黑" panose="020B0503020204020204" charset="-122"/>
                <a:sym typeface="+mn-ea"/>
              </a:rPr>
              <a:t>专职</a:t>
            </a:r>
            <a:r>
              <a:rPr dirty="0" err="1">
                <a:solidFill>
                  <a:srgbClr val="44546A"/>
                </a:solidFill>
                <a:latin typeface="微软雅黑" panose="020B0503020204020204" charset="-122"/>
                <a:ea typeface="微软雅黑" panose="020B0503020204020204" charset="-122"/>
                <a:cs typeface="微软雅黑" panose="020B0503020204020204" charset="-122"/>
                <a:sym typeface="+mn-ea"/>
              </a:rPr>
              <a:t>从事心理咨询工作的人员，而不是兼职人员</a:t>
            </a:r>
            <a:endParaRPr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0" grpId="1" animBg="1"/>
      <p:bldP spid="12" grpId="0" bldLvl="0" animBg="1"/>
      <p:bldP spid="12" grpId="1" animBg="1"/>
      <p:bldP spid="13" grpId="0" bldLvl="0" animBg="1"/>
      <p:bldP spid="13" grpId="1" animBg="1"/>
      <p:bldP spid="14" grpId="0" bldLvl="0" animBg="1"/>
      <p:bldP spid="14" grpId="1"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400" b="1" dirty="0">
                <a:latin typeface="微软雅黑" panose="020B0503020204020204" charset="-122"/>
                <a:ea typeface="微软雅黑" panose="020B0503020204020204" charset="-122"/>
              </a:rPr>
              <a:t>教基4064 </a:t>
            </a:r>
            <a:r>
              <a:rPr lang="zh-CN" altLang="en-US" sz="2400" dirty="0">
                <a:latin typeface="微软雅黑" panose="020B0503020204020204" charset="-122"/>
                <a:ea typeface="微软雅黑" panose="020B0503020204020204" charset="-122"/>
              </a:rPr>
              <a:t>心理咨询工作人员（心理健康教育教师）情况</a:t>
            </a:r>
            <a:endParaRPr lang="zh-CN" altLang="en-US" sz="2400" dirty="0">
              <a:latin typeface="微软雅黑" panose="020B0503020204020204" charset="-122"/>
              <a:ea typeface="微软雅黑" panose="020B0503020204020204" charset="-122"/>
            </a:endParaRPr>
          </a:p>
        </p:txBody>
      </p:sp>
      <p:pic>
        <p:nvPicPr>
          <p:cNvPr id="8" name="图片 7"/>
          <p:cNvPicPr>
            <a:picLocks noChangeAspect="1"/>
          </p:cNvPicPr>
          <p:nvPr/>
        </p:nvPicPr>
        <p:blipFill>
          <a:blip r:embed="rId2"/>
          <a:stretch>
            <a:fillRect/>
          </a:stretch>
        </p:blipFill>
        <p:spPr>
          <a:xfrm>
            <a:off x="1322705" y="1988820"/>
            <a:ext cx="7893685" cy="4759325"/>
          </a:xfrm>
          <a:prstGeom prst="rect">
            <a:avLst/>
          </a:prstGeom>
          <a:ln>
            <a:solidFill>
              <a:schemeClr val="tx1"/>
            </a:solidFill>
          </a:ln>
          <a:effectLst>
            <a:outerShdw blurRad="50800" dist="38100" dir="2700000" algn="tl" rotWithShape="0">
              <a:prstClr val="black">
                <a:alpha val="40000"/>
              </a:prstClr>
            </a:outerShdw>
          </a:effectLst>
        </p:spPr>
      </p:pic>
      <p:sp>
        <p:nvSpPr>
          <p:cNvPr id="4" name="圆角矩形 3"/>
          <p:cNvSpPr/>
          <p:nvPr>
            <p:custDataLst>
              <p:tags r:id="rId3"/>
            </p:custDataLst>
          </p:nvPr>
        </p:nvSpPr>
        <p:spPr>
          <a:xfrm>
            <a:off x="6242050" y="4683125"/>
            <a:ext cx="4610735" cy="1480801"/>
          </a:xfrm>
          <a:prstGeom prst="roundRect">
            <a:avLst>
              <a:gd name="adj" fmla="val 3355"/>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indent="0" algn="just" fontAlgn="auto">
              <a:lnSpc>
                <a:spcPts val="2600"/>
              </a:lnSpc>
            </a:pP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如果有心理咨询工作人员，则高等教育学校教职工情况表应有</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对应教辅人员。</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bldLvl="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4365</a:t>
            </a:r>
            <a:r>
              <a:rPr lang="zh-CN" altLang="en-US" sz="2800" b="1" dirty="0">
                <a:latin typeface="微软雅黑" panose="020B0503020204020204" charset="-122"/>
                <a:ea typeface="微软雅黑" panose="020B0503020204020204" charset="-122"/>
              </a:rPr>
              <a:t> </a:t>
            </a:r>
            <a:r>
              <a:rPr lang="zh-CN" altLang="en-US" sz="2800" dirty="0">
                <a:latin typeface="微软雅黑" panose="020B0503020204020204" charset="-122"/>
                <a:ea typeface="微软雅黑" panose="020B0503020204020204" charset="-122"/>
              </a:rPr>
              <a:t>研究生指导教师情况</a:t>
            </a:r>
            <a:endParaRPr lang="zh-CN" altLang="en-US" sz="2800" dirty="0">
              <a:latin typeface="微软雅黑" panose="020B0503020204020204" charset="-122"/>
              <a:ea typeface="微软雅黑" panose="020B0503020204020204" charset="-122"/>
            </a:endParaRPr>
          </a:p>
        </p:txBody>
      </p:sp>
      <p:pic>
        <p:nvPicPr>
          <p:cNvPr id="3" name="图片 2"/>
          <p:cNvPicPr>
            <a:picLocks noChangeAspect="1"/>
          </p:cNvPicPr>
          <p:nvPr/>
        </p:nvPicPr>
        <p:blipFill>
          <a:blip r:embed="rId2"/>
          <a:stretch>
            <a:fillRect/>
          </a:stretch>
        </p:blipFill>
        <p:spPr>
          <a:xfrm>
            <a:off x="812754" y="1251585"/>
            <a:ext cx="5948045" cy="5500370"/>
          </a:xfrm>
          <a:prstGeom prst="rect">
            <a:avLst/>
          </a:prstGeom>
          <a:ln>
            <a:solidFill>
              <a:srgbClr val="44546A"/>
            </a:solidFill>
          </a:ln>
          <a:effectLst>
            <a:outerShdw blurRad="50800" dist="38100" dir="2700000" algn="tl" rotWithShape="0">
              <a:prstClr val="black">
                <a:alpha val="40000"/>
              </a:prstClr>
            </a:outerShdw>
          </a:effectLst>
        </p:spPr>
      </p:pic>
      <p:sp>
        <p:nvSpPr>
          <p:cNvPr id="4" name="圆角矩形 3"/>
          <p:cNvSpPr/>
          <p:nvPr/>
        </p:nvSpPr>
        <p:spPr>
          <a:xfrm>
            <a:off x="5678875" y="3575418"/>
            <a:ext cx="5101590" cy="1072515"/>
          </a:xfrm>
          <a:prstGeom prst="roundRect">
            <a:avLst>
              <a:gd name="adj" fmla="val 8826"/>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dirty="0">
                <a:solidFill>
                  <a:srgbClr val="44546A"/>
                </a:solidFill>
                <a:latin typeface="微软雅黑" panose="020B0503020204020204" charset="-122"/>
                <a:ea typeface="微软雅黑" panose="020B0503020204020204" charset="-122"/>
                <a:sym typeface="+mn-ea"/>
              </a:rPr>
              <a:t>博士生导师数据来源于教育部博士生导师信息采集系统。不需要</a:t>
            </a:r>
            <a:r>
              <a:rPr lang="zh-CN" altLang="en-US" dirty="0">
                <a:solidFill>
                  <a:srgbClr val="44546A"/>
                </a:solidFill>
                <a:latin typeface="微软雅黑" panose="020B0503020204020204" charset="-122"/>
                <a:ea typeface="微软雅黑" panose="020B0503020204020204" charset="-122"/>
                <a:sym typeface="+mn-ea"/>
              </a:rPr>
              <a:t>手动填报</a:t>
            </a:r>
            <a:endParaRPr lang="zh-CN" altLang="en-US" dirty="0">
              <a:solidFill>
                <a:srgbClr val="44546A"/>
              </a:solidFill>
              <a:latin typeface="微软雅黑" panose="020B0503020204020204" charset="-122"/>
              <a:ea typeface="微软雅黑" panose="020B0503020204020204" charset="-122"/>
              <a:sym typeface="+mn-ea"/>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线形标注 2(带边框和强调线) 2"/>
          <p:cNvSpPr/>
          <p:nvPr/>
        </p:nvSpPr>
        <p:spPr>
          <a:xfrm>
            <a:off x="5878830" y="3284855"/>
            <a:ext cx="5403850" cy="1435100"/>
          </a:xfrm>
          <a:prstGeom prst="accentBorderCallout2">
            <a:avLst>
              <a:gd name="adj1" fmla="val 30609"/>
              <a:gd name="adj2" fmla="val -2585"/>
              <a:gd name="adj3" fmla="val 44637"/>
              <a:gd name="adj4" fmla="val -4975"/>
              <a:gd name="adj5" fmla="val 55356"/>
              <a:gd name="adj6" fmla="val -8667"/>
            </a:avLst>
          </a:prstGeom>
          <a:solidFill>
            <a:schemeClr val="accent6">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zh-CN" altLang="zh-CN" dirty="0">
                <a:solidFill>
                  <a:srgbClr val="44546A"/>
                </a:solidFill>
                <a:latin typeface="微软雅黑" panose="020B0503020204020204" charset="-122"/>
                <a:ea typeface="微软雅黑" panose="020B0503020204020204" charset="-122"/>
                <a:cs typeface="微软雅黑" panose="020B0503020204020204" charset="-122"/>
              </a:rPr>
              <a:t>专职辅导员数据现基本以思政司业务系统为准</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，通过系统对接方式将专职辅导员数据同步至统计系统。</a:t>
            </a:r>
            <a:endParaRPr lang="en-US" altLang="zh-CN" dirty="0">
              <a:solidFill>
                <a:srgbClr val="44546A"/>
              </a:solidFill>
              <a:latin typeface="微软雅黑" panose="020B0503020204020204" charset="-122"/>
              <a:ea typeface="微软雅黑" panose="020B0503020204020204" charset="-122"/>
              <a:cs typeface="微软雅黑" panose="020B0503020204020204" charset="-122"/>
            </a:endParaRPr>
          </a:p>
          <a:p>
            <a:endParaRPr lang="zh-CN" altLang="zh-CN" dirty="0">
              <a:solidFill>
                <a:srgbClr val="44546A"/>
              </a:solidFill>
              <a:latin typeface="微软雅黑" panose="020B0503020204020204" charset="-122"/>
              <a:ea typeface="微软雅黑" panose="020B0503020204020204" charset="-122"/>
              <a:cs typeface="微软雅黑" panose="020B0503020204020204" charset="-122"/>
            </a:endParaRPr>
          </a:p>
        </p:txBody>
      </p:sp>
      <p:pic>
        <p:nvPicPr>
          <p:cNvPr id="9" name="图片 8"/>
          <p:cNvPicPr>
            <a:picLocks noChangeAspect="1"/>
          </p:cNvPicPr>
          <p:nvPr/>
        </p:nvPicPr>
        <p:blipFill>
          <a:blip r:embed="rId1"/>
          <a:stretch>
            <a:fillRect/>
          </a:stretch>
        </p:blipFill>
        <p:spPr>
          <a:xfrm>
            <a:off x="397713" y="1474706"/>
            <a:ext cx="4978155" cy="5039613"/>
          </a:xfrm>
          <a:prstGeom prst="rect">
            <a:avLst/>
          </a:prstGeom>
          <a:ln>
            <a:solidFill>
              <a:schemeClr val="tx1"/>
            </a:solidFill>
          </a:ln>
          <a:effectLst>
            <a:outerShdw blurRad="50800" dist="38100" dir="2700000" algn="tl" rotWithShape="0">
              <a:prstClr val="black">
                <a:alpha val="40000"/>
              </a:prstClr>
            </a:outerShdw>
          </a:effectLst>
        </p:spPr>
      </p:pic>
      <p:pic>
        <p:nvPicPr>
          <p:cNvPr id="10" name="图片 9"/>
          <p:cNvPicPr>
            <a:picLocks noChangeAspect="1"/>
          </p:cNvPicPr>
          <p:nvPr/>
        </p:nvPicPr>
        <p:blipFill>
          <a:blip r:embed="rId2"/>
          <a:stretch>
            <a:fillRect/>
          </a:stretch>
        </p:blipFill>
        <p:spPr>
          <a:xfrm>
            <a:off x="5466304" y="1474706"/>
            <a:ext cx="6228571" cy="1466667"/>
          </a:xfrm>
          <a:prstGeom prst="rect">
            <a:avLst/>
          </a:prstGeom>
          <a:ln>
            <a:solidFill>
              <a:schemeClr val="tx1"/>
            </a:solidFill>
          </a:ln>
          <a:effectLst>
            <a:outerShdw blurRad="50800" dist="38100" dir="2700000" algn="tl" rotWithShape="0">
              <a:prstClr val="black">
                <a:alpha val="40000"/>
              </a:prstClr>
            </a:outerShdw>
          </a:effectLst>
        </p:spPr>
      </p:pic>
      <p:sp>
        <p:nvSpPr>
          <p:cNvPr id="2" name="标题 1"/>
          <p:cNvSpPr>
            <a:spLocks noGrp="1"/>
          </p:cNvSpPr>
          <p:nvPr>
            <p:ph type="title"/>
            <p:custDataLst>
              <p:tags r:id="rId3"/>
            </p:custDataLst>
          </p:nvPr>
        </p:nvSpPr>
        <p:spPr/>
        <p:txBody>
          <a:bodyPr>
            <a:normAutofit/>
          </a:bodyPr>
          <a:lstStyle/>
          <a:p>
            <a:r>
              <a:rPr lang="zh-CN" altLang="en-US" sz="2400" b="1" dirty="0">
                <a:latin typeface="微软雅黑" panose="020B0503020204020204" charset="-122"/>
                <a:ea typeface="微软雅黑" panose="020B0503020204020204" charset="-122"/>
                <a:cs typeface="微软雅黑" panose="020B0503020204020204" charset="-122"/>
              </a:rPr>
              <a:t>教基</a:t>
            </a:r>
            <a:r>
              <a:rPr lang="en-US" altLang="zh-CN" sz="2400" b="1" dirty="0">
                <a:latin typeface="微软雅黑" panose="020B0503020204020204" charset="-122"/>
                <a:ea typeface="微软雅黑" panose="020B0503020204020204" charset="-122"/>
                <a:cs typeface="微软雅黑" panose="020B0503020204020204" charset="-122"/>
              </a:rPr>
              <a:t>4366</a:t>
            </a:r>
            <a:r>
              <a:rPr lang="zh-CN" altLang="en-US" sz="2400" dirty="0"/>
              <a:t> 专职辅导员分年龄、专业技术职务、学历情况</a:t>
            </a:r>
            <a:endParaRPr lang="en-US" altLang="zh-CN" sz="2400" dirty="0"/>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4067 </a:t>
            </a:r>
            <a:r>
              <a:rPr lang="zh-CN" altLang="en-US" sz="2800" dirty="0">
                <a:latin typeface="微软雅黑" panose="020B0503020204020204" charset="-122"/>
                <a:ea typeface="微软雅黑" panose="020B0503020204020204" charset="-122"/>
              </a:rPr>
              <a:t>教职工其他情况</a:t>
            </a:r>
            <a:endParaRPr lang="zh-CN" altLang="en-US" sz="2800" dirty="0">
              <a:latin typeface="微软雅黑" panose="020B0503020204020204" charset="-122"/>
              <a:ea typeface="微软雅黑" panose="020B0503020204020204" charset="-122"/>
            </a:endParaRPr>
          </a:p>
        </p:txBody>
      </p:sp>
      <p:pic>
        <p:nvPicPr>
          <p:cNvPr id="3" name="图片 2"/>
          <p:cNvPicPr>
            <a:picLocks noChangeAspect="1"/>
          </p:cNvPicPr>
          <p:nvPr/>
        </p:nvPicPr>
        <p:blipFill>
          <a:blip r:embed="rId2"/>
          <a:stretch>
            <a:fillRect/>
          </a:stretch>
        </p:blipFill>
        <p:spPr>
          <a:xfrm>
            <a:off x="689095" y="1345337"/>
            <a:ext cx="6276190" cy="5228571"/>
          </a:xfrm>
          <a:prstGeom prst="rect">
            <a:avLst/>
          </a:prstGeom>
          <a:solidFill>
            <a:srgbClr val="C9E7FF"/>
          </a:solidFill>
          <a:ln>
            <a:solidFill>
              <a:srgbClr val="44546A"/>
            </a:solidFill>
          </a:ln>
          <a:effectLst>
            <a:outerShdw blurRad="50800" dist="38100" dir="2700000" algn="tl" rotWithShape="0">
              <a:prstClr val="black">
                <a:alpha val="40000"/>
              </a:prstClr>
            </a:outerShdw>
          </a:effectLst>
        </p:spPr>
      </p:pic>
      <p:sp>
        <p:nvSpPr>
          <p:cNvPr id="4" name="线形标注 2(带边框和强调线) 3"/>
          <p:cNvSpPr/>
          <p:nvPr/>
        </p:nvSpPr>
        <p:spPr>
          <a:xfrm>
            <a:off x="5464530" y="4427192"/>
            <a:ext cx="6038342" cy="724959"/>
          </a:xfrm>
          <a:prstGeom prst="accentBorderCallout2">
            <a:avLst>
              <a:gd name="adj1" fmla="val 55716"/>
              <a:gd name="adj2" fmla="val -1334"/>
              <a:gd name="adj3" fmla="val 39259"/>
              <a:gd name="adj4" fmla="val -24145"/>
              <a:gd name="adj5" fmla="val -188683"/>
              <a:gd name="adj6" fmla="val -50519"/>
            </a:avLst>
          </a:prstGeom>
          <a:solidFill>
            <a:schemeClr val="accent4">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往年</a:t>
            </a:r>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问题：</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教职工中共党员与专任教师中共党员相等。</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学校反馈：</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填报错误，仅将专任教师算作教职工。</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p:txBody>
      </p:sp>
      <p:sp>
        <p:nvSpPr>
          <p:cNvPr id="6" name="线形标注 2(带边框和强调线) 5"/>
          <p:cNvSpPr/>
          <p:nvPr/>
        </p:nvSpPr>
        <p:spPr>
          <a:xfrm>
            <a:off x="5464810" y="5220970"/>
            <a:ext cx="6038215" cy="1282700"/>
          </a:xfrm>
          <a:prstGeom prst="accentBorderCallout2">
            <a:avLst>
              <a:gd name="adj1" fmla="val 81250"/>
              <a:gd name="adj2" fmla="val -1216"/>
              <a:gd name="adj3" fmla="val 82306"/>
              <a:gd name="adj4" fmla="val -18178"/>
              <a:gd name="adj5" fmla="val -82669"/>
              <a:gd name="adj6" fmla="val -40387"/>
            </a:avLst>
          </a:prstGeom>
          <a:solidFill>
            <a:schemeClr val="accent4">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往年</a:t>
            </a:r>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问题：</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专任教师中共青团员人数增加，但在教师变动情况表中无专任教师变动。</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学校反馈：</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填报错误，上年漏填专任教师中共青团员人员，今年补填后导致人数增加。</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p:txBody>
      </p:sp>
      <p:sp>
        <p:nvSpPr>
          <p:cNvPr id="2" name="圆角矩形 9"/>
          <p:cNvSpPr/>
          <p:nvPr/>
        </p:nvSpPr>
        <p:spPr>
          <a:xfrm>
            <a:off x="5464530" y="1863698"/>
            <a:ext cx="6038306" cy="905238"/>
          </a:xfrm>
          <a:prstGeom prst="roundRect">
            <a:avLst>
              <a:gd name="adj" fmla="val 5189"/>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中共党员、共青团员</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按照人事关系和组织关系均在学校进行填报。对于既有中共党员身份又有共青团员身份的教职工按照实际要分别统计。</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bldLvl="0" animBg="1"/>
      <p:bldP spid="2"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4</a:t>
            </a:r>
            <a:r>
              <a:rPr lang="en-US" altLang="zh-CN" sz="2800">
                <a:gradFill>
                  <a:gsLst>
                    <a:gs pos="0">
                      <a:srgbClr val="1597E0"/>
                    </a:gs>
                    <a:gs pos="50000">
                      <a:srgbClr val="0B53A0"/>
                    </a:gs>
                  </a:gsLst>
                  <a:lin ang="5400000" scaled="1"/>
                </a:gradFill>
                <a:effectLst>
                  <a:outerShdw blurRad="38100" dist="38100" dir="2700000" algn="tl">
                    <a:srgbClr val="000000">
                      <a:alpha val="43137"/>
                    </a:srgbClr>
                  </a:outerShdw>
                </a:effectLst>
                <a:uFillTx/>
                <a:latin typeface="微软雅黑" panose="020B0503020204020204" charset="-122"/>
                <a:ea typeface="微软雅黑" panose="020B0503020204020204" charset="-122"/>
                <a:cs typeface="Arial" panose="020B0604020202020204" pitchFamily="34" charset="0"/>
              </a:rPr>
              <a:t>067 </a:t>
            </a:r>
            <a:r>
              <a:rPr lang="zh-CN" altLang="en-US" sz="2800">
                <a:gradFill>
                  <a:gsLst>
                    <a:gs pos="0">
                      <a:srgbClr val="1597E0"/>
                    </a:gs>
                    <a:gs pos="50000">
                      <a:srgbClr val="0B53A0"/>
                    </a:gs>
                  </a:gsLst>
                  <a:lin ang="5400000" scaled="1"/>
                </a:gradFill>
                <a:effectLst>
                  <a:outerShdw blurRad="38100" dist="38100" dir="2700000" algn="tl">
                    <a:srgbClr val="000000">
                      <a:alpha val="43137"/>
                    </a:srgbClr>
                  </a:outerShdw>
                </a:effectLst>
                <a:uFillTx/>
                <a:latin typeface="微软雅黑" panose="020B0503020204020204" charset="-122"/>
                <a:ea typeface="微软雅黑" panose="020B0503020204020204" charset="-122"/>
                <a:cs typeface="Arial" panose="020B0604020202020204" pitchFamily="34" charset="0"/>
              </a:rPr>
              <a:t>教职工其他情况</a:t>
            </a:r>
            <a:endParaRPr lang="zh-CN" altLang="en-US" sz="2800">
              <a:gradFill>
                <a:gsLst>
                  <a:gs pos="0">
                    <a:srgbClr val="1597E0"/>
                  </a:gs>
                  <a:gs pos="50000">
                    <a:srgbClr val="0B53A0"/>
                  </a:gs>
                </a:gsLst>
                <a:lin ang="5400000" scaled="1"/>
              </a:gradFill>
              <a:effectLst>
                <a:outerShdw blurRad="38100" dist="38100" dir="2700000" algn="tl">
                  <a:srgbClr val="000000">
                    <a:alpha val="43137"/>
                  </a:srgbClr>
                </a:outerShdw>
              </a:effectLst>
              <a:uFillTx/>
              <a:latin typeface="微软雅黑" panose="020B0503020204020204" charset="-122"/>
              <a:ea typeface="微软雅黑" panose="020B0503020204020204" charset="-122"/>
              <a:cs typeface="Arial" panose="020B0604020202020204" pitchFamily="34" charset="0"/>
            </a:endParaRPr>
          </a:p>
        </p:txBody>
      </p:sp>
      <p:sp>
        <p:nvSpPr>
          <p:cNvPr id="3" name="文本框 2"/>
          <p:cNvSpPr txBox="1"/>
          <p:nvPr/>
        </p:nvSpPr>
        <p:spPr>
          <a:xfrm>
            <a:off x="514888" y="1935492"/>
            <a:ext cx="6846351" cy="2084536"/>
          </a:xfrm>
          <a:prstGeom prst="rect">
            <a:avLst/>
          </a:prstGeom>
          <a:solidFill>
            <a:schemeClr val="accent4">
              <a:lumMod val="20000"/>
              <a:lumOff val="80000"/>
              <a:alpha val="100000"/>
            </a:schemeClr>
          </a:solidFill>
          <a:ln>
            <a:solidFill>
              <a:schemeClr val="accent4">
                <a:alpha val="100000"/>
              </a:schemeClr>
            </a:solidFill>
          </a:ln>
        </p:spPr>
        <p:txBody>
          <a:bodyPr wrap="square" rtlCol="0">
            <a:noAutofit/>
          </a:bodyPr>
          <a:lstStyle/>
          <a:p>
            <a:pPr algn="just">
              <a:lnSpc>
                <a:spcPct val="120000"/>
              </a:lnSpc>
            </a:pPr>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往年</a:t>
            </a:r>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问题：</a:t>
            </a:r>
            <a:r>
              <a:rPr lang="zh-CN" altLang="en-US">
                <a:solidFill>
                  <a:srgbClr val="000000"/>
                </a:solidFill>
                <a:latin typeface="微软雅黑" panose="020B0503020204020204" charset="-122"/>
                <a:ea typeface="微软雅黑" panose="020B0503020204020204" charset="-122"/>
                <a:cs typeface="微软雅黑" panose="020B0503020204020204" charset="-122"/>
              </a:rPr>
              <a:t>教基4067《教职工其他情况》中，2025年专任教师比上年</a:t>
            </a:r>
            <a:r>
              <a:rPr lang="zh-CN" altLang="en-US" b="1">
                <a:solidFill>
                  <a:srgbClr val="000000"/>
                </a:solidFill>
                <a:latin typeface="微软雅黑" panose="020B0503020204020204" charset="-122"/>
                <a:ea typeface="微软雅黑" panose="020B0503020204020204" charset="-122"/>
                <a:cs typeface="微软雅黑" panose="020B0503020204020204" charset="-122"/>
              </a:rPr>
              <a:t>增加</a:t>
            </a:r>
            <a:r>
              <a:rPr lang="zh-CN" altLang="en-US">
                <a:solidFill>
                  <a:srgbClr val="000000"/>
                </a:solidFill>
                <a:latin typeface="微软雅黑" panose="020B0503020204020204" charset="-122"/>
                <a:ea typeface="微软雅黑" panose="020B0503020204020204" charset="-122"/>
                <a:cs typeface="微软雅黑" panose="020B0503020204020204" charset="-122"/>
              </a:rPr>
              <a:t>62人，但专任教师中的党员人数</a:t>
            </a:r>
            <a:r>
              <a:rPr lang="zh-CN" altLang="en-US" b="1">
                <a:solidFill>
                  <a:srgbClr val="000000"/>
                </a:solidFill>
                <a:latin typeface="微软雅黑" panose="020B0503020204020204" charset="-122"/>
                <a:ea typeface="微软雅黑" panose="020B0503020204020204" charset="-122"/>
                <a:cs typeface="微软雅黑" panose="020B0503020204020204" charset="-122"/>
              </a:rPr>
              <a:t>减少</a:t>
            </a:r>
            <a:r>
              <a:rPr lang="zh-CN" altLang="en-US">
                <a:solidFill>
                  <a:srgbClr val="000000"/>
                </a:solidFill>
                <a:latin typeface="微软雅黑" panose="020B0503020204020204" charset="-122"/>
                <a:ea typeface="微软雅黑" panose="020B0503020204020204" charset="-122"/>
                <a:cs typeface="微软雅黑" panose="020B0503020204020204" charset="-122"/>
              </a:rPr>
              <a:t>74人。</a:t>
            </a:r>
            <a:endParaRPr lang="zh-CN" altLang="en-US">
              <a:solidFill>
                <a:srgbClr val="000000"/>
              </a:solidFill>
              <a:latin typeface="微软雅黑" panose="020B0503020204020204" charset="-122"/>
              <a:ea typeface="微软雅黑" panose="020B0503020204020204" charset="-122"/>
              <a:cs typeface="微软雅黑" panose="020B0503020204020204" charset="-122"/>
            </a:endParaRPr>
          </a:p>
          <a:p>
            <a:pPr algn="just">
              <a:lnSpc>
                <a:spcPct val="120000"/>
              </a:lnSpc>
            </a:pPr>
            <a:endParaRPr lang="zh-CN" altLang="en-US">
              <a:solidFill>
                <a:srgbClr val="000000"/>
              </a:solidFill>
              <a:latin typeface="微软雅黑" panose="020B0503020204020204" charset="-122"/>
              <a:ea typeface="微软雅黑" panose="020B0503020204020204" charset="-122"/>
              <a:cs typeface="微软雅黑" panose="020B0503020204020204" charset="-122"/>
            </a:endParaRPr>
          </a:p>
          <a:p>
            <a:pPr algn="just">
              <a:lnSpc>
                <a:spcPct val="120000"/>
              </a:lnSpc>
            </a:pPr>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学校反馈：</a:t>
            </a:r>
            <a:r>
              <a:rPr lang="zh-CN" altLang="en-US" u="sng">
                <a:solidFill>
                  <a:srgbClr val="000000"/>
                </a:solidFill>
                <a:latin typeface="微软雅黑" panose="020B0503020204020204" charset="-122"/>
                <a:ea typeface="微软雅黑" panose="020B0503020204020204" charset="-122"/>
                <a:cs typeface="微软雅黑" panose="020B0503020204020204" charset="-122"/>
              </a:rPr>
              <a:t>填报准确，</a:t>
            </a:r>
            <a:r>
              <a:rPr lang="zh-CN" altLang="en-US">
                <a:solidFill>
                  <a:srgbClr val="000000"/>
                </a:solidFill>
                <a:latin typeface="微软雅黑" panose="020B0503020204020204" charset="-122"/>
                <a:ea typeface="微软雅黑" panose="020B0503020204020204" charset="-122"/>
                <a:cs typeface="微软雅黑" panose="020B0503020204020204" charset="-122"/>
              </a:rPr>
              <a:t>因民办高校师资流动</a:t>
            </a:r>
            <a:r>
              <a:rPr lang="zh-CN" altLang="en-US">
                <a:solidFill>
                  <a:srgbClr val="000000"/>
                </a:solidFill>
                <a:latin typeface="微软雅黑" panose="020B0503020204020204" charset="-122"/>
                <a:ea typeface="微软雅黑" panose="020B0503020204020204" charset="-122"/>
                <a:cs typeface="微软雅黑" panose="020B0503020204020204" charset="-122"/>
              </a:rPr>
              <a:t>大，部分</a:t>
            </a:r>
            <a:r>
              <a:rPr lang="zh-CN" altLang="en-US" b="1">
                <a:solidFill>
                  <a:srgbClr val="FF0000"/>
                </a:solidFill>
                <a:latin typeface="微软雅黑" panose="020B0503020204020204" charset="-122"/>
                <a:ea typeface="微软雅黑" panose="020B0503020204020204" charset="-122"/>
                <a:cs typeface="微软雅黑" panose="020B0503020204020204" charset="-122"/>
              </a:rPr>
              <a:t>中共党员身份教师离职，学校招聘新教师、校内教师岗位调整</a:t>
            </a:r>
            <a:r>
              <a:rPr lang="zh-CN" altLang="en-US">
                <a:solidFill>
                  <a:srgbClr val="000000"/>
                </a:solidFill>
                <a:latin typeface="微软雅黑" panose="020B0503020204020204" charset="-122"/>
                <a:ea typeface="微软雅黑" panose="020B0503020204020204" charset="-122"/>
                <a:cs typeface="微软雅黑" panose="020B0503020204020204" charset="-122"/>
              </a:rPr>
              <a:t>等原因，对中共党员身份教师数量产生了影响。</a:t>
            </a:r>
            <a:endParaRPr lang="zh-CN" altLang="en-US">
              <a:solidFill>
                <a:srgbClr val="000000"/>
              </a:solidFill>
              <a:latin typeface="微软雅黑" panose="020B0503020204020204" charset="-122"/>
              <a:ea typeface="微软雅黑" panose="020B0503020204020204" charset="-122"/>
              <a:cs typeface="微软雅黑" panose="020B0503020204020204" charset="-122"/>
            </a:endParaRPr>
          </a:p>
        </p:txBody>
      </p:sp>
      <p:pic>
        <p:nvPicPr>
          <p:cNvPr id="11" name="图片 10" descr="post_object_image_1969732415"/>
          <p:cNvPicPr>
            <a:picLocks noChangeAspect="1"/>
          </p:cNvPicPr>
          <p:nvPr/>
        </p:nvPicPr>
        <p:blipFill>
          <a:blip r:embed="rId2"/>
          <a:stretch>
            <a:fillRect/>
          </a:stretch>
        </p:blipFill>
        <p:spPr>
          <a:xfrm>
            <a:off x="7803396" y="1810851"/>
            <a:ext cx="3838575" cy="1800225"/>
          </a:xfrm>
          <a:prstGeom prst="rect">
            <a:avLst/>
          </a:prstGeom>
          <a:noFill/>
          <a:ln>
            <a:solidFill>
              <a:srgbClr val="44546A"/>
            </a:solidFill>
          </a:ln>
          <a:effectLst>
            <a:outerShdw blurRad="50800" dist="38100" dir="2700000" algn="tl" rotWithShape="0">
              <a:prstClr val="black">
                <a:alpha val="40000"/>
              </a:prstClr>
            </a:outerShdw>
          </a:effectLst>
        </p:spPr>
      </p:pic>
      <p:pic>
        <p:nvPicPr>
          <p:cNvPr id="13" name="图片 12" descr="post_object_image_1104582342"/>
          <p:cNvPicPr>
            <a:picLocks noChangeAspect="1"/>
          </p:cNvPicPr>
          <p:nvPr/>
        </p:nvPicPr>
        <p:blipFill>
          <a:blip r:embed="rId3"/>
          <a:stretch>
            <a:fillRect/>
          </a:stretch>
        </p:blipFill>
        <p:spPr>
          <a:xfrm>
            <a:off x="7803413" y="3735797"/>
            <a:ext cx="3962400" cy="1666875"/>
          </a:xfrm>
          <a:prstGeom prst="rect">
            <a:avLst/>
          </a:prstGeom>
          <a:noFill/>
          <a:ln>
            <a:solidFill>
              <a:srgbClr val="44546A"/>
            </a:solidFill>
          </a:ln>
          <a:effectLst>
            <a:outerShdw blurRad="50800" dist="38100" dir="2700000" algn="tl" rotWithShape="0">
              <a:prstClr val="black">
                <a:alpha val="40000"/>
              </a:prstClr>
            </a:outerShdw>
          </a:effectLst>
        </p:spPr>
      </p:pic>
    </p:spTree>
    <p:custDataLst>
      <p:tags r:id="rId4"/>
    </p:custData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4068 </a:t>
            </a:r>
            <a:r>
              <a:rPr lang="zh-CN" altLang="en-US" sz="2800" dirty="0">
                <a:latin typeface="微软雅黑" panose="020B0503020204020204" charset="-122"/>
                <a:ea typeface="微软雅黑" panose="020B0503020204020204" charset="-122"/>
              </a:rPr>
              <a:t>专任教师接受培训情况</a:t>
            </a:r>
            <a:endParaRPr lang="zh-CN" altLang="en-US" sz="2800" dirty="0">
              <a:latin typeface="微软雅黑" panose="020B0503020204020204" charset="-122"/>
              <a:ea typeface="微软雅黑" panose="020B0503020204020204" charset="-122"/>
            </a:endParaRPr>
          </a:p>
        </p:txBody>
      </p:sp>
      <p:pic>
        <p:nvPicPr>
          <p:cNvPr id="2" name="图片 1"/>
          <p:cNvPicPr>
            <a:picLocks noChangeAspect="1"/>
          </p:cNvPicPr>
          <p:nvPr/>
        </p:nvPicPr>
        <p:blipFill>
          <a:blip r:embed="rId2"/>
          <a:stretch>
            <a:fillRect/>
          </a:stretch>
        </p:blipFill>
        <p:spPr>
          <a:xfrm>
            <a:off x="1136978" y="1266741"/>
            <a:ext cx="6180952" cy="5161905"/>
          </a:xfrm>
          <a:prstGeom prst="rect">
            <a:avLst/>
          </a:prstGeom>
          <a:solidFill>
            <a:srgbClr val="C9E7FF"/>
          </a:solidFill>
          <a:ln>
            <a:solidFill>
              <a:srgbClr val="44546A"/>
            </a:solidFill>
          </a:ln>
          <a:effectLst>
            <a:outerShdw blurRad="50800" dist="38100" dir="2700000" algn="tl" rotWithShape="0">
              <a:prstClr val="black">
                <a:alpha val="40000"/>
              </a:prstClr>
            </a:outerShdw>
          </a:effectLst>
        </p:spPr>
      </p:pic>
      <p:sp>
        <p:nvSpPr>
          <p:cNvPr id="3" name="圆角矩形 9"/>
          <p:cNvSpPr/>
          <p:nvPr/>
        </p:nvSpPr>
        <p:spPr>
          <a:xfrm>
            <a:off x="4500518" y="3358390"/>
            <a:ext cx="6953885" cy="1032510"/>
          </a:xfrm>
          <a:prstGeom prst="roundRect">
            <a:avLst>
              <a:gd name="adj" fmla="val 10300"/>
            </a:avLst>
          </a:prstGeom>
          <a:solidFill>
            <a:srgbClr val="FFF2CA">
              <a:alpha val="100000"/>
            </a:srgb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b="1">
                <a:solidFill>
                  <a:srgbClr val="044AFA"/>
                </a:solidFill>
                <a:latin typeface="微软雅黑" panose="020B0503020204020204" charset="-122"/>
                <a:ea typeface="微软雅黑" panose="020B0503020204020204" charset="-122"/>
                <a:cs typeface="微软雅黑" panose="020B0503020204020204" charset="-122"/>
                <a:sym typeface="+mn-ea"/>
              </a:rPr>
              <a:t>接受过培训专任教师</a:t>
            </a:r>
            <a:r>
              <a:rPr lang="zh-CN" altLang="en-US">
                <a:solidFill>
                  <a:srgbClr val="44546A"/>
                </a:solidFill>
                <a:latin typeface="微软雅黑" panose="020B0503020204020204" charset="-122"/>
                <a:ea typeface="微软雅黑" panose="020B0503020204020204" charset="-122"/>
                <a:cs typeface="微软雅黑" panose="020B0503020204020204" charset="-122"/>
                <a:sym typeface="+mn-ea"/>
              </a:rPr>
              <a:t>是指上学年内教师参加各级教育行政部门和学校组织的，或经教育行政部门认可企事业单位及社会团体组织的各类培训的人数。包括集中培训、远程培训和跟岗实践。</a:t>
            </a:r>
            <a:endParaRPr lang="zh-CN" altLang="en-US">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4" name="圆角矩形 4"/>
          <p:cNvSpPr/>
          <p:nvPr/>
        </p:nvSpPr>
        <p:spPr>
          <a:xfrm>
            <a:off x="4500518" y="4512185"/>
            <a:ext cx="6953885" cy="1003300"/>
          </a:xfrm>
          <a:prstGeom prst="roundRect">
            <a:avLst>
              <a:gd name="adj" fmla="val 8131"/>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b="1">
                <a:solidFill>
                  <a:srgbClr val="044AFA"/>
                </a:solidFill>
                <a:latin typeface="微软雅黑" panose="020B0503020204020204" charset="-122"/>
                <a:ea typeface="微软雅黑" panose="020B0503020204020204" charset="-122"/>
                <a:cs typeface="微软雅黑" panose="020B0503020204020204" charset="-122"/>
                <a:sym typeface="+mn-ea"/>
              </a:rPr>
              <a:t>学时</a:t>
            </a:r>
            <a:r>
              <a:rPr lang="zh-CN" altLang="en-US">
                <a:solidFill>
                  <a:srgbClr val="44546A"/>
                </a:solidFill>
                <a:latin typeface="微软雅黑" panose="020B0503020204020204" charset="-122"/>
                <a:ea typeface="微软雅黑" panose="020B0503020204020204" charset="-122"/>
                <a:cs typeface="微软雅黑" panose="020B0503020204020204" charset="-122"/>
                <a:sym typeface="+mn-ea"/>
              </a:rPr>
              <a:t>是指参加培训完成学业，考核合格，可取得培训结业证明的每位学员的学时。可按照学时为45分钟，每天最多计8学时换算。不足45分钟不予换算学时。</a:t>
            </a:r>
            <a:endParaRPr lang="zh-CN" altLang="en-US">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5" name="圆角矩形 5"/>
          <p:cNvSpPr/>
          <p:nvPr/>
        </p:nvSpPr>
        <p:spPr>
          <a:xfrm>
            <a:off x="4500553" y="5633414"/>
            <a:ext cx="6953885" cy="563245"/>
          </a:xfrm>
          <a:prstGeom prst="roundRect">
            <a:avLst>
              <a:gd name="adj" fmla="val 11892"/>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a:solidFill>
                  <a:srgbClr val="44546A"/>
                </a:solidFill>
                <a:latin typeface="微软雅黑" panose="020B0503020204020204" charset="-122"/>
                <a:ea typeface="微软雅黑" panose="020B0503020204020204" charset="-122"/>
                <a:cs typeface="微软雅黑" panose="020B0503020204020204" charset="-122"/>
                <a:sym typeface="+mn-ea"/>
              </a:rPr>
              <a:t>专任教师接受培训情况以学校行政记录为准。</a:t>
            </a:r>
            <a:endParaRPr lang="zh-CN" altLang="en-US">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4068 </a:t>
            </a:r>
            <a:r>
              <a:rPr lang="zh-CN" altLang="en-US" sz="2800" b="1" dirty="0">
                <a:latin typeface="微软雅黑" panose="020B0503020204020204" charset="-122"/>
                <a:ea typeface="微软雅黑" panose="020B0503020204020204" charset="-122"/>
              </a:rPr>
              <a:t>专任教师接受培训情况</a:t>
            </a:r>
            <a:endParaRPr lang="zh-CN" altLang="en-US" sz="2800" b="1" dirty="0">
              <a:latin typeface="微软雅黑" panose="020B0503020204020204" charset="-122"/>
              <a:ea typeface="微软雅黑" panose="020B0503020204020204" charset="-122"/>
            </a:endParaRPr>
          </a:p>
        </p:txBody>
      </p:sp>
      <p:pic>
        <p:nvPicPr>
          <p:cNvPr id="2" name="图片 1"/>
          <p:cNvPicPr>
            <a:picLocks noChangeAspect="1"/>
          </p:cNvPicPr>
          <p:nvPr/>
        </p:nvPicPr>
        <p:blipFill>
          <a:blip r:embed="rId2"/>
          <a:stretch>
            <a:fillRect/>
          </a:stretch>
        </p:blipFill>
        <p:spPr>
          <a:xfrm>
            <a:off x="1136978" y="1266741"/>
            <a:ext cx="6180952" cy="5161905"/>
          </a:xfrm>
          <a:prstGeom prst="rect">
            <a:avLst/>
          </a:prstGeom>
          <a:solidFill>
            <a:srgbClr val="C9E7FF"/>
          </a:solidFill>
          <a:ln>
            <a:solidFill>
              <a:srgbClr val="44546A"/>
            </a:solidFill>
          </a:ln>
          <a:effectLst>
            <a:outerShdw blurRad="50800" dist="38100" dir="2700000" algn="tl" rotWithShape="0">
              <a:prstClr val="black">
                <a:alpha val="40000"/>
              </a:prstClr>
            </a:outerShdw>
          </a:effectLst>
        </p:spPr>
      </p:pic>
      <p:sp>
        <p:nvSpPr>
          <p:cNvPr id="6" name="线形标注 2(带边框和强调线) 5"/>
          <p:cNvSpPr/>
          <p:nvPr/>
        </p:nvSpPr>
        <p:spPr>
          <a:xfrm>
            <a:off x="5327015" y="4866640"/>
            <a:ext cx="6314440" cy="1146810"/>
          </a:xfrm>
          <a:prstGeom prst="accentBorderCallout2">
            <a:avLst>
              <a:gd name="adj1" fmla="val 26206"/>
              <a:gd name="adj2" fmla="val -2243"/>
              <a:gd name="adj3" fmla="val 53843"/>
              <a:gd name="adj4" fmla="val -20640"/>
              <a:gd name="adj5" fmla="val 88095"/>
              <a:gd name="adj6" fmla="val -40798"/>
            </a:avLst>
          </a:prstGeom>
          <a:solidFill>
            <a:schemeClr val="accent4">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往年</a:t>
            </a:r>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问题：</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接受过校级培训的教师为0人。</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学校反馈：</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填报错误，对于同时参加了多层次培训的教师，仅按最高级别培训计数。</a:t>
            </a:r>
            <a:r>
              <a:rPr lang="zh-CN" altLang="en-US" b="1" dirty="0">
                <a:solidFill>
                  <a:srgbClr val="FF0000"/>
                </a:solidFill>
                <a:highlight>
                  <a:srgbClr val="FFFF00"/>
                </a:highlight>
                <a:latin typeface="微软雅黑" panose="020B0503020204020204" charset="-122"/>
                <a:ea typeface="微软雅黑" panose="020B0503020204020204" charset="-122"/>
                <a:cs typeface="微软雅黑" panose="020B0503020204020204" charset="-122"/>
              </a:rPr>
              <a:t>应分别填报</a:t>
            </a:r>
            <a:endParaRPr lang="zh-CN" altLang="en-US" b="1" dirty="0">
              <a:solidFill>
                <a:srgbClr val="FF0000"/>
              </a:solidFill>
              <a:highlight>
                <a:srgbClr val="FFFF00"/>
              </a:highlight>
              <a:latin typeface="微软雅黑" panose="020B0503020204020204" charset="-122"/>
              <a:ea typeface="微软雅黑" panose="020B0503020204020204" charset="-122"/>
              <a:cs typeface="微软雅黑" panose="020B0503020204020204" charset="-122"/>
            </a:endParaRPr>
          </a:p>
        </p:txBody>
      </p:sp>
      <p:sp>
        <p:nvSpPr>
          <p:cNvPr id="8" name="线形标注 2(带边框和强调线) 7"/>
          <p:cNvSpPr/>
          <p:nvPr/>
        </p:nvSpPr>
        <p:spPr>
          <a:xfrm>
            <a:off x="5327015" y="2171065"/>
            <a:ext cx="6314440" cy="1257935"/>
          </a:xfrm>
          <a:prstGeom prst="accentBorderCallout2">
            <a:avLst>
              <a:gd name="adj1" fmla="val 26206"/>
              <a:gd name="adj2" fmla="val -2243"/>
              <a:gd name="adj3" fmla="val 66024"/>
              <a:gd name="adj4" fmla="val -19831"/>
              <a:gd name="adj5" fmla="val 106612"/>
              <a:gd name="adj6" fmla="val -38887"/>
            </a:avLst>
          </a:prstGeom>
          <a:solidFill>
            <a:schemeClr val="accent4">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往年</a:t>
            </a:r>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问题：</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接受过培训的专任教师数量大于上学年专任教师总数。</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学校反馈：</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填报错误，未理解指标口径，填报了本学年接受过培训的</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累计专任教师。</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p:txBody>
      </p:sp>
      <p:sp>
        <p:nvSpPr>
          <p:cNvPr id="9" name="线形标注 2(带边框和强调线) 8"/>
          <p:cNvSpPr/>
          <p:nvPr/>
        </p:nvSpPr>
        <p:spPr>
          <a:xfrm>
            <a:off x="5327015" y="3650615"/>
            <a:ext cx="6315075" cy="1047750"/>
          </a:xfrm>
          <a:prstGeom prst="accentBorderCallout2">
            <a:avLst>
              <a:gd name="adj1" fmla="val 26206"/>
              <a:gd name="adj2" fmla="val -2243"/>
              <a:gd name="adj3" fmla="val 53843"/>
              <a:gd name="adj4" fmla="val -20640"/>
              <a:gd name="adj5" fmla="val 121878"/>
              <a:gd name="adj6" fmla="val -40492"/>
            </a:avLst>
          </a:prstGeom>
          <a:solidFill>
            <a:schemeClr val="accent4">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往年</a:t>
            </a:r>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问题：</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接受过国家级培训的教师为</a:t>
            </a:r>
            <a:r>
              <a:rPr lang="en-US" altLang="zh-CN" dirty="0">
                <a:solidFill>
                  <a:srgbClr val="44546A"/>
                </a:solidFill>
                <a:latin typeface="微软雅黑" panose="020B0503020204020204" charset="-122"/>
                <a:ea typeface="微软雅黑" panose="020B0503020204020204" charset="-122"/>
                <a:cs typeface="微软雅黑" panose="020B0503020204020204" charset="-122"/>
              </a:rPr>
              <a:t>0</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人。</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学校反馈：</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填报错误，将学校组织的线上国家级培训理解为校级培训。</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8" grpId="0" bldLvl="0" animBg="1"/>
      <p:bldP spid="9" grpId="0" bldLvl="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5373 </a:t>
            </a:r>
            <a:r>
              <a:rPr lang="zh-CN" altLang="en-US" sz="2800" b="1" dirty="0">
                <a:latin typeface="微软雅黑" panose="020B0503020204020204" charset="-122"/>
                <a:ea typeface="微软雅黑" panose="020B0503020204020204" charset="-122"/>
              </a:rPr>
              <a:t>高等教育学校（职业、成人）校舍情况</a:t>
            </a:r>
            <a:endParaRPr lang="zh-CN" altLang="en-US" sz="2800" b="1" dirty="0">
              <a:latin typeface="微软雅黑" panose="020B0503020204020204" charset="-122"/>
              <a:ea typeface="微软雅黑" panose="020B0503020204020204" charset="-122"/>
            </a:endParaRPr>
          </a:p>
        </p:txBody>
      </p:sp>
      <p:pic>
        <p:nvPicPr>
          <p:cNvPr id="2" name="图片 1" descr="post_object_image_994924186"/>
          <p:cNvPicPr>
            <a:picLocks noChangeAspect="1"/>
          </p:cNvPicPr>
          <p:nvPr/>
        </p:nvPicPr>
        <p:blipFill>
          <a:blip r:embed="rId2"/>
          <a:stretch>
            <a:fillRect/>
          </a:stretch>
        </p:blipFill>
        <p:spPr>
          <a:xfrm>
            <a:off x="279569" y="1170554"/>
            <a:ext cx="6249583" cy="5624625"/>
          </a:xfrm>
          <a:prstGeom prst="rect">
            <a:avLst/>
          </a:prstGeom>
        </p:spPr>
      </p:pic>
      <p:sp>
        <p:nvSpPr>
          <p:cNvPr id="5" name="圆角矩形 5"/>
          <p:cNvSpPr/>
          <p:nvPr/>
        </p:nvSpPr>
        <p:spPr>
          <a:xfrm>
            <a:off x="2591097" y="2449310"/>
            <a:ext cx="9242425" cy="626110"/>
          </a:xfrm>
          <a:prstGeom prst="roundRect">
            <a:avLst>
              <a:gd name="adj" fmla="val 18727"/>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b="1">
                <a:solidFill>
                  <a:srgbClr val="044AFA"/>
                </a:solidFill>
                <a:latin typeface="微软雅黑" panose="020B0503020204020204" charset="-122"/>
                <a:ea typeface="微软雅黑" panose="020B0503020204020204" charset="-122"/>
                <a:cs typeface="微软雅黑" panose="020B0503020204020204" charset="-122"/>
                <a:sym typeface="+mn-ea"/>
              </a:rPr>
              <a:t>教学及辅助用房</a:t>
            </a:r>
            <a:r>
              <a:rPr lang="zh-CN" altLang="en-US">
                <a:solidFill>
                  <a:srgbClr val="44546A"/>
                </a:solidFill>
                <a:latin typeface="微软雅黑" panose="020B0503020204020204" charset="-122"/>
                <a:ea typeface="微软雅黑" panose="020B0503020204020204" charset="-122"/>
                <a:cs typeface="微软雅黑" panose="020B0503020204020204" charset="-122"/>
                <a:sym typeface="+mn-ea"/>
              </a:rPr>
              <a:t>是指</a:t>
            </a:r>
            <a:r>
              <a:rPr lang="zh-CN" altLang="en-US">
                <a:solidFill>
                  <a:srgbClr val="044AFA"/>
                </a:solidFill>
                <a:latin typeface="微软雅黑" panose="020B0503020204020204" charset="-122"/>
                <a:ea typeface="微软雅黑" panose="020B0503020204020204" charset="-122"/>
                <a:cs typeface="微软雅黑" panose="020B0503020204020204" charset="-122"/>
                <a:sym typeface="+mn-ea"/>
                <a:hlinkClick r:id="rId3" action="ppaction://hlinkfile"/>
              </a:rPr>
              <a:t>《高等职业学校建设</a:t>
            </a:r>
            <a:r>
              <a:rPr lang="zh-CN" altLang="en-US">
                <a:solidFill>
                  <a:srgbClr val="044AFA"/>
                </a:solidFill>
                <a:highlight>
                  <a:srgbClr val="FFFF00"/>
                </a:highlight>
                <a:latin typeface="微软雅黑" panose="020B0503020204020204" charset="-122"/>
                <a:ea typeface="微软雅黑" panose="020B0503020204020204" charset="-122"/>
                <a:cs typeface="微软雅黑" panose="020B0503020204020204" charset="-122"/>
                <a:sym typeface="+mn-ea"/>
                <a:hlinkClick r:id="rId3" action="ppaction://hlinkfile"/>
              </a:rPr>
              <a:t>指标</a:t>
            </a:r>
            <a:r>
              <a:rPr lang="zh-CN" altLang="en-US">
                <a:solidFill>
                  <a:srgbClr val="044AFA"/>
                </a:solidFill>
                <a:latin typeface="微软雅黑" panose="020B0503020204020204" charset="-122"/>
                <a:ea typeface="微软雅黑" panose="020B0503020204020204" charset="-122"/>
                <a:cs typeface="微软雅黑" panose="020B0503020204020204" charset="-122"/>
                <a:sym typeface="+mn-ea"/>
                <a:hlinkClick r:id="rId3" action="ppaction://hlinkfile"/>
              </a:rPr>
              <a:t>》（建标197-2019）</a:t>
            </a:r>
            <a:r>
              <a:rPr lang="zh-CN" altLang="en-US">
                <a:solidFill>
                  <a:srgbClr val="44546A"/>
                </a:solidFill>
                <a:latin typeface="微软雅黑" panose="020B0503020204020204" charset="-122"/>
                <a:ea typeface="微软雅黑" panose="020B0503020204020204" charset="-122"/>
                <a:cs typeface="微软雅黑" panose="020B0503020204020204" charset="-122"/>
                <a:sym typeface="+mn-ea"/>
              </a:rPr>
              <a:t>中的教室、专业教学实训实验实习用房及场所、图书馆、培训工作用房、室内体育用房、大学生活动用房。</a:t>
            </a:r>
            <a:endParaRPr lang="zh-CN" altLang="en-US">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9" name="圆角矩形 7"/>
          <p:cNvSpPr/>
          <p:nvPr/>
        </p:nvSpPr>
        <p:spPr>
          <a:xfrm>
            <a:off x="2591097" y="3132886"/>
            <a:ext cx="9242425" cy="466090"/>
          </a:xfrm>
          <a:prstGeom prst="roundRect">
            <a:avLst>
              <a:gd name="adj" fmla="val 18727"/>
            </a:avLst>
          </a:prstGeom>
          <a:solidFill>
            <a:srgbClr val="C9E7FF">
              <a:alpha val="100000"/>
            </a:srgb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b="1">
                <a:solidFill>
                  <a:srgbClr val="044AFA"/>
                </a:solidFill>
                <a:latin typeface="微软雅黑" panose="020B0503020204020204" charset="-122"/>
                <a:ea typeface="微软雅黑" panose="020B0503020204020204" charset="-122"/>
                <a:cs typeface="微软雅黑" panose="020B0503020204020204" charset="-122"/>
                <a:sym typeface="+mn-ea"/>
              </a:rPr>
              <a:t>教室</a:t>
            </a:r>
            <a:r>
              <a:rPr lang="zh-CN" altLang="en-US">
                <a:solidFill>
                  <a:srgbClr val="44546A"/>
                </a:solidFill>
                <a:latin typeface="微软雅黑" panose="020B0503020204020204" charset="-122"/>
                <a:ea typeface="微软雅黑" panose="020B0503020204020204" charset="-122"/>
                <a:cs typeface="微软雅黑" panose="020B0503020204020204" charset="-122"/>
                <a:sym typeface="+mn-ea"/>
              </a:rPr>
              <a:t>包括各种普通小中教室、合班教室、阶梯教室、辅导教室、艺术教室等。</a:t>
            </a:r>
            <a:endParaRPr lang="zh-CN" altLang="en-US">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10" name="圆角矩形 16"/>
          <p:cNvSpPr/>
          <p:nvPr/>
        </p:nvSpPr>
        <p:spPr>
          <a:xfrm>
            <a:off x="2589833" y="3662301"/>
            <a:ext cx="9242425" cy="1466866"/>
          </a:xfrm>
          <a:prstGeom prst="roundRect">
            <a:avLst>
              <a:gd name="adj" fmla="val 6960"/>
            </a:avLst>
          </a:prstGeom>
          <a:solidFill>
            <a:srgbClr val="C9E7FF">
              <a:alpha val="100000"/>
            </a:srgb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专业教学实训实验实习用房及场所</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包括专业课教室（含制图教室）、理实一体化教室、实验室、仿真实训室和实训车间及场所；体育类院校包括风雨操场、体育馆、篮（排）球房、田径房、体操房、游泳馆、羽毛球房、乒乓球房、举重房、武术房、健身房及器械库、淋浴室、更衣室、卫生间等附属用房；艺术类院校包括专业课教室（琴房、形体房、画室、各种中小型排列用房）、大型观摩、排练、实习演出、陈列展览等用房。</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11" name="圆角矩形 7"/>
          <p:cNvSpPr/>
          <p:nvPr/>
        </p:nvSpPr>
        <p:spPr>
          <a:xfrm>
            <a:off x="2589833" y="5192492"/>
            <a:ext cx="9242425" cy="914400"/>
          </a:xfrm>
          <a:prstGeom prst="roundRect">
            <a:avLst>
              <a:gd name="adj" fmla="val 12430"/>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图书馆</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包括各种阅览室、书库、检索厅、出纳厅、报告厅、内部业务用房（采编、装订等）、技术设备用房（图书消毒室、复印室）、办公及附属用房（办公室、会议室、接待室等）、信息网络用房等。</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12" name="圆角矩形 18"/>
          <p:cNvSpPr/>
          <p:nvPr/>
        </p:nvSpPr>
        <p:spPr>
          <a:xfrm>
            <a:off x="2589833" y="6184191"/>
            <a:ext cx="9242425" cy="470535"/>
          </a:xfrm>
          <a:prstGeom prst="roundRect">
            <a:avLst>
              <a:gd name="adj" fmla="val 18727"/>
            </a:avLst>
          </a:prstGeom>
          <a:solidFill>
            <a:srgbClr val="C9E7FF">
              <a:alpha val="100000"/>
            </a:srgb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b="1">
                <a:solidFill>
                  <a:srgbClr val="044AFA"/>
                </a:solidFill>
                <a:latin typeface="微软雅黑" panose="020B0503020204020204" charset="-122"/>
                <a:ea typeface="微软雅黑" panose="020B0503020204020204" charset="-122"/>
                <a:cs typeface="微软雅黑" panose="020B0503020204020204" charset="-122"/>
                <a:sym typeface="+mn-ea"/>
              </a:rPr>
              <a:t>培训工作用房</a:t>
            </a:r>
            <a:r>
              <a:rPr lang="zh-CN" altLang="en-US">
                <a:solidFill>
                  <a:srgbClr val="44546A"/>
                </a:solidFill>
                <a:latin typeface="微软雅黑" panose="020B0503020204020204" charset="-122"/>
                <a:ea typeface="微软雅黑" panose="020B0503020204020204" charset="-122"/>
                <a:cs typeface="微软雅黑" panose="020B0503020204020204" charset="-122"/>
                <a:sym typeface="+mn-ea"/>
              </a:rPr>
              <a:t>包括主要用于培训工作的办公室、学籍档案室、资料室、会议室等用房。</a:t>
            </a:r>
            <a:endParaRPr lang="zh-CN" altLang="en-US">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5" grpId="1" animBg="1"/>
      <p:bldP spid="9" grpId="0" bldLvl="0" animBg="1"/>
      <p:bldP spid="9" grpId="1" animBg="1"/>
      <p:bldP spid="10" grpId="0" bldLvl="0" animBg="1"/>
      <p:bldP spid="10" grpId="1" animBg="1"/>
      <p:bldP spid="11" grpId="0" bldLvl="0" animBg="1"/>
      <p:bldP spid="12" grpId="0" bldLvl="0" animBg="1"/>
      <p:bldP spid="12" grpId="1"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5373 </a:t>
            </a:r>
            <a:r>
              <a:rPr lang="zh-CN" altLang="en-US" sz="2800" b="1" dirty="0">
                <a:latin typeface="微软雅黑" panose="020B0503020204020204" charset="-122"/>
                <a:ea typeface="微软雅黑" panose="020B0503020204020204" charset="-122"/>
              </a:rPr>
              <a:t>高等教育学校（职业、成人）校舍情况</a:t>
            </a:r>
            <a:endParaRPr lang="zh-CN" altLang="en-US" sz="2800" b="1" dirty="0">
              <a:latin typeface="微软雅黑" panose="020B0503020204020204" charset="-122"/>
              <a:ea typeface="微软雅黑" panose="020B0503020204020204" charset="-122"/>
            </a:endParaRPr>
          </a:p>
        </p:txBody>
      </p:sp>
      <p:pic>
        <p:nvPicPr>
          <p:cNvPr id="2" name="图片 1" descr="post_object_image_994924186"/>
          <p:cNvPicPr>
            <a:picLocks noChangeAspect="1"/>
          </p:cNvPicPr>
          <p:nvPr/>
        </p:nvPicPr>
        <p:blipFill>
          <a:blip r:embed="rId2"/>
          <a:stretch>
            <a:fillRect/>
          </a:stretch>
        </p:blipFill>
        <p:spPr>
          <a:xfrm>
            <a:off x="279569" y="1170554"/>
            <a:ext cx="6249583" cy="5624625"/>
          </a:xfrm>
          <a:prstGeom prst="rect">
            <a:avLst/>
          </a:prstGeom>
        </p:spPr>
      </p:pic>
      <p:sp>
        <p:nvSpPr>
          <p:cNvPr id="3" name="圆角矩形 4"/>
          <p:cNvSpPr/>
          <p:nvPr/>
        </p:nvSpPr>
        <p:spPr>
          <a:xfrm>
            <a:off x="2589619" y="3376078"/>
            <a:ext cx="9242425" cy="893969"/>
          </a:xfrm>
          <a:prstGeom prst="roundRect">
            <a:avLst>
              <a:gd name="adj" fmla="val 18727"/>
            </a:avLst>
          </a:prstGeom>
          <a:solidFill>
            <a:srgbClr val="C9E7FF">
              <a:alpha val="100000"/>
            </a:srgb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大学生活动用房</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包括社团活动用房（团委、学生会、学生社团）、帮困助学用房、心理咨询室、就业指导用房、文娱活动室（排练房、乐器室、棋牌室）、文艺选修课教室、大型报告厅及管理办公用房。</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4" name="圆角矩形 14"/>
          <p:cNvSpPr/>
          <p:nvPr/>
        </p:nvSpPr>
        <p:spPr>
          <a:xfrm>
            <a:off x="2589619" y="4369833"/>
            <a:ext cx="9242425" cy="650240"/>
          </a:xfrm>
          <a:prstGeom prst="roundRect">
            <a:avLst>
              <a:gd name="adj" fmla="val 18727"/>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b="1">
                <a:solidFill>
                  <a:srgbClr val="044AFA"/>
                </a:solidFill>
                <a:latin typeface="微软雅黑" panose="020B0503020204020204" charset="-122"/>
                <a:ea typeface="微软雅黑" panose="020B0503020204020204" charset="-122"/>
                <a:cs typeface="微软雅黑" panose="020B0503020204020204" charset="-122"/>
                <a:sym typeface="+mn-ea"/>
              </a:rPr>
              <a:t>行政办公用房</a:t>
            </a:r>
            <a:r>
              <a:rPr lang="zh-CN" altLang="en-US">
                <a:solidFill>
                  <a:srgbClr val="44546A"/>
                </a:solidFill>
                <a:latin typeface="微软雅黑" panose="020B0503020204020204" charset="-122"/>
                <a:ea typeface="微软雅黑" panose="020B0503020204020204" charset="-122"/>
                <a:cs typeface="微软雅黑" panose="020B0503020204020204" charset="-122"/>
                <a:sym typeface="+mn-ea"/>
              </a:rPr>
              <a:t>是指</a:t>
            </a:r>
            <a:r>
              <a:rPr lang="zh-CN" altLang="en-US">
                <a:solidFill>
                  <a:srgbClr val="44546A"/>
                </a:solidFill>
                <a:latin typeface="微软雅黑" panose="020B0503020204020204" charset="-122"/>
                <a:ea typeface="微软雅黑" panose="020B0503020204020204" charset="-122"/>
                <a:cs typeface="微软雅黑" panose="020B0503020204020204" charset="-122"/>
                <a:sym typeface="+mn-ea"/>
                <a:hlinkClick r:id="rId3" action="ppaction://hlinkfile"/>
              </a:rPr>
              <a:t>《高等职业学校建设</a:t>
            </a:r>
            <a:r>
              <a:rPr lang="zh-CN" altLang="en-US">
                <a:solidFill>
                  <a:srgbClr val="44546A"/>
                </a:solidFill>
                <a:highlight>
                  <a:srgbClr val="FFFF00"/>
                </a:highlight>
                <a:latin typeface="微软雅黑" panose="020B0503020204020204" charset="-122"/>
                <a:ea typeface="微软雅黑" panose="020B0503020204020204" charset="-122"/>
                <a:cs typeface="微软雅黑" panose="020B0503020204020204" charset="-122"/>
                <a:sym typeface="+mn-ea"/>
                <a:hlinkClick r:id="rId3" action="ppaction://hlinkfile"/>
              </a:rPr>
              <a:t>指标</a:t>
            </a:r>
            <a:r>
              <a:rPr lang="zh-CN" altLang="en-US">
                <a:solidFill>
                  <a:srgbClr val="44546A"/>
                </a:solidFill>
                <a:latin typeface="微软雅黑" panose="020B0503020204020204" charset="-122"/>
                <a:ea typeface="微软雅黑" panose="020B0503020204020204" charset="-122"/>
                <a:cs typeface="微软雅黑" panose="020B0503020204020204" charset="-122"/>
                <a:sym typeface="+mn-ea"/>
                <a:hlinkClick r:id="rId3" action="ppaction://hlinkfile"/>
              </a:rPr>
              <a:t>》（建标197-2019）</a:t>
            </a:r>
            <a:r>
              <a:rPr lang="zh-CN" altLang="en-US">
                <a:solidFill>
                  <a:srgbClr val="44546A"/>
                </a:solidFill>
                <a:latin typeface="微软雅黑" panose="020B0503020204020204" charset="-122"/>
                <a:ea typeface="微软雅黑" panose="020B0503020204020204" charset="-122"/>
                <a:cs typeface="微软雅黑" panose="020B0503020204020204" charset="-122"/>
                <a:sym typeface="+mn-ea"/>
              </a:rPr>
              <a:t>中的教学实训用房中的系及教师教研办公用房、校级办公用房。</a:t>
            </a:r>
            <a:endParaRPr lang="zh-CN" altLang="en-US">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6" name="圆角矩形 15"/>
          <p:cNvSpPr/>
          <p:nvPr/>
        </p:nvSpPr>
        <p:spPr>
          <a:xfrm>
            <a:off x="2589619" y="5116865"/>
            <a:ext cx="9242425" cy="589915"/>
          </a:xfrm>
          <a:prstGeom prst="roundRect">
            <a:avLst>
              <a:gd name="adj" fmla="val 18727"/>
            </a:avLst>
          </a:prstGeom>
          <a:solidFill>
            <a:srgbClr val="C9E7FF">
              <a:alpha val="100000"/>
            </a:srgb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b="1">
                <a:solidFill>
                  <a:srgbClr val="044AFA"/>
                </a:solidFill>
                <a:latin typeface="微软雅黑" panose="020B0503020204020204" charset="-122"/>
                <a:ea typeface="微软雅黑" panose="020B0503020204020204" charset="-122"/>
                <a:cs typeface="微软雅黑" panose="020B0503020204020204" charset="-122"/>
                <a:sym typeface="+mn-ea"/>
              </a:rPr>
              <a:t>系及教师教研办公用房</a:t>
            </a:r>
            <a:r>
              <a:rPr lang="zh-CN" altLang="en-US">
                <a:solidFill>
                  <a:srgbClr val="44546A"/>
                </a:solidFill>
                <a:latin typeface="微软雅黑" panose="020B0503020204020204" charset="-122"/>
                <a:ea typeface="微软雅黑" panose="020B0503020204020204" charset="-122"/>
                <a:cs typeface="微软雅黑" panose="020B0503020204020204" charset="-122"/>
                <a:sym typeface="+mn-ea"/>
              </a:rPr>
              <a:t>包括党政（团）办公室、教师办公室、教研室、学籍档案室、资料室、会议室及接待室等。</a:t>
            </a:r>
            <a:endParaRPr lang="zh-CN" altLang="en-US">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8" name="圆角矩形 3"/>
          <p:cNvSpPr/>
          <p:nvPr/>
        </p:nvSpPr>
        <p:spPr>
          <a:xfrm>
            <a:off x="2589619" y="5806565"/>
            <a:ext cx="9242425" cy="581025"/>
          </a:xfrm>
          <a:prstGeom prst="roundRect">
            <a:avLst>
              <a:gd name="adj" fmla="val 16852"/>
            </a:avLst>
          </a:prstGeom>
          <a:solidFill>
            <a:srgbClr val="C9E7FF">
              <a:alpha val="100000"/>
            </a:srgb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b="1">
                <a:solidFill>
                  <a:srgbClr val="044AFA"/>
                </a:solidFill>
                <a:latin typeface="微软雅黑" panose="020B0503020204020204" charset="-122"/>
                <a:ea typeface="微软雅黑" panose="020B0503020204020204" charset="-122"/>
                <a:cs typeface="微软雅黑" panose="020B0503020204020204" charset="-122"/>
                <a:sym typeface="+mn-ea"/>
              </a:rPr>
              <a:t>校级办公用房</a:t>
            </a:r>
            <a:r>
              <a:rPr lang="zh-CN" altLang="en-US">
                <a:solidFill>
                  <a:srgbClr val="44546A"/>
                </a:solidFill>
                <a:latin typeface="微软雅黑" panose="020B0503020204020204" charset="-122"/>
                <a:ea typeface="微软雅黑" panose="020B0503020204020204" charset="-122"/>
                <a:cs typeface="微软雅黑" panose="020B0503020204020204" charset="-122"/>
                <a:sym typeface="+mn-ea"/>
              </a:rPr>
              <a:t>包括校级党政办公室、会议室、校史室、档案室、文印室、广播室、接待室、财务管理用房等。</a:t>
            </a:r>
            <a:endParaRPr lang="zh-CN" altLang="en-US">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13" name="圆角矩形 19"/>
          <p:cNvSpPr/>
          <p:nvPr/>
        </p:nvSpPr>
        <p:spPr>
          <a:xfrm>
            <a:off x="2589618" y="2642562"/>
            <a:ext cx="9242425" cy="633730"/>
          </a:xfrm>
          <a:prstGeom prst="roundRect">
            <a:avLst>
              <a:gd name="adj" fmla="val 18727"/>
            </a:avLst>
          </a:prstGeom>
          <a:solidFill>
            <a:schemeClr val="accent3">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室内体育用房</a:t>
            </a:r>
            <a:r>
              <a:rPr lang="zh-CN" altLang="en-US" b="1" u="sng" dirty="0">
                <a:solidFill>
                  <a:srgbClr val="044AFA"/>
                </a:solidFill>
                <a:latin typeface="微软雅黑" panose="020B0503020204020204" charset="-122"/>
                <a:ea typeface="微软雅黑" panose="020B0503020204020204" charset="-122"/>
                <a:cs typeface="微软雅黑" panose="020B0503020204020204" charset="-122"/>
                <a:sym typeface="+mn-ea"/>
              </a:rPr>
              <a:t>（不含体育类院校）</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包括风雨操场、体育馆、游泳馆、健身房、乒乓球(羽毛球)房、体操房、体质测试用房及器械库、淋浴、更衣室、卫生间等附属用房。</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animBg="1"/>
      <p:bldP spid="4" grpId="0" animBg="1"/>
      <p:bldP spid="4" grpId="1" bldLvl="0" animBg="1"/>
      <p:bldP spid="6" grpId="0" bldLvl="0" animBg="1"/>
      <p:bldP spid="6" grpId="1" animBg="1"/>
      <p:bldP spid="8" grpId="0" bldLvl="0" animBg="1"/>
      <p:bldP spid="8" grpId="1" animBg="1"/>
      <p:bldP spid="13" grpId="0" bldLvl="0" animBg="1"/>
      <p:bldP spid="13" grpId="1"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5373 </a:t>
            </a:r>
            <a:r>
              <a:rPr lang="zh-CN" altLang="en-US" sz="2800" b="1" dirty="0">
                <a:latin typeface="微软雅黑" panose="020B0503020204020204" charset="-122"/>
                <a:ea typeface="微软雅黑" panose="020B0503020204020204" charset="-122"/>
              </a:rPr>
              <a:t>高等教育学校（职业、成人）校舍情况</a:t>
            </a:r>
            <a:endParaRPr lang="zh-CN" altLang="en-US" sz="2800" b="1" dirty="0">
              <a:latin typeface="微软雅黑" panose="020B0503020204020204" charset="-122"/>
              <a:ea typeface="微软雅黑" panose="020B0503020204020204" charset="-122"/>
            </a:endParaRPr>
          </a:p>
        </p:txBody>
      </p:sp>
      <p:pic>
        <p:nvPicPr>
          <p:cNvPr id="2" name="图片 1" descr="post_object_image_994924186"/>
          <p:cNvPicPr>
            <a:picLocks noChangeAspect="1"/>
          </p:cNvPicPr>
          <p:nvPr/>
        </p:nvPicPr>
        <p:blipFill>
          <a:blip r:embed="rId2"/>
          <a:stretch>
            <a:fillRect/>
          </a:stretch>
        </p:blipFill>
        <p:spPr>
          <a:xfrm>
            <a:off x="279569" y="1170554"/>
            <a:ext cx="6249583" cy="5624625"/>
          </a:xfrm>
          <a:prstGeom prst="rect">
            <a:avLst/>
          </a:prstGeom>
        </p:spPr>
      </p:pic>
      <p:sp>
        <p:nvSpPr>
          <p:cNvPr id="5" name="圆角矩形 9"/>
          <p:cNvSpPr/>
          <p:nvPr/>
        </p:nvSpPr>
        <p:spPr>
          <a:xfrm>
            <a:off x="2577875" y="4752226"/>
            <a:ext cx="9242425" cy="419735"/>
          </a:xfrm>
          <a:prstGeom prst="roundRect">
            <a:avLst>
              <a:gd name="adj" fmla="val 12794"/>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b="1">
                <a:solidFill>
                  <a:srgbClr val="044AFA"/>
                </a:solidFill>
                <a:latin typeface="微软雅黑" panose="020B0503020204020204" charset="-122"/>
                <a:ea typeface="微软雅黑" panose="020B0503020204020204" charset="-122"/>
                <a:cs typeface="微软雅黑" panose="020B0503020204020204" charset="-122"/>
                <a:sym typeface="+mn-ea"/>
              </a:rPr>
              <a:t>单身教师宿舍（公寓）</a:t>
            </a:r>
            <a:r>
              <a:rPr lang="zh-CN" altLang="en-US">
                <a:solidFill>
                  <a:srgbClr val="44546A"/>
                </a:solidFill>
                <a:latin typeface="微软雅黑" panose="020B0503020204020204" charset="-122"/>
                <a:ea typeface="微软雅黑" panose="020B0503020204020204" charset="-122"/>
                <a:cs typeface="微软雅黑" panose="020B0503020204020204" charset="-122"/>
                <a:sym typeface="+mn-ea"/>
              </a:rPr>
              <a:t>包括居室、盥洗室、厕所及管理人员用房等。</a:t>
            </a:r>
            <a:endParaRPr lang="zh-CN" altLang="en-US">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9" name="圆角矩形 10"/>
          <p:cNvSpPr/>
          <p:nvPr/>
        </p:nvSpPr>
        <p:spPr>
          <a:xfrm>
            <a:off x="2577875" y="5269716"/>
            <a:ext cx="9242425" cy="932815"/>
          </a:xfrm>
          <a:prstGeom prst="roundRect">
            <a:avLst>
              <a:gd name="adj" fmla="val 9748"/>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后勤及辅助用房</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包括医务室(所、院)、公共浴室、食堂工人集体宿舍、汽车库(公车)、服务用房(小型超市、洗衣房等)、综合修理用房、总务仓库、锅炉房、水泵房、变电所(配电房)、消防用房、环卫绿化用房、室外厕所、传达警卫室等。</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14" name="圆角矩形 8"/>
          <p:cNvSpPr/>
          <p:nvPr>
            <p:custDataLst>
              <p:tags r:id="rId3"/>
            </p:custDataLst>
          </p:nvPr>
        </p:nvSpPr>
        <p:spPr>
          <a:xfrm>
            <a:off x="2578510" y="2780313"/>
            <a:ext cx="9242425" cy="604611"/>
          </a:xfrm>
          <a:prstGeom prst="roundRect">
            <a:avLst>
              <a:gd name="adj" fmla="val 18727"/>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生活用房</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是指</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hlinkClick r:id="rId4" action="ppaction://hlinkfile"/>
              </a:rPr>
              <a:t>《高等职业学校建设</a:t>
            </a:r>
            <a:r>
              <a:rPr lang="zh-CN" altLang="en-US" dirty="0">
                <a:solidFill>
                  <a:srgbClr val="44546A"/>
                </a:solidFill>
                <a:highlight>
                  <a:srgbClr val="FFFF00"/>
                </a:highlight>
                <a:latin typeface="微软雅黑" panose="020B0503020204020204" charset="-122"/>
                <a:ea typeface="微软雅黑" panose="020B0503020204020204" charset="-122"/>
                <a:cs typeface="微软雅黑" panose="020B0503020204020204" charset="-122"/>
                <a:sym typeface="+mn-ea"/>
                <a:hlinkClick r:id="rId4" action="ppaction://hlinkfile"/>
              </a:rPr>
              <a:t>指标</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hlinkClick r:id="rId4" action="ppaction://hlinkfile"/>
              </a:rPr>
              <a:t>》（建标197-2019）</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中的学生宿舍（公寓）、食堂、单身教师宿舍（公寓）、后勤及辅助用房。</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15" name="圆角矩形 5"/>
          <p:cNvSpPr/>
          <p:nvPr/>
        </p:nvSpPr>
        <p:spPr>
          <a:xfrm>
            <a:off x="2577875" y="3484710"/>
            <a:ext cx="9242425" cy="414020"/>
          </a:xfrm>
          <a:prstGeom prst="roundRect">
            <a:avLst>
              <a:gd name="adj" fmla="val 9304"/>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b="1">
                <a:solidFill>
                  <a:srgbClr val="044AFA"/>
                </a:solidFill>
                <a:latin typeface="微软雅黑" panose="020B0503020204020204" charset="-122"/>
                <a:ea typeface="微软雅黑" panose="020B0503020204020204" charset="-122"/>
                <a:cs typeface="微软雅黑" panose="020B0503020204020204" charset="-122"/>
                <a:sym typeface="+mn-ea"/>
              </a:rPr>
              <a:t>学生宿舍（公寓）</a:t>
            </a:r>
            <a:r>
              <a:rPr lang="zh-CN" altLang="en-US">
                <a:solidFill>
                  <a:srgbClr val="44546A"/>
                </a:solidFill>
                <a:latin typeface="微软雅黑" panose="020B0503020204020204" charset="-122"/>
                <a:ea typeface="微软雅黑" panose="020B0503020204020204" charset="-122"/>
                <a:cs typeface="微软雅黑" panose="020B0503020204020204" charset="-122"/>
                <a:sym typeface="+mn-ea"/>
              </a:rPr>
              <a:t>包括居室、盥（</a:t>
            </a:r>
            <a:r>
              <a:rPr lang="en-US" altLang="zh-CN">
                <a:solidFill>
                  <a:srgbClr val="44546A"/>
                </a:solidFill>
                <a:latin typeface="微软雅黑" panose="020B0503020204020204" charset="-122"/>
                <a:ea typeface="微软雅黑" panose="020B0503020204020204" charset="-122"/>
                <a:cs typeface="微软雅黑" panose="020B0503020204020204" charset="-122"/>
                <a:sym typeface="+mn-ea"/>
              </a:rPr>
              <a:t>guan)</a:t>
            </a:r>
            <a:r>
              <a:rPr lang="zh-CN" altLang="en-US">
                <a:solidFill>
                  <a:srgbClr val="44546A"/>
                </a:solidFill>
                <a:latin typeface="微软雅黑" panose="020B0503020204020204" charset="-122"/>
                <a:ea typeface="微软雅黑" panose="020B0503020204020204" charset="-122"/>
                <a:cs typeface="微软雅黑" panose="020B0503020204020204" charset="-122"/>
                <a:sym typeface="+mn-ea"/>
              </a:rPr>
              <a:t>洗室、厕所、活动室、辅导员及管理人员用房等。</a:t>
            </a:r>
            <a:endParaRPr lang="zh-CN" altLang="en-US">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16" name="圆角矩形 6"/>
          <p:cNvSpPr/>
          <p:nvPr/>
        </p:nvSpPr>
        <p:spPr>
          <a:xfrm>
            <a:off x="2577875" y="3998516"/>
            <a:ext cx="9242425" cy="655955"/>
          </a:xfrm>
          <a:prstGeom prst="roundRect">
            <a:avLst>
              <a:gd name="adj" fmla="val 6960"/>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食堂</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包括餐厅、厨房及附属用房(主副食加工间、主副食品库、餐具库、冷库、配餐间、炊事员更衣室、淋浴室、休息室、厕所等)、办公室等。</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9" grpId="0" bldLvl="0" animBg="1"/>
      <p:bldP spid="14" grpId="0" bldLvl="0" animBg="1"/>
      <p:bldP spid="14" grpId="1" animBg="1"/>
      <p:bldP spid="15" grpId="0" bldLvl="0" animBg="1"/>
      <p:bldP spid="16" grpId="0" bldLvl="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5374 </a:t>
            </a:r>
            <a:r>
              <a:rPr lang="zh-CN" altLang="en-US" sz="2800" b="1" dirty="0">
                <a:latin typeface="微软雅黑" panose="020B0503020204020204" charset="-122"/>
                <a:ea typeface="微软雅黑" panose="020B0503020204020204" charset="-122"/>
              </a:rPr>
              <a:t>高等教育学校（普通）校舍情况</a:t>
            </a:r>
            <a:endParaRPr lang="zh-CN" altLang="en-US" sz="2800" b="1" dirty="0">
              <a:latin typeface="微软雅黑" panose="020B0503020204020204" charset="-122"/>
              <a:ea typeface="微软雅黑" panose="020B0503020204020204" charset="-122"/>
            </a:endParaRPr>
          </a:p>
        </p:txBody>
      </p:sp>
      <p:pic>
        <p:nvPicPr>
          <p:cNvPr id="11" name="图片 10"/>
          <p:cNvPicPr>
            <a:picLocks noChangeAspect="1"/>
          </p:cNvPicPr>
          <p:nvPr/>
        </p:nvPicPr>
        <p:blipFill>
          <a:blip r:embed="rId2"/>
          <a:stretch>
            <a:fillRect/>
          </a:stretch>
        </p:blipFill>
        <p:spPr>
          <a:xfrm>
            <a:off x="336762" y="1244812"/>
            <a:ext cx="6111240" cy="5410200"/>
          </a:xfrm>
          <a:prstGeom prst="rect">
            <a:avLst/>
          </a:prstGeom>
          <a:solidFill>
            <a:srgbClr val="C9E7FF"/>
          </a:solidFill>
          <a:ln>
            <a:solidFill>
              <a:srgbClr val="44546A"/>
            </a:solidFill>
          </a:ln>
          <a:effectLst>
            <a:outerShdw blurRad="50800" dist="38100" dir="2700000" algn="tl" rotWithShape="0">
              <a:prstClr val="black">
                <a:alpha val="40000"/>
              </a:prstClr>
            </a:outerShdw>
          </a:effectLst>
        </p:spPr>
      </p:pic>
      <p:sp>
        <p:nvSpPr>
          <p:cNvPr id="2" name="圆角矩形 6"/>
          <p:cNvSpPr/>
          <p:nvPr/>
        </p:nvSpPr>
        <p:spPr>
          <a:xfrm>
            <a:off x="2612813" y="1492442"/>
            <a:ext cx="9242425" cy="949960"/>
          </a:xfrm>
          <a:prstGeom prst="roundRect">
            <a:avLst>
              <a:gd name="adj" fmla="val 10738"/>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教学及辅助用房</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是指</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hlinkClick r:id="rId3" action="ppaction://hlinkfile"/>
              </a:rPr>
              <a:t>《普通高等学校建筑面积</a:t>
            </a:r>
            <a:r>
              <a:rPr lang="zh-CN" altLang="en-US" dirty="0">
                <a:solidFill>
                  <a:srgbClr val="FFFF00"/>
                </a:solidFill>
                <a:highlight>
                  <a:srgbClr val="FFFF00"/>
                </a:highlight>
                <a:latin typeface="微软雅黑" panose="020B0503020204020204" charset="-122"/>
                <a:ea typeface="微软雅黑" panose="020B0503020204020204" charset="-122"/>
                <a:cs typeface="微软雅黑" panose="020B0503020204020204" charset="-122"/>
                <a:sym typeface="+mn-ea"/>
                <a:hlinkClick r:id="rId3" action="ppaction://hlinkfile"/>
              </a:rPr>
              <a:t>指标</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hlinkClick r:id="rId3" action="ppaction://hlinkfile"/>
              </a:rPr>
              <a:t>》（建标191-2018）</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中的教室、实验实习用房、专职科研机构办公及研究用房、图书馆、室内体育用房、师生活动用房、会堂、继续教育用房。</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4" name="圆角矩形 9"/>
          <p:cNvSpPr/>
          <p:nvPr/>
        </p:nvSpPr>
        <p:spPr>
          <a:xfrm>
            <a:off x="2612813" y="2569869"/>
            <a:ext cx="9242425" cy="1060450"/>
          </a:xfrm>
          <a:prstGeom prst="roundRect">
            <a:avLst>
              <a:gd name="adj" fmla="val 10106"/>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教室</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包括各种一般教室(小教室、中教室、合班教室、阶梯教室)、制图教室、艺术教室及附属用房等。艺术院校教室包括公共基础课(文化课)、专业基础课、专业课教室(琴房、形体房、画室、各种中、小型排练用房)及附属用房等。</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5" name="圆角矩形 16"/>
          <p:cNvSpPr/>
          <p:nvPr/>
        </p:nvSpPr>
        <p:spPr>
          <a:xfrm>
            <a:off x="2612813" y="3757787"/>
            <a:ext cx="9242425" cy="1567815"/>
          </a:xfrm>
          <a:prstGeom prst="roundRect">
            <a:avLst>
              <a:gd name="adj" fmla="val 6960"/>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实验实习用房</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包括教学实验用房(公共基础课、专业基础课、专业课所需的各种实验室、计算机房、语音室及附属用房)实习实训用房(包括工程训练中心)；自选科研项目及学生科技创新用房；研究生实验研究补助用房。艺术院校的实验实习用房(系指实习及附属用房)包括大型观摩、排练、实习演出、展览陈列、摄影棚、洗印车间等用房。体育院校可包含室内体育用房</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6" name="圆角矩形 17"/>
          <p:cNvSpPr/>
          <p:nvPr/>
        </p:nvSpPr>
        <p:spPr>
          <a:xfrm>
            <a:off x="2612813" y="5452111"/>
            <a:ext cx="9242425" cy="793115"/>
          </a:xfrm>
          <a:prstGeom prst="roundRect">
            <a:avLst>
              <a:gd name="adj" fmla="val 12794"/>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b="1">
                <a:solidFill>
                  <a:srgbClr val="044AFA"/>
                </a:solidFill>
                <a:latin typeface="微软雅黑" panose="020B0503020204020204" charset="-122"/>
                <a:ea typeface="微软雅黑" panose="020B0503020204020204" charset="-122"/>
                <a:cs typeface="微软雅黑" panose="020B0503020204020204" charset="-122"/>
                <a:sym typeface="+mn-ea"/>
              </a:rPr>
              <a:t>专职科研机构用房</a:t>
            </a:r>
            <a:r>
              <a:rPr lang="zh-CN" altLang="en-US">
                <a:solidFill>
                  <a:srgbClr val="44546A"/>
                </a:solidFill>
                <a:latin typeface="微软雅黑" panose="020B0503020204020204" charset="-122"/>
                <a:ea typeface="微软雅黑" panose="020B0503020204020204" charset="-122"/>
                <a:cs typeface="微软雅黑" panose="020B0503020204020204" charset="-122"/>
                <a:sym typeface="+mn-ea"/>
              </a:rPr>
              <a:t>是指经主管部门批准设立的专职科研机构所需的实验室、研究室、资料室、咨询室等专业用房及少量配套的办公室、会议室、值班室等。</a:t>
            </a:r>
            <a:endParaRPr lang="zh-CN" altLang="en-US">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4" grpId="0" bldLvl="0" animBg="1"/>
      <p:bldP spid="5" grpId="0" bldLvl="0" animBg="1"/>
      <p:bldP spid="6" grpId="0" bldLvl="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5374 </a:t>
            </a:r>
            <a:r>
              <a:rPr lang="zh-CN" altLang="en-US" sz="2800" b="1" dirty="0">
                <a:latin typeface="微软雅黑" panose="020B0503020204020204" charset="-122"/>
                <a:ea typeface="微软雅黑" panose="020B0503020204020204" charset="-122"/>
              </a:rPr>
              <a:t>高等教育学校（普通）校舍情况</a:t>
            </a:r>
            <a:endParaRPr lang="zh-CN" altLang="en-US" sz="2800" b="1" dirty="0">
              <a:latin typeface="微软雅黑" panose="020B0503020204020204" charset="-122"/>
              <a:ea typeface="微软雅黑" panose="020B0503020204020204" charset="-122"/>
            </a:endParaRPr>
          </a:p>
        </p:txBody>
      </p:sp>
      <p:pic>
        <p:nvPicPr>
          <p:cNvPr id="11" name="图片 10"/>
          <p:cNvPicPr>
            <a:picLocks noChangeAspect="1"/>
          </p:cNvPicPr>
          <p:nvPr/>
        </p:nvPicPr>
        <p:blipFill>
          <a:blip r:embed="rId2"/>
          <a:stretch>
            <a:fillRect/>
          </a:stretch>
        </p:blipFill>
        <p:spPr>
          <a:xfrm>
            <a:off x="336762" y="1244812"/>
            <a:ext cx="6111240" cy="5410200"/>
          </a:xfrm>
          <a:prstGeom prst="rect">
            <a:avLst/>
          </a:prstGeom>
          <a:solidFill>
            <a:srgbClr val="C9E7FF"/>
          </a:solidFill>
          <a:ln>
            <a:solidFill>
              <a:srgbClr val="44546A"/>
            </a:solidFill>
          </a:ln>
          <a:effectLst>
            <a:outerShdw blurRad="50800" dist="38100" dir="2700000" algn="tl" rotWithShape="0">
              <a:prstClr val="black">
                <a:alpha val="40000"/>
              </a:prstClr>
            </a:outerShdw>
          </a:effectLst>
        </p:spPr>
      </p:pic>
      <p:sp>
        <p:nvSpPr>
          <p:cNvPr id="8" name="圆角矩形 11"/>
          <p:cNvSpPr/>
          <p:nvPr/>
        </p:nvSpPr>
        <p:spPr>
          <a:xfrm>
            <a:off x="2612813" y="1510346"/>
            <a:ext cx="9242425" cy="594360"/>
          </a:xfrm>
          <a:prstGeom prst="roundRect">
            <a:avLst>
              <a:gd name="adj" fmla="val 18727"/>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室内体育用房</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包括风雨操场、体育馆、游泳馆、健身房、乒乓球(羽毛球)房、体操房、体质测试用房及器械库、淋浴、更衣室、卫生间等附属用房。</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9" name="圆角矩形 12"/>
          <p:cNvSpPr/>
          <p:nvPr/>
        </p:nvSpPr>
        <p:spPr>
          <a:xfrm>
            <a:off x="2612813" y="2182176"/>
            <a:ext cx="9242425" cy="652780"/>
          </a:xfrm>
          <a:prstGeom prst="roundRect">
            <a:avLst>
              <a:gd name="adj" fmla="val 18727"/>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师生活动用房</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包括团委、学生会、学生社团、心理咨询、帮困助学、勤工俭学、就业指导、文娱活动等用房，教职工(含离退休人员)活动及管理用房。</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10" name="圆角矩形 13"/>
          <p:cNvSpPr/>
          <p:nvPr/>
        </p:nvSpPr>
        <p:spPr>
          <a:xfrm>
            <a:off x="2612813" y="2912426"/>
            <a:ext cx="9242425" cy="429260"/>
          </a:xfrm>
          <a:prstGeom prst="roundRect">
            <a:avLst>
              <a:gd name="adj" fmla="val 18727"/>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b="1">
                <a:solidFill>
                  <a:srgbClr val="044AFA"/>
                </a:solidFill>
                <a:latin typeface="微软雅黑" panose="020B0503020204020204" charset="-122"/>
                <a:ea typeface="微软雅黑" panose="020B0503020204020204" charset="-122"/>
                <a:cs typeface="微软雅黑" panose="020B0503020204020204" charset="-122"/>
                <a:sym typeface="+mn-ea"/>
              </a:rPr>
              <a:t>会堂</a:t>
            </a:r>
            <a:r>
              <a:rPr lang="zh-CN" altLang="en-US">
                <a:solidFill>
                  <a:srgbClr val="44546A"/>
                </a:solidFill>
                <a:latin typeface="微软雅黑" panose="020B0503020204020204" charset="-122"/>
                <a:ea typeface="微软雅黑" panose="020B0503020204020204" charset="-122"/>
                <a:cs typeface="微软雅黑" panose="020B0503020204020204" charset="-122"/>
                <a:sym typeface="+mn-ea"/>
              </a:rPr>
              <a:t>是指具有集会、演出、学术报告、校际交流等活动功能的用房。</a:t>
            </a:r>
            <a:endParaRPr lang="zh-CN" altLang="en-US">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12" name="圆角矩形 14"/>
          <p:cNvSpPr/>
          <p:nvPr/>
        </p:nvSpPr>
        <p:spPr>
          <a:xfrm>
            <a:off x="2612813" y="3419156"/>
            <a:ext cx="9242425" cy="381000"/>
          </a:xfrm>
          <a:prstGeom prst="roundRect">
            <a:avLst>
              <a:gd name="adj" fmla="val 18727"/>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b="1">
                <a:solidFill>
                  <a:srgbClr val="044AFA"/>
                </a:solidFill>
                <a:latin typeface="微软雅黑" panose="020B0503020204020204" charset="-122"/>
                <a:ea typeface="微软雅黑" panose="020B0503020204020204" charset="-122"/>
                <a:cs typeface="微软雅黑" panose="020B0503020204020204" charset="-122"/>
                <a:sym typeface="+mn-ea"/>
              </a:rPr>
              <a:t>继续教育用房</a:t>
            </a:r>
            <a:r>
              <a:rPr lang="zh-CN" altLang="en-US">
                <a:solidFill>
                  <a:srgbClr val="44546A"/>
                </a:solidFill>
                <a:latin typeface="微软雅黑" panose="020B0503020204020204" charset="-122"/>
                <a:ea typeface="微软雅黑" panose="020B0503020204020204" charset="-122"/>
                <a:cs typeface="微软雅黑" panose="020B0503020204020204" charset="-122"/>
                <a:sym typeface="+mn-ea"/>
              </a:rPr>
              <a:t>包括主要用于继续教育的办公室、学籍档案室、资料室、会议室等用房。</a:t>
            </a:r>
            <a:endParaRPr lang="zh-CN" altLang="en-US">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13" name="圆角矩形 8"/>
          <p:cNvSpPr/>
          <p:nvPr/>
        </p:nvSpPr>
        <p:spPr>
          <a:xfrm>
            <a:off x="2611939" y="3877626"/>
            <a:ext cx="9242425" cy="608965"/>
          </a:xfrm>
          <a:prstGeom prst="roundRect">
            <a:avLst>
              <a:gd name="adj" fmla="val 18727"/>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行政办公用房</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是指</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hlinkClick r:id="rId3" action="ppaction://hlinkfile"/>
              </a:rPr>
              <a:t>《普通高等学校建筑面积</a:t>
            </a:r>
            <a:r>
              <a:rPr lang="zh-CN" altLang="en-US" dirty="0">
                <a:solidFill>
                  <a:srgbClr val="44546A"/>
                </a:solidFill>
                <a:highlight>
                  <a:srgbClr val="FFFF00"/>
                </a:highlight>
                <a:latin typeface="微软雅黑" panose="020B0503020204020204" charset="-122"/>
                <a:ea typeface="微软雅黑" panose="020B0503020204020204" charset="-122"/>
                <a:cs typeface="微软雅黑" panose="020B0503020204020204" charset="-122"/>
                <a:sym typeface="+mn-ea"/>
                <a:hlinkClick r:id="rId3" action="ppaction://hlinkfile"/>
              </a:rPr>
              <a:t>指标</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hlinkClick r:id="rId3" action="ppaction://hlinkfile"/>
              </a:rPr>
              <a:t>》（建标191-2018）</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中的校行政办公用房、院系级教师办公用房。</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14" name="圆角矩形 3"/>
          <p:cNvSpPr/>
          <p:nvPr/>
        </p:nvSpPr>
        <p:spPr>
          <a:xfrm>
            <a:off x="2611939" y="4564061"/>
            <a:ext cx="9242425" cy="608965"/>
          </a:xfrm>
          <a:prstGeom prst="roundRect">
            <a:avLst>
              <a:gd name="adj" fmla="val 24116"/>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校行政办公用房</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包括校级党政办公室、会议室、校史室、档案室、文印室、广播室、接待室、财务管理用房等。</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15" name="圆角矩形 18"/>
          <p:cNvSpPr/>
          <p:nvPr/>
        </p:nvSpPr>
        <p:spPr>
          <a:xfrm>
            <a:off x="2611938" y="5250496"/>
            <a:ext cx="9242425" cy="608965"/>
          </a:xfrm>
          <a:prstGeom prst="roundRect">
            <a:avLst>
              <a:gd name="adj" fmla="val 19384"/>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院系及教师办公用房</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包括院系党政(团)办公室、教师办公室、教研室、学籍档案室、资料室、会议室及接待室等。</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16" name="圆角矩形 4"/>
          <p:cNvSpPr/>
          <p:nvPr/>
        </p:nvSpPr>
        <p:spPr>
          <a:xfrm>
            <a:off x="2611303" y="5936931"/>
            <a:ext cx="9243060" cy="763270"/>
          </a:xfrm>
          <a:prstGeom prst="roundRect">
            <a:avLst>
              <a:gd name="adj" fmla="val 6073"/>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生活用房</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是指</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hlinkClick r:id="rId3" action="ppaction://hlinkfile"/>
              </a:rPr>
              <a:t>《普通高等学校建筑面积</a:t>
            </a:r>
            <a:r>
              <a:rPr lang="zh-CN" altLang="en-US" dirty="0">
                <a:solidFill>
                  <a:srgbClr val="44546A"/>
                </a:solidFill>
                <a:highlight>
                  <a:srgbClr val="FFFF00"/>
                </a:highlight>
                <a:latin typeface="微软雅黑" panose="020B0503020204020204" charset="-122"/>
                <a:ea typeface="微软雅黑" panose="020B0503020204020204" charset="-122"/>
                <a:cs typeface="微软雅黑" panose="020B0503020204020204" charset="-122"/>
                <a:sym typeface="+mn-ea"/>
                <a:hlinkClick r:id="rId3" action="ppaction://hlinkfile"/>
              </a:rPr>
              <a:t>指标</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hlinkClick r:id="rId3" action="ppaction://hlinkfile"/>
              </a:rPr>
              <a:t>》（建标191-2018）</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中的学生宿舍（公寓）、食堂、单身教师宿舍（公寓）、后勤及辅助用房。</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bldLvl="0" animBg="1"/>
      <p:bldP spid="10" grpId="0" bldLvl="0" animBg="1"/>
      <p:bldP spid="12" grpId="0" bldLvl="0" animBg="1"/>
      <p:bldP spid="13" grpId="0" bldLvl="0" animBg="1"/>
      <p:bldP spid="14" grpId="0" bldLvl="0" animBg="1"/>
      <p:bldP spid="15" grpId="0" bldLvl="0" animBg="1"/>
      <p:bldP spid="16" grpId="0" bldLvl="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5374 </a:t>
            </a:r>
            <a:r>
              <a:rPr lang="zh-CN" altLang="en-US" sz="2800" b="1" dirty="0">
                <a:latin typeface="微软雅黑" panose="020B0503020204020204" charset="-122"/>
                <a:ea typeface="微软雅黑" panose="020B0503020204020204" charset="-122"/>
              </a:rPr>
              <a:t>高等教育学校（普通）校舍情况</a:t>
            </a:r>
            <a:endParaRPr lang="zh-CN" altLang="en-US" sz="2800" b="1" dirty="0">
              <a:latin typeface="微软雅黑" panose="020B0503020204020204" charset="-122"/>
              <a:ea typeface="微软雅黑" panose="020B0503020204020204" charset="-122"/>
            </a:endParaRPr>
          </a:p>
        </p:txBody>
      </p:sp>
      <p:pic>
        <p:nvPicPr>
          <p:cNvPr id="11" name="图片 10"/>
          <p:cNvPicPr>
            <a:picLocks noChangeAspect="1"/>
          </p:cNvPicPr>
          <p:nvPr/>
        </p:nvPicPr>
        <p:blipFill>
          <a:blip r:embed="rId2"/>
          <a:stretch>
            <a:fillRect/>
          </a:stretch>
        </p:blipFill>
        <p:spPr>
          <a:xfrm>
            <a:off x="336762" y="1244812"/>
            <a:ext cx="6111240" cy="5410200"/>
          </a:xfrm>
          <a:prstGeom prst="rect">
            <a:avLst/>
          </a:prstGeom>
          <a:solidFill>
            <a:srgbClr val="C9E7FF"/>
          </a:solidFill>
          <a:ln>
            <a:solidFill>
              <a:srgbClr val="44546A"/>
            </a:solidFill>
          </a:ln>
          <a:effectLst>
            <a:outerShdw blurRad="50800" dist="38100" dir="2700000" algn="tl" rotWithShape="0">
              <a:prstClr val="black">
                <a:alpha val="40000"/>
              </a:prstClr>
            </a:outerShdw>
          </a:effectLst>
        </p:spPr>
      </p:pic>
      <p:sp>
        <p:nvSpPr>
          <p:cNvPr id="3" name="线形标注 2(带边框和强调线) 2"/>
          <p:cNvSpPr/>
          <p:nvPr/>
        </p:nvSpPr>
        <p:spPr>
          <a:xfrm>
            <a:off x="5413163" y="2369386"/>
            <a:ext cx="6442075" cy="1155065"/>
          </a:xfrm>
          <a:prstGeom prst="accentBorderCallout2">
            <a:avLst>
              <a:gd name="adj1" fmla="val 26206"/>
              <a:gd name="adj2" fmla="val -2243"/>
              <a:gd name="adj3" fmla="val 30434"/>
              <a:gd name="adj4" fmla="val -28067"/>
              <a:gd name="adj5" fmla="val 79951"/>
              <a:gd name="adj6" fmla="val -55000"/>
            </a:avLst>
          </a:prstGeom>
          <a:solidFill>
            <a:schemeClr val="accent4">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往年</a:t>
            </a:r>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问题：</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非艺术院校有艺术院校专业课教室面积。</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学校反馈：</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填报错误，判断是否有艺术院校专业课教室时，未考虑学校是否为艺术院校。</a:t>
            </a:r>
            <a:endParaRPr lang="zh-CN" altLang="en-US">
              <a:latin typeface="微软雅黑" panose="020B0503020204020204" charset="-122"/>
              <a:ea typeface="微软雅黑" panose="020B0503020204020204" charset="-122"/>
              <a:cs typeface="微软雅黑" panose="020B0503020204020204" charset="-122"/>
            </a:endParaRPr>
          </a:p>
        </p:txBody>
      </p:sp>
      <p:sp>
        <p:nvSpPr>
          <p:cNvPr id="2" name="线形标注 2(带边框和强调线) 3"/>
          <p:cNvSpPr/>
          <p:nvPr/>
        </p:nvSpPr>
        <p:spPr>
          <a:xfrm>
            <a:off x="5413162" y="3864387"/>
            <a:ext cx="6442075" cy="1146810"/>
          </a:xfrm>
          <a:prstGeom prst="accentBorderCallout2">
            <a:avLst>
              <a:gd name="adj1" fmla="val 25597"/>
              <a:gd name="adj2" fmla="val -1711"/>
              <a:gd name="adj3" fmla="val 27765"/>
              <a:gd name="adj4" fmla="val -25788"/>
              <a:gd name="adj5" fmla="val 141575"/>
              <a:gd name="adj6" fmla="val -60085"/>
            </a:avLst>
          </a:prstGeom>
          <a:solidFill>
            <a:schemeClr val="accent4">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往年</a:t>
            </a:r>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问题：</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学生宿舍面积减少，但床位数增加。</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学校反馈：</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填报错误，上年学生宿舍按测绘面积填写，实际面积小于测绘面积，今年进行了修正。</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2" grpId="0" bldLvl="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400" b="1" dirty="0">
                <a:latin typeface="微软雅黑" panose="020B0503020204020204" charset="-122"/>
                <a:ea typeface="微软雅黑" panose="020B0503020204020204" charset="-122"/>
              </a:rPr>
              <a:t>教基</a:t>
            </a:r>
            <a:r>
              <a:rPr lang="en-US" altLang="zh-CN" sz="2400" b="1" dirty="0">
                <a:latin typeface="微软雅黑" panose="020B0503020204020204" charset="-122"/>
                <a:ea typeface="微软雅黑" panose="020B0503020204020204" charset="-122"/>
              </a:rPr>
              <a:t>5377 </a:t>
            </a:r>
            <a:r>
              <a:rPr lang="zh-CN" altLang="en-US" sz="2400" b="1" dirty="0">
                <a:latin typeface="微软雅黑" panose="020B0503020204020204" charset="-122"/>
                <a:ea typeface="微软雅黑" panose="020B0503020204020204" charset="-122"/>
              </a:rPr>
              <a:t>职业教育学校、高等教育学校资产等办学条件</a:t>
            </a:r>
            <a:endParaRPr lang="zh-CN" altLang="en-US" sz="2400" b="1" dirty="0">
              <a:latin typeface="微软雅黑" panose="020B0503020204020204" charset="-122"/>
              <a:ea typeface="微软雅黑" panose="020B0503020204020204" charset="-122"/>
            </a:endParaRPr>
          </a:p>
        </p:txBody>
      </p:sp>
      <p:pic>
        <p:nvPicPr>
          <p:cNvPr id="2" name="图片 1"/>
          <p:cNvPicPr>
            <a:picLocks noChangeAspect="1"/>
          </p:cNvPicPr>
          <p:nvPr/>
        </p:nvPicPr>
        <p:blipFill>
          <a:blip r:embed="rId2"/>
          <a:stretch>
            <a:fillRect/>
          </a:stretch>
        </p:blipFill>
        <p:spPr>
          <a:xfrm>
            <a:off x="297092" y="1265949"/>
            <a:ext cx="5751195" cy="5430520"/>
          </a:xfrm>
          <a:prstGeom prst="rect">
            <a:avLst/>
          </a:prstGeom>
          <a:solidFill>
            <a:srgbClr val="C9E7FF"/>
          </a:solidFill>
          <a:ln>
            <a:solidFill>
              <a:srgbClr val="44546A"/>
            </a:solidFill>
          </a:ln>
          <a:effectLst>
            <a:outerShdw blurRad="50800" dist="38100" dir="2700000" algn="tl" rotWithShape="0">
              <a:prstClr val="black">
                <a:alpha val="40000"/>
              </a:prstClr>
            </a:outerShdw>
          </a:effectLst>
        </p:spPr>
      </p:pic>
      <p:sp>
        <p:nvSpPr>
          <p:cNvPr id="19" name="线形标注 2(带边框和强调线) 10"/>
          <p:cNvSpPr/>
          <p:nvPr/>
        </p:nvSpPr>
        <p:spPr>
          <a:xfrm>
            <a:off x="3057502" y="3815691"/>
            <a:ext cx="8895080" cy="1469390"/>
          </a:xfrm>
          <a:prstGeom prst="accentBorderCallout2">
            <a:avLst>
              <a:gd name="adj1" fmla="val 49627"/>
              <a:gd name="adj2" fmla="val -2055"/>
              <a:gd name="adj3" fmla="val 46674"/>
              <a:gd name="adj4" fmla="val -13384"/>
              <a:gd name="adj5" fmla="val 12119"/>
              <a:gd name="adj6" fmla="val -23258"/>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电子期刊（册）</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统计纳入馆藏目录可供使用的全文电子期刊的数量，包括与期刊类似的连续出版物等以全文电子期刊数据库形式和按单种挑选订购的全文电子期刊。中文电子期刊每种每年算1册，外文电子期刊每种每年算2册，不同数据库包含的同种期刊分别计算。试用的数字资源和免费使用的数字资源，随纸本书刊所配的光盘以及非书资料，不作为数字资源计量。</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20" name="线形标注 2(带边框和强调线) 10"/>
          <p:cNvSpPr/>
          <p:nvPr/>
        </p:nvSpPr>
        <p:spPr>
          <a:xfrm>
            <a:off x="3057502" y="5361561"/>
            <a:ext cx="8895080" cy="1273810"/>
          </a:xfrm>
          <a:prstGeom prst="accentBorderCallout2">
            <a:avLst>
              <a:gd name="adj1" fmla="val 51629"/>
              <a:gd name="adj2" fmla="val -2055"/>
              <a:gd name="adj3" fmla="val 22018"/>
              <a:gd name="adj4" fmla="val -15729"/>
              <a:gd name="adj5" fmla="val -91866"/>
              <a:gd name="adj6" fmla="val -23252"/>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学位论文（册）</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统计纳入馆藏目录可供使用的电子版学位论文的数量，包括本校原生的和付费购买的学位论文等以全文学位论文数据库形式和按单种挑选订购全文电子版学位论文。1种算1册，不同数据库包含的同种学位论文分别计算。试用的数字资源和免费使用的数字资源，随纸本书刊所配的光盘以及非书资料，不作为数字资源计量。</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12" name="线形标注 2(带边框和强调线) 10"/>
          <p:cNvSpPr/>
          <p:nvPr/>
        </p:nvSpPr>
        <p:spPr>
          <a:xfrm>
            <a:off x="3057502" y="2548977"/>
            <a:ext cx="8895080" cy="1193165"/>
          </a:xfrm>
          <a:prstGeom prst="accentBorderCallout2">
            <a:avLst>
              <a:gd name="adj1" fmla="val 49171"/>
              <a:gd name="adj2" fmla="val -2133"/>
              <a:gd name="adj3" fmla="val 54649"/>
              <a:gd name="adj4" fmla="val -12532"/>
              <a:gd name="adj5" fmla="val 107506"/>
              <a:gd name="adj6" fmla="val -23109"/>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电子图书（册）</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统计纳入馆藏目录可供使用的电子图书的数量，包括与图书类似的出版物，如研究报告、会议论文集、标准等以全文电子图书数据库形式和按单种挑选订购的电子图书。电子图书1种算1册，不同数据库包含的同种书分别计算。试用的数字资源和免费使用的数字资源，随纸本书刊所配的光盘以及非书资料，不作为数字资源计量。</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6" name="线形标注 2(带边框和强调线) 10"/>
          <p:cNvSpPr/>
          <p:nvPr/>
        </p:nvSpPr>
        <p:spPr>
          <a:xfrm>
            <a:off x="3057502" y="2097847"/>
            <a:ext cx="8895080" cy="374650"/>
          </a:xfrm>
          <a:prstGeom prst="roundRect">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图书当年新增</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包括购买，接受捐赠、政府划拨调配等。</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5" name="线形标注 2(带边框和强调线) 10"/>
          <p:cNvSpPr/>
          <p:nvPr/>
        </p:nvSpPr>
        <p:spPr>
          <a:xfrm>
            <a:off x="3057502" y="1309844"/>
            <a:ext cx="8895080" cy="711523"/>
          </a:xfrm>
          <a:prstGeom prst="accentBorderCallout2">
            <a:avLst>
              <a:gd name="adj1" fmla="val 48378"/>
              <a:gd name="adj2" fmla="val -2250"/>
              <a:gd name="adj3" fmla="val 59085"/>
              <a:gd name="adj4" fmla="val -11463"/>
              <a:gd name="adj5" fmla="val 144342"/>
              <a:gd name="adj6" fmla="val -19802"/>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运动场地面积：</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学校专门用于室外体育运动并有相应设施所占用的土地面积。包括田径场地、球类场地、固定体育器械场地。</a:t>
            </a:r>
            <a:endParaRPr lang="en-US" altLang="zh-CN"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12" grpId="0" animBg="1"/>
      <p:bldP spid="6" grpId="0" animBg="1"/>
      <p:bldP spid="5"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400" b="1" dirty="0">
                <a:latin typeface="微软雅黑" panose="020B0503020204020204" charset="-122"/>
                <a:ea typeface="微软雅黑" panose="020B0503020204020204" charset="-122"/>
              </a:rPr>
              <a:t>教基</a:t>
            </a:r>
            <a:r>
              <a:rPr lang="en-US" altLang="zh-CN" sz="2400" b="1" dirty="0">
                <a:latin typeface="微软雅黑" panose="020B0503020204020204" charset="-122"/>
                <a:ea typeface="微软雅黑" panose="020B0503020204020204" charset="-122"/>
              </a:rPr>
              <a:t>5377</a:t>
            </a:r>
            <a:r>
              <a:rPr lang="zh-CN" altLang="en-US" sz="2400" b="1" dirty="0">
                <a:latin typeface="微软雅黑" panose="020B0503020204020204" charset="-122"/>
                <a:ea typeface="微软雅黑" panose="020B0503020204020204" charset="-122"/>
              </a:rPr>
              <a:t> 职业教育学校、高等教育学校资产等办学条件</a:t>
            </a:r>
            <a:endParaRPr lang="zh-CN" altLang="en-US" sz="2400" b="1" dirty="0">
              <a:latin typeface="微软雅黑" panose="020B0503020204020204" charset="-122"/>
              <a:ea typeface="微软雅黑" panose="020B0503020204020204" charset="-122"/>
            </a:endParaRPr>
          </a:p>
        </p:txBody>
      </p:sp>
      <p:pic>
        <p:nvPicPr>
          <p:cNvPr id="2" name="图片 1"/>
          <p:cNvPicPr>
            <a:picLocks noChangeAspect="1"/>
          </p:cNvPicPr>
          <p:nvPr/>
        </p:nvPicPr>
        <p:blipFill>
          <a:blip r:embed="rId2"/>
          <a:stretch>
            <a:fillRect/>
          </a:stretch>
        </p:blipFill>
        <p:spPr>
          <a:xfrm>
            <a:off x="254547" y="1218959"/>
            <a:ext cx="5751195" cy="5430520"/>
          </a:xfrm>
          <a:prstGeom prst="rect">
            <a:avLst/>
          </a:prstGeom>
          <a:solidFill>
            <a:srgbClr val="C9E7FF"/>
          </a:solidFill>
          <a:ln>
            <a:solidFill>
              <a:srgbClr val="44546A"/>
            </a:solidFill>
          </a:ln>
          <a:effectLst>
            <a:outerShdw blurRad="50800" dist="38100" dir="2700000" algn="tl" rotWithShape="0">
              <a:prstClr val="black">
                <a:alpha val="40000"/>
              </a:prstClr>
            </a:outerShdw>
          </a:effectLst>
        </p:spPr>
      </p:pic>
      <p:sp>
        <p:nvSpPr>
          <p:cNvPr id="17" name="线形标注 2(带边框和强调线) 10"/>
          <p:cNvSpPr/>
          <p:nvPr/>
        </p:nvSpPr>
        <p:spPr>
          <a:xfrm>
            <a:off x="2957307" y="2975724"/>
            <a:ext cx="8895080" cy="1059814"/>
          </a:xfrm>
          <a:prstGeom prst="accentBorderCallout2">
            <a:avLst>
              <a:gd name="adj1" fmla="val 51682"/>
              <a:gd name="adj2" fmla="val -2604"/>
              <a:gd name="adj3" fmla="val 62572"/>
              <a:gd name="adj4" fmla="val -13233"/>
              <a:gd name="adj5" fmla="val 139701"/>
              <a:gd name="adj6" fmla="val -18417"/>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职业教育仿真实训资源</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是指根据《职业院校数字校园建设规范》，一切可用于职业教育教学实践环节的数字化资源总数，包括用于工程设计与制造的计算机辅助设计（CAD）和计算机辅助工程（CAE）软件数，用于职业训练过程的仿真实训软件数等。</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18" name="线形标注 2(带边框和强调线) 10"/>
          <p:cNvSpPr/>
          <p:nvPr/>
        </p:nvSpPr>
        <p:spPr>
          <a:xfrm>
            <a:off x="2957307" y="4112019"/>
            <a:ext cx="8895080" cy="1059814"/>
          </a:xfrm>
          <a:prstGeom prst="accentBorderCallout2">
            <a:avLst>
              <a:gd name="adj1" fmla="val 51681"/>
              <a:gd name="adj2" fmla="val -2526"/>
              <a:gd name="adj3" fmla="val 54669"/>
              <a:gd name="adj4" fmla="val -12684"/>
              <a:gd name="adj5" fmla="val 57026"/>
              <a:gd name="adj6" fmla="val -19891"/>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仿真实验软件</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是指将多媒体技术应用于实验环节中，以期达到观察现象、学会方法、自主操作的效果，其主要教学目的是验证理论、巩固知识、培养兴趣以及培养分析问题与解决问题的能力。</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19" name="线形标注 2(带边框和强调线) 10"/>
          <p:cNvSpPr/>
          <p:nvPr/>
        </p:nvSpPr>
        <p:spPr>
          <a:xfrm>
            <a:off x="2957307" y="5248313"/>
            <a:ext cx="8895080" cy="776403"/>
          </a:xfrm>
          <a:prstGeom prst="accentBorderCallout2">
            <a:avLst>
              <a:gd name="adj1" fmla="val 44822"/>
              <a:gd name="adj2" fmla="val -2370"/>
              <a:gd name="adj3" fmla="val 43832"/>
              <a:gd name="adj4" fmla="val -11896"/>
              <a:gd name="adj5" fmla="val -49122"/>
              <a:gd name="adj6" fmla="val -20027"/>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仿真实训软件</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是指应用于职业技能训练过程的软件，以期达到熟悉操作、技能养成的目的。</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20" name="线形标注 2(带边框和强调线) 10"/>
          <p:cNvSpPr/>
          <p:nvPr/>
        </p:nvSpPr>
        <p:spPr>
          <a:xfrm>
            <a:off x="2957307" y="6098699"/>
            <a:ext cx="8895080" cy="480695"/>
          </a:xfrm>
          <a:prstGeom prst="accentBorderCallout2">
            <a:avLst>
              <a:gd name="adj1" fmla="val 44887"/>
              <a:gd name="adj2" fmla="val -2369"/>
              <a:gd name="adj3" fmla="val 6651"/>
              <a:gd name="adj4" fmla="val -14650"/>
              <a:gd name="adj5" fmla="val -213441"/>
              <a:gd name="adj6" fmla="val -19962"/>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仿真实习软件</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是指用于生产性实习中的仿真软件，主要目的是缓解下厂实习难的问题。</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4" name="线形标注 2(带边框和强调线) 10"/>
          <p:cNvSpPr/>
          <p:nvPr/>
        </p:nvSpPr>
        <p:spPr>
          <a:xfrm>
            <a:off x="2957307" y="1839430"/>
            <a:ext cx="8895080" cy="1059814"/>
          </a:xfrm>
          <a:prstGeom prst="roundRect">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音视频（小时）</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包括自建的和付费购买的音视频资料，音视频资源按累计时长计算，时长1小时参照1册图书计算。试用的数字资源和免费使用的数字资源，随纸本书刊所配的光盘以及非书资料，不作为数字资源计量。</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4"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400" b="1" dirty="0">
                <a:latin typeface="微软雅黑" panose="020B0503020204020204" charset="-122"/>
                <a:ea typeface="微软雅黑" panose="020B0503020204020204" charset="-122"/>
              </a:rPr>
              <a:t>教基</a:t>
            </a:r>
            <a:r>
              <a:rPr lang="en-US" altLang="zh-CN" sz="2400" b="1" dirty="0">
                <a:latin typeface="微软雅黑" panose="020B0503020204020204" charset="-122"/>
                <a:ea typeface="微软雅黑" panose="020B0503020204020204" charset="-122"/>
              </a:rPr>
              <a:t>5377</a:t>
            </a:r>
            <a:r>
              <a:rPr lang="zh-CN" altLang="en-US" sz="2400" b="1" dirty="0">
                <a:latin typeface="微软雅黑" panose="020B0503020204020204" charset="-122"/>
                <a:ea typeface="微软雅黑" panose="020B0503020204020204" charset="-122"/>
              </a:rPr>
              <a:t> 职业教育学校、高等教育学校资产等办学条件</a:t>
            </a:r>
            <a:endParaRPr lang="zh-CN" altLang="en-US" sz="2400" b="1" dirty="0">
              <a:latin typeface="微软雅黑" panose="020B0503020204020204" charset="-122"/>
              <a:ea typeface="微软雅黑" panose="020B0503020204020204" charset="-122"/>
            </a:endParaRPr>
          </a:p>
        </p:txBody>
      </p:sp>
      <p:pic>
        <p:nvPicPr>
          <p:cNvPr id="2" name="图片 1"/>
          <p:cNvPicPr>
            <a:picLocks noChangeAspect="1"/>
          </p:cNvPicPr>
          <p:nvPr/>
        </p:nvPicPr>
        <p:blipFill>
          <a:blip r:embed="rId2"/>
          <a:stretch>
            <a:fillRect/>
          </a:stretch>
        </p:blipFill>
        <p:spPr>
          <a:xfrm>
            <a:off x="253912" y="1202449"/>
            <a:ext cx="5751195" cy="5430520"/>
          </a:xfrm>
          <a:prstGeom prst="rect">
            <a:avLst/>
          </a:prstGeom>
          <a:solidFill>
            <a:srgbClr val="C9E7FF"/>
          </a:solidFill>
          <a:ln>
            <a:solidFill>
              <a:srgbClr val="44546A"/>
            </a:solidFill>
          </a:ln>
          <a:effectLst>
            <a:outerShdw blurRad="50800" dist="38100" dir="2700000" algn="tl" rotWithShape="0">
              <a:prstClr val="black">
                <a:alpha val="40000"/>
              </a:prstClr>
            </a:outerShdw>
          </a:effectLst>
        </p:spPr>
      </p:pic>
      <p:sp>
        <p:nvSpPr>
          <p:cNvPr id="3" name="线形标注 2(带边框和强调线) 10"/>
          <p:cNvSpPr/>
          <p:nvPr/>
        </p:nvSpPr>
        <p:spPr>
          <a:xfrm>
            <a:off x="3037103" y="3200310"/>
            <a:ext cx="8895080" cy="812165"/>
          </a:xfrm>
          <a:prstGeom prst="accentBorderCallout2">
            <a:avLst>
              <a:gd name="adj1" fmla="val 51039"/>
              <a:gd name="adj2" fmla="val -2328"/>
              <a:gd name="adj3" fmla="val 105640"/>
              <a:gd name="adj4" fmla="val -9943"/>
              <a:gd name="adj5" fmla="val 381092"/>
              <a:gd name="adj6" fmla="val -17615"/>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教学科研实习仪器设备资产值</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是指学校固定资产中用于教学、实验、科研、实习等仪器设备的资产值。根据财会制度填写固定资产账面原值。</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17" name="线形标注 2(带边框和强调线) 10"/>
          <p:cNvSpPr/>
          <p:nvPr/>
        </p:nvSpPr>
        <p:spPr>
          <a:xfrm>
            <a:off x="3037103" y="4185540"/>
            <a:ext cx="8895080" cy="812165"/>
          </a:xfrm>
          <a:prstGeom prst="accentBorderCallout2">
            <a:avLst>
              <a:gd name="adj1" fmla="val 49010"/>
              <a:gd name="adj2" fmla="val -2328"/>
              <a:gd name="adj3" fmla="val 57357"/>
              <a:gd name="adj4" fmla="val -9157"/>
              <a:gd name="adj5" fmla="val 290975"/>
              <a:gd name="adj6" fmla="val -21409"/>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教学科研实习仪器设备资产值当年新增</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是指上学年期间学校产权仪器设备值增加的数量。包括购买，接受捐赠、政府划拨调配等。</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12" name="线形标注 2(带边框和强调线) 2"/>
          <p:cNvSpPr/>
          <p:nvPr/>
        </p:nvSpPr>
        <p:spPr>
          <a:xfrm>
            <a:off x="3037205" y="5156835"/>
            <a:ext cx="8895080" cy="984885"/>
          </a:xfrm>
          <a:prstGeom prst="accentBorderCallout2">
            <a:avLst>
              <a:gd name="adj1" fmla="val 46759"/>
              <a:gd name="adj2" fmla="val -2243"/>
              <a:gd name="adj3" fmla="val 52994"/>
              <a:gd name="adj4" fmla="val -9608"/>
              <a:gd name="adj5" fmla="val 65507"/>
              <a:gd name="adj6" fmla="val -27143"/>
            </a:avLst>
          </a:prstGeom>
          <a:solidFill>
            <a:schemeClr val="accent4">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往年</a:t>
            </a:r>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问题：</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教室面积增加，但教室间数无变化。</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学校反馈：</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填报错误，将产权教室间数填写到非产权教室间数中。</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17" grpId="0" bldLvl="0" animBg="1"/>
      <p:bldP spid="12" grpId="0" bldLvl="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191770" y="1318730"/>
            <a:ext cx="6761480" cy="5048743"/>
          </a:xfrm>
          <a:prstGeom prst="rect">
            <a:avLst/>
          </a:prstGeom>
          <a:ln>
            <a:solidFill>
              <a:schemeClr val="tx1"/>
            </a:solidFill>
          </a:ln>
          <a:effectLst>
            <a:outerShdw blurRad="50800" dist="38100" dir="2700000" algn="tl" rotWithShape="0">
              <a:prstClr val="black">
                <a:alpha val="40000"/>
              </a:prstClr>
            </a:outerShdw>
          </a:effectLst>
        </p:spPr>
      </p:pic>
      <p:sp>
        <p:nvSpPr>
          <p:cNvPr id="9" name="圆角矩形 8"/>
          <p:cNvSpPr/>
          <p:nvPr/>
        </p:nvSpPr>
        <p:spPr>
          <a:xfrm>
            <a:off x="3040380" y="1731010"/>
            <a:ext cx="8702675" cy="411480"/>
          </a:xfrm>
          <a:prstGeom prst="roundRect">
            <a:avLst>
              <a:gd name="adj" fmla="val 9689"/>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办学点名称</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由学校（机构）代码信息系统导入，一般应使用教育主管部门批复的名称。</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11" name="圆角矩形 10"/>
          <p:cNvSpPr/>
          <p:nvPr/>
        </p:nvSpPr>
        <p:spPr>
          <a:xfrm>
            <a:off x="3040380" y="2250440"/>
            <a:ext cx="8702675" cy="382905"/>
          </a:xfrm>
          <a:prstGeom prst="roundRect">
            <a:avLst>
              <a:gd name="adj" fmla="val 15571"/>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a:solidFill>
                  <a:srgbClr val="44546A"/>
                </a:solidFill>
                <a:latin typeface="微软雅黑" panose="020B0503020204020204" charset="-122"/>
                <a:ea typeface="微软雅黑" panose="020B0503020204020204" charset="-122"/>
                <a:cs typeface="微软雅黑" panose="020B0503020204020204" charset="-122"/>
                <a:sym typeface="+mn-ea"/>
              </a:rPr>
              <a:t>当某个办学点有多个土地使用权证时，将所有土地使用权证号列出。</a:t>
            </a:r>
            <a:endParaRPr lang="zh-CN" altLang="en-US">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12" name="圆角矩形 11"/>
          <p:cNvSpPr/>
          <p:nvPr/>
        </p:nvSpPr>
        <p:spPr>
          <a:xfrm>
            <a:off x="3040380" y="3634105"/>
            <a:ext cx="8702675" cy="682625"/>
          </a:xfrm>
          <a:prstGeom prst="roundRect">
            <a:avLst>
              <a:gd name="adj" fmla="val 9860"/>
            </a:avLst>
          </a:prstGeom>
          <a:solidFill>
            <a:schemeClr val="accent3">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b="1">
                <a:solidFill>
                  <a:srgbClr val="044AFA"/>
                </a:solidFill>
                <a:latin typeface="微软雅黑" panose="020B0503020204020204" charset="-122"/>
                <a:ea typeface="微软雅黑" panose="020B0503020204020204" charset="-122"/>
                <a:cs typeface="微软雅黑" panose="020B0503020204020204" charset="-122"/>
                <a:sym typeface="+mn-ea"/>
              </a:rPr>
              <a:t>学校产权占地面积中未取得国有土地使用证</a:t>
            </a:r>
            <a:r>
              <a:rPr lang="zh-CN" altLang="en-US">
                <a:solidFill>
                  <a:srgbClr val="44546A"/>
                </a:solidFill>
                <a:latin typeface="微软雅黑" panose="020B0503020204020204" charset="-122"/>
                <a:ea typeface="微软雅黑" panose="020B0503020204020204" charset="-122"/>
                <a:cs typeface="微软雅黑" panose="020B0503020204020204" charset="-122"/>
                <a:sym typeface="+mn-ea"/>
              </a:rPr>
              <a:t>是指高校土地已购置，由于各种原因造成未取得国有土地使用证，但经主管部门确认学校可永久使用的土地。</a:t>
            </a:r>
            <a:endParaRPr lang="zh-CN" altLang="en-US">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13" name="圆角矩形 12"/>
          <p:cNvSpPr/>
          <p:nvPr/>
        </p:nvSpPr>
        <p:spPr>
          <a:xfrm>
            <a:off x="3040380" y="4408170"/>
            <a:ext cx="8702675" cy="644525"/>
          </a:xfrm>
          <a:prstGeom prst="roundRect">
            <a:avLst>
              <a:gd name="adj" fmla="val 15571"/>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b="1">
                <a:solidFill>
                  <a:srgbClr val="044AFA"/>
                </a:solidFill>
                <a:latin typeface="微软雅黑" panose="020B0503020204020204" charset="-122"/>
                <a:ea typeface="微软雅黑" panose="020B0503020204020204" charset="-122"/>
                <a:cs typeface="微软雅黑" panose="020B0503020204020204" charset="-122"/>
                <a:sym typeface="+mn-ea"/>
              </a:rPr>
              <a:t>非学校产权独立使用中未取得国有土地使用证</a:t>
            </a:r>
            <a:r>
              <a:rPr lang="zh-CN" altLang="en-US">
                <a:solidFill>
                  <a:srgbClr val="44546A"/>
                </a:solidFill>
                <a:latin typeface="微软雅黑" panose="020B0503020204020204" charset="-122"/>
                <a:ea typeface="微软雅黑" panose="020B0503020204020204" charset="-122"/>
                <a:cs typeface="微软雅黑" panose="020B0503020204020204" charset="-122"/>
                <a:sym typeface="+mn-ea"/>
              </a:rPr>
              <a:t>是指土地已购置，但尚未取得国有土地使用证的占地面积。</a:t>
            </a:r>
            <a:endParaRPr lang="zh-CN" altLang="en-US">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14" name="圆角矩形 13"/>
          <p:cNvSpPr/>
          <p:nvPr/>
        </p:nvSpPr>
        <p:spPr>
          <a:xfrm>
            <a:off x="3040380" y="5808345"/>
            <a:ext cx="8702675" cy="720090"/>
          </a:xfrm>
          <a:prstGeom prst="roundRect">
            <a:avLst>
              <a:gd name="adj" fmla="val 12406"/>
            </a:avLst>
          </a:prstGeom>
          <a:solidFill>
            <a:schemeClr val="accent3">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b="1">
                <a:solidFill>
                  <a:srgbClr val="044AFA"/>
                </a:solidFill>
                <a:latin typeface="微软雅黑" panose="020B0503020204020204" charset="-122"/>
                <a:ea typeface="微软雅黑" panose="020B0503020204020204" charset="-122"/>
                <a:cs typeface="微软雅黑" panose="020B0503020204020204" charset="-122"/>
                <a:sym typeface="+mn-ea"/>
              </a:rPr>
              <a:t>专门实习用地</a:t>
            </a:r>
            <a:r>
              <a:rPr lang="zh-CN" altLang="en-US">
                <a:solidFill>
                  <a:srgbClr val="44546A"/>
                </a:solidFill>
                <a:latin typeface="微软雅黑" panose="020B0503020204020204" charset="-122"/>
                <a:ea typeface="微软雅黑" panose="020B0503020204020204" charset="-122"/>
                <a:cs typeface="微软雅黑" panose="020B0503020204020204" charset="-122"/>
                <a:sym typeface="+mn-ea"/>
              </a:rPr>
              <a:t>是指</a:t>
            </a:r>
            <a:r>
              <a:rPr lang="zh-CN" altLang="en-US" u="sng">
                <a:solidFill>
                  <a:srgbClr val="44546A"/>
                </a:solidFill>
                <a:latin typeface="微软雅黑" panose="020B0503020204020204" charset="-122"/>
                <a:ea typeface="微软雅黑" panose="020B0503020204020204" charset="-122"/>
                <a:cs typeface="微软雅黑" panose="020B0503020204020204" charset="-122"/>
                <a:sym typeface="+mn-ea"/>
              </a:rPr>
              <a:t>独立于主校区和分校区外</a:t>
            </a:r>
            <a:r>
              <a:rPr lang="zh-CN" altLang="en-US">
                <a:solidFill>
                  <a:srgbClr val="44546A"/>
                </a:solidFill>
                <a:latin typeface="微软雅黑" panose="020B0503020204020204" charset="-122"/>
                <a:ea typeface="微软雅黑" panose="020B0503020204020204" charset="-122"/>
                <a:cs typeface="微软雅黑" panose="020B0503020204020204" charset="-122"/>
                <a:sym typeface="+mn-ea"/>
              </a:rPr>
              <a:t>，</a:t>
            </a:r>
            <a:r>
              <a:rPr lang="zh-CN" altLang="en-US" u="sng">
                <a:solidFill>
                  <a:srgbClr val="44546A"/>
                </a:solidFill>
                <a:latin typeface="微软雅黑" panose="020B0503020204020204" charset="-122"/>
                <a:ea typeface="微软雅黑" panose="020B0503020204020204" charset="-122"/>
                <a:cs typeface="微软雅黑" panose="020B0503020204020204" charset="-122"/>
                <a:sym typeface="+mn-ea"/>
              </a:rPr>
              <a:t>有学校产权</a:t>
            </a:r>
            <a:r>
              <a:rPr lang="zh-CN" altLang="en-US">
                <a:solidFill>
                  <a:srgbClr val="44546A"/>
                </a:solidFill>
                <a:latin typeface="微软雅黑" panose="020B0503020204020204" charset="-122"/>
                <a:ea typeface="微软雅黑" panose="020B0503020204020204" charset="-122"/>
                <a:cs typeface="微软雅黑" panose="020B0503020204020204" charset="-122"/>
                <a:sym typeface="+mn-ea"/>
              </a:rPr>
              <a:t>的农场、林场、牧场、渔场、树木园、生物实习园等各种专门实习用地。</a:t>
            </a:r>
            <a:endParaRPr lang="zh-CN" altLang="en-US">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2" name="标题 1"/>
          <p:cNvSpPr>
            <a:spLocks noGrp="1"/>
          </p:cNvSpPr>
          <p:nvPr>
            <p:ph type="title"/>
            <p:custDataLst>
              <p:tags r:id="rId2"/>
            </p:custDataLst>
          </p:nvPr>
        </p:nvSpPr>
        <p:spPr/>
        <p:txBody>
          <a:bodyPr>
            <a:noAutofit/>
          </a:bodyPr>
          <a:lstStyle/>
          <a:p>
            <a:r>
              <a:rPr lang="zh-CN" altLang="en-US" sz="2400" b="1">
                <a:latin typeface="微软雅黑" panose="020B0503020204020204" charset="-122"/>
                <a:ea typeface="微软雅黑" panose="020B0503020204020204" charset="-122"/>
                <a:cs typeface="微软雅黑" panose="020B0503020204020204" charset="-122"/>
              </a:rPr>
              <a:t>教基</a:t>
            </a:r>
            <a:r>
              <a:rPr lang="en-US" altLang="zh-CN" sz="2400" b="1">
                <a:latin typeface="微软雅黑" panose="020B0503020204020204" charset="-122"/>
                <a:ea typeface="微软雅黑" panose="020B0503020204020204" charset="-122"/>
                <a:cs typeface="微软雅黑" panose="020B0503020204020204" charset="-122"/>
              </a:rPr>
              <a:t>8386</a:t>
            </a:r>
            <a:r>
              <a:rPr lang="en-US" altLang="zh-CN" sz="2400"/>
              <a:t> </a:t>
            </a:r>
            <a:r>
              <a:rPr lang="zh-CN" altLang="en-US" sz="2400"/>
              <a:t>高等教育学校校园占地情况统计调查表（台账）</a:t>
            </a:r>
            <a:endParaRPr lang="zh-CN" altLang="en-US" sz="2400"/>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1" grpId="0" bldLvl="0" animBg="1"/>
      <p:bldP spid="12" grpId="0" bldLvl="0" animBg="1"/>
      <p:bldP spid="13" grpId="0" bldLvl="0" animBg="1"/>
      <p:bldP spid="14" grpId="0" bldLvl="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889483" y="1186856"/>
            <a:ext cx="4505537" cy="5588533"/>
          </a:xfrm>
          <a:prstGeom prst="rect">
            <a:avLst/>
          </a:prstGeom>
          <a:noFill/>
          <a:ln>
            <a:solidFill>
              <a:srgbClr val="44546A"/>
            </a:solidFill>
          </a:ln>
          <a:effectLst>
            <a:outerShdw blurRad="50800" dist="38100" dir="2700000" algn="tl" rotWithShape="0">
              <a:prstClr val="black">
                <a:alpha val="40000"/>
              </a:prstClr>
            </a:outerShdw>
          </a:effectLst>
        </p:spPr>
      </p:pic>
      <p:pic>
        <p:nvPicPr>
          <p:cNvPr id="7" name="图片 6"/>
          <p:cNvPicPr>
            <a:picLocks noChangeAspect="1"/>
          </p:cNvPicPr>
          <p:nvPr/>
        </p:nvPicPr>
        <p:blipFill>
          <a:blip r:embed="rId2"/>
          <a:stretch>
            <a:fillRect/>
          </a:stretch>
        </p:blipFill>
        <p:spPr>
          <a:xfrm>
            <a:off x="5480921" y="1186815"/>
            <a:ext cx="4986005" cy="5588544"/>
          </a:xfrm>
          <a:prstGeom prst="rect">
            <a:avLst/>
          </a:prstGeom>
          <a:ln>
            <a:solidFill>
              <a:schemeClr val="tx1"/>
            </a:solidFill>
          </a:ln>
          <a:effectLst>
            <a:outerShdw blurRad="50800" dist="38100" dir="2700000" algn="tl" rotWithShape="0">
              <a:prstClr val="black">
                <a:alpha val="40000"/>
              </a:prstClr>
            </a:outerShdw>
          </a:effectLst>
        </p:spPr>
      </p:pic>
      <p:sp>
        <p:nvSpPr>
          <p:cNvPr id="16" name="线形标注 2(带边框和强调线) 2"/>
          <p:cNvSpPr/>
          <p:nvPr/>
        </p:nvSpPr>
        <p:spPr>
          <a:xfrm>
            <a:off x="5907405" y="3577590"/>
            <a:ext cx="5733415" cy="1283970"/>
          </a:xfrm>
          <a:prstGeom prst="accentBorderCallout2">
            <a:avLst>
              <a:gd name="adj1" fmla="val 26206"/>
              <a:gd name="adj2" fmla="val -2243"/>
              <a:gd name="adj3" fmla="val 22007"/>
              <a:gd name="adj4" fmla="val -5351"/>
              <a:gd name="adj5" fmla="val -59622"/>
              <a:gd name="adj6" fmla="val -11132"/>
            </a:avLst>
          </a:prstGeom>
          <a:solidFill>
            <a:schemeClr val="accent6">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zh-CN" dirty="0">
                <a:solidFill>
                  <a:srgbClr val="44546A"/>
                </a:solidFill>
                <a:latin typeface="微软雅黑" panose="020B0503020204020204" charset="-122"/>
                <a:ea typeface="微软雅黑" panose="020B0503020204020204" charset="-122"/>
                <a:cs typeface="微软雅黑" panose="020B0503020204020204" charset="-122"/>
              </a:rPr>
              <a:t>部分现有建筑因其建设年代久远等原因缺少使用面积系数K的计算依据，统计人员无法掌握该指标的准确数据。</a:t>
            </a:r>
            <a:endParaRPr lang="zh-CN" altLang="zh-CN" dirty="0">
              <a:solidFill>
                <a:srgbClr val="44546A"/>
              </a:solidFill>
              <a:latin typeface="微软雅黑" panose="020B0503020204020204" charset="-122"/>
              <a:ea typeface="微软雅黑" panose="020B0503020204020204" charset="-122"/>
              <a:cs typeface="微软雅黑" panose="020B0503020204020204" charset="-122"/>
            </a:endParaRPr>
          </a:p>
          <a:p>
            <a:pPr algn="just"/>
            <a:endParaRPr lang="zh-CN" altLang="zh-CN" dirty="0">
              <a:solidFill>
                <a:srgbClr val="44546A"/>
              </a:solidFill>
              <a:latin typeface="微软雅黑" panose="020B0503020204020204" charset="-122"/>
              <a:ea typeface="微软雅黑" panose="020B0503020204020204" charset="-122"/>
              <a:cs typeface="微软雅黑" panose="020B0503020204020204" charset="-122"/>
            </a:endParaRPr>
          </a:p>
          <a:p>
            <a:pPr algn="just"/>
            <a:r>
              <a:rPr lang="zh-CN" altLang="zh-CN" dirty="0">
                <a:solidFill>
                  <a:srgbClr val="44546A"/>
                </a:solidFill>
                <a:latin typeface="微软雅黑" panose="020B0503020204020204" charset="-122"/>
                <a:ea typeface="微软雅黑" panose="020B0503020204020204" charset="-122"/>
                <a:cs typeface="微软雅黑" panose="020B0503020204020204" charset="-122"/>
              </a:rPr>
              <a:t>停止采集“使用面积系数（K）”</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a:t>
            </a:r>
            <a:endParaRPr lang="zh-CN" altLang="zh-CN" dirty="0">
              <a:solidFill>
                <a:srgbClr val="44546A"/>
              </a:solidFill>
              <a:latin typeface="微软雅黑" panose="020B0503020204020204" charset="-122"/>
              <a:ea typeface="微软雅黑" panose="020B0503020204020204" charset="-122"/>
              <a:cs typeface="微软雅黑" panose="020B0503020204020204" charset="-122"/>
            </a:endParaRPr>
          </a:p>
        </p:txBody>
      </p:sp>
      <p:sp>
        <p:nvSpPr>
          <p:cNvPr id="3" name="标题 2"/>
          <p:cNvSpPr>
            <a:spLocks noGrp="1"/>
          </p:cNvSpPr>
          <p:nvPr>
            <p:ph type="title"/>
            <p:custDataLst>
              <p:tags r:id="rId3"/>
            </p:custDataLst>
          </p:nvPr>
        </p:nvSpPr>
        <p:spPr/>
        <p:txBody>
          <a:bodyPr/>
          <a:lstStyle/>
          <a:p>
            <a:r>
              <a:rPr sz="2800" b="1" dirty="0">
                <a:latin typeface="微软雅黑" panose="020B0503020204020204" charset="-122"/>
                <a:ea typeface="微软雅黑" panose="020B0503020204020204" charset="-122"/>
                <a:cs typeface="微软雅黑" panose="020B0503020204020204" charset="-122"/>
                <a:sym typeface="+mn-ea"/>
              </a:rPr>
              <a:t>教基</a:t>
            </a:r>
            <a:r>
              <a:rPr lang="en-US" altLang="zh-CN" sz="2800" b="1" dirty="0">
                <a:latin typeface="微软雅黑" panose="020B0503020204020204" charset="-122"/>
                <a:ea typeface="微软雅黑" panose="020B0503020204020204" charset="-122"/>
                <a:cs typeface="微软雅黑" panose="020B0503020204020204" charset="-122"/>
                <a:sym typeface="+mn-ea"/>
              </a:rPr>
              <a:t>8387/8388</a:t>
            </a:r>
            <a:r>
              <a:rPr lang="zh-CN" altLang="en-US" sz="2800" dirty="0">
                <a:sym typeface="+mn-ea"/>
              </a:rPr>
              <a:t>校舍功能统计调查表（</a:t>
            </a:r>
            <a:r>
              <a:rPr lang="zh-CN" altLang="en-US" sz="2800" dirty="0">
                <a:sym typeface="+mn-ea"/>
              </a:rPr>
              <a:t>台账）</a:t>
            </a:r>
            <a:endParaRPr lang="zh-CN" altLang="en-US" sz="2800" dirty="0">
              <a:sym typeface="+mn-ea"/>
            </a:endParaRPr>
          </a:p>
        </p:txBody>
      </p:sp>
      <p:sp>
        <p:nvSpPr>
          <p:cNvPr id="9" name="圆角矩形 1"/>
          <p:cNvSpPr/>
          <p:nvPr/>
        </p:nvSpPr>
        <p:spPr>
          <a:xfrm>
            <a:off x="4999237" y="5041290"/>
            <a:ext cx="6760453" cy="869901"/>
          </a:xfrm>
          <a:prstGeom prst="accentBorderCallout1">
            <a:avLst>
              <a:gd name="adj1" fmla="val 36833"/>
              <a:gd name="adj2" fmla="val -3712"/>
              <a:gd name="adj3" fmla="val -140696"/>
              <a:gd name="adj4" fmla="val -48264"/>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非学校产权校舍：</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非学校产权校舍建筑面积是指学校独立使用或共同使用的不属于学校产权的</a:t>
            </a:r>
            <a:r>
              <a:rPr lang="zh-CN" altLang="en-US" strike="sngStrike" dirty="0">
                <a:solidFill>
                  <a:srgbClr val="FF0000"/>
                </a:solidFill>
                <a:latin typeface="微软雅黑" panose="020B0503020204020204" charset="-122"/>
                <a:ea typeface="微软雅黑" panose="020B0503020204020204" charset="-122"/>
                <a:cs typeface="微软雅黑" panose="020B0503020204020204" charset="-122"/>
              </a:rPr>
              <a:t>已交付使用</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校舍</a:t>
            </a:r>
            <a:r>
              <a:rPr lang="zh-CN" altLang="en-US" dirty="0">
                <a:solidFill>
                  <a:srgbClr val="44546A"/>
                </a:solidFill>
                <a:highlight>
                  <a:srgbClr val="FFFF00"/>
                </a:highlight>
                <a:latin typeface="微软雅黑" panose="020B0503020204020204" charset="-122"/>
                <a:ea typeface="微软雅黑" panose="020B0503020204020204" charset="-122"/>
                <a:cs typeface="微软雅黑" panose="020B0503020204020204" charset="-122"/>
              </a:rPr>
              <a:t>建筑面积</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P spid="9" grpId="0" bldLvl="0" animBg="1"/>
      <p:bldP spid="9" grpId="1"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889483" y="1186856"/>
            <a:ext cx="4505537" cy="5588533"/>
          </a:xfrm>
          <a:prstGeom prst="rect">
            <a:avLst/>
          </a:prstGeom>
          <a:noFill/>
          <a:ln>
            <a:solidFill>
              <a:srgbClr val="44546A"/>
            </a:solidFill>
          </a:ln>
          <a:effectLst>
            <a:outerShdw blurRad="50800" dist="38100" dir="2700000" algn="tl" rotWithShape="0">
              <a:prstClr val="black">
                <a:alpha val="40000"/>
              </a:prstClr>
            </a:outerShdw>
          </a:effectLst>
        </p:spPr>
      </p:pic>
      <p:pic>
        <p:nvPicPr>
          <p:cNvPr id="8" name="图片 7"/>
          <p:cNvPicPr>
            <a:picLocks noChangeAspect="1"/>
          </p:cNvPicPr>
          <p:nvPr/>
        </p:nvPicPr>
        <p:blipFill>
          <a:blip r:embed="rId2"/>
          <a:stretch>
            <a:fillRect/>
          </a:stretch>
        </p:blipFill>
        <p:spPr>
          <a:xfrm>
            <a:off x="5480921" y="1186815"/>
            <a:ext cx="4986005" cy="5588544"/>
          </a:xfrm>
          <a:prstGeom prst="rect">
            <a:avLst/>
          </a:prstGeom>
          <a:ln>
            <a:solidFill>
              <a:schemeClr val="tx1"/>
            </a:solidFill>
          </a:ln>
          <a:effectLst>
            <a:outerShdw blurRad="50800" dist="38100" dir="2700000" algn="tl" rotWithShape="0">
              <a:prstClr val="black">
                <a:alpha val="40000"/>
              </a:prstClr>
            </a:outerShdw>
          </a:effectLst>
        </p:spPr>
      </p:pic>
      <p:sp>
        <p:nvSpPr>
          <p:cNvPr id="3" name="标题 2"/>
          <p:cNvSpPr>
            <a:spLocks noGrp="1"/>
          </p:cNvSpPr>
          <p:nvPr>
            <p:ph type="title"/>
            <p:custDataLst>
              <p:tags r:id="rId3"/>
            </p:custDataLst>
          </p:nvPr>
        </p:nvSpPr>
        <p:spPr/>
        <p:txBody>
          <a:bodyPr>
            <a:normAutofit/>
          </a:bodyPr>
          <a:lstStyle/>
          <a:p>
            <a:r>
              <a:rPr sz="2800" b="1" dirty="0">
                <a:latin typeface="微软雅黑" panose="020B0503020204020204" charset="-122"/>
                <a:ea typeface="微软雅黑" panose="020B0503020204020204" charset="-122"/>
                <a:cs typeface="微软雅黑" panose="020B0503020204020204" charset="-122"/>
                <a:sym typeface="+mn-ea"/>
              </a:rPr>
              <a:t>教基</a:t>
            </a:r>
            <a:r>
              <a:rPr lang="en-US" altLang="zh-CN" sz="2800" b="1" dirty="0">
                <a:latin typeface="微软雅黑" panose="020B0503020204020204" charset="-122"/>
                <a:ea typeface="微软雅黑" panose="020B0503020204020204" charset="-122"/>
                <a:cs typeface="微软雅黑" panose="020B0503020204020204" charset="-122"/>
                <a:sym typeface="+mn-ea"/>
              </a:rPr>
              <a:t>8387/8388</a:t>
            </a:r>
            <a:r>
              <a:rPr lang="zh-CN" altLang="en-US" sz="2800" dirty="0">
                <a:sym typeface="+mn-ea"/>
              </a:rPr>
              <a:t>校舍功能统计调查表（台账）</a:t>
            </a:r>
            <a:endParaRPr lang="zh-CN" altLang="en-US" sz="2800" dirty="0">
              <a:sym typeface="+mn-ea"/>
            </a:endParaRPr>
          </a:p>
        </p:txBody>
      </p:sp>
      <p:sp>
        <p:nvSpPr>
          <p:cNvPr id="4" name="圆角矩形 3"/>
          <p:cNvSpPr/>
          <p:nvPr/>
        </p:nvSpPr>
        <p:spPr>
          <a:xfrm>
            <a:off x="2314375" y="3119015"/>
            <a:ext cx="8854599" cy="434340"/>
          </a:xfrm>
          <a:prstGeom prst="roundRect">
            <a:avLst>
              <a:gd name="adj" fmla="val 15571"/>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建筑物名称</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以固定资产登记名称填写；正在施工的建筑名称应与基建投资计划一致。</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11" name="圆角矩形 10"/>
          <p:cNvSpPr/>
          <p:nvPr/>
        </p:nvSpPr>
        <p:spPr>
          <a:xfrm>
            <a:off x="2314375" y="4733512"/>
            <a:ext cx="8854621" cy="848360"/>
          </a:xfrm>
          <a:prstGeom prst="roundRect">
            <a:avLst>
              <a:gd name="adj" fmla="val 12125"/>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编号：</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以栋为单位填报；学校产权校舍，编号以‘10001-19999’为序；正在施工的校舍，编号以‘3XXXX’编号，XXXX编号应承接产权校舍编号的后四位。例如：产权校舍编号编至“10385”，正在施工的校舍编号应从“30386”编起。</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12" name="圆角矩形 11"/>
          <p:cNvSpPr/>
          <p:nvPr/>
        </p:nvSpPr>
        <p:spPr>
          <a:xfrm>
            <a:off x="2314375" y="4035012"/>
            <a:ext cx="8854621" cy="633730"/>
          </a:xfrm>
          <a:prstGeom prst="roundRect">
            <a:avLst>
              <a:gd name="adj" fmla="val 12424"/>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b="1">
                <a:solidFill>
                  <a:srgbClr val="044AFA"/>
                </a:solidFill>
                <a:latin typeface="微软雅黑" panose="020B0503020204020204" charset="-122"/>
                <a:ea typeface="微软雅黑" panose="020B0503020204020204" charset="-122"/>
                <a:cs typeface="微软雅黑" panose="020B0503020204020204" charset="-122"/>
                <a:sym typeface="+mn-ea"/>
              </a:rPr>
              <a:t>证书号：</a:t>
            </a:r>
            <a:r>
              <a:rPr lang="zh-CN" altLang="en-US">
                <a:solidFill>
                  <a:srgbClr val="44546A"/>
                </a:solidFill>
                <a:latin typeface="微软雅黑" panose="020B0503020204020204" charset="-122"/>
                <a:ea typeface="微软雅黑" panose="020B0503020204020204" charset="-122"/>
                <a:cs typeface="微软雅黑" panose="020B0503020204020204" charset="-122"/>
                <a:sym typeface="+mn-ea"/>
              </a:rPr>
              <a:t>学校产权校舍，填写政府房产部门颁发的产权证号，没有产权证号的填写立项批复文件、竣工验收备案证书号或其他；正在施工校舍，填写施工许可证号。</a:t>
            </a:r>
            <a:endParaRPr lang="zh-CN" altLang="en-US">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
        <p:nvSpPr>
          <p:cNvPr id="13" name="圆角矩形 12"/>
          <p:cNvSpPr/>
          <p:nvPr/>
        </p:nvSpPr>
        <p:spPr>
          <a:xfrm>
            <a:off x="2314375" y="3607657"/>
            <a:ext cx="8854621" cy="362585"/>
          </a:xfrm>
          <a:prstGeom prst="roundRect">
            <a:avLst>
              <a:gd name="adj" fmla="val 15571"/>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sym typeface="+mn-ea"/>
              </a:rPr>
              <a:t>建成年份：</a:t>
            </a:r>
            <a:r>
              <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rPr>
              <a:t>竣工验收投入使用的年份，其中在建项目填写预计竣工年份。</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11" grpId="0" bldLvl="0" animBg="1"/>
      <p:bldP spid="12" grpId="0" bldLvl="0" animBg="1"/>
      <p:bldP spid="13" grpId="0" bldLvl="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a:stretch>
            <a:fillRect/>
          </a:stretch>
        </p:blipFill>
        <p:spPr>
          <a:xfrm>
            <a:off x="391160" y="1589405"/>
            <a:ext cx="6308090" cy="4750435"/>
          </a:xfrm>
          <a:prstGeom prst="rect">
            <a:avLst/>
          </a:prstGeom>
          <a:solidFill>
            <a:srgbClr val="C9E7FF"/>
          </a:solidFill>
          <a:ln>
            <a:solidFill>
              <a:srgbClr val="44546A"/>
            </a:solidFill>
          </a:ln>
          <a:effectLst>
            <a:outerShdw blurRad="50800" dist="38100" dir="2700000" algn="tl" rotWithShape="0">
              <a:prstClr val="black">
                <a:alpha val="40000"/>
              </a:prstClr>
            </a:outerShdw>
          </a:effectLst>
        </p:spPr>
      </p:pic>
      <p:sp>
        <p:nvSpPr>
          <p:cNvPr id="7" name="标题 6"/>
          <p:cNvSpPr>
            <a:spLocks noGrp="1"/>
          </p:cNvSpPr>
          <p:nvPr>
            <p:ph type="title"/>
            <p:custDataLst>
              <p:tags r:id="rId2"/>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8389 </a:t>
            </a:r>
            <a:r>
              <a:rPr lang="zh-CN" altLang="en-US" sz="2800" dirty="0">
                <a:latin typeface="微软雅黑" panose="020B0503020204020204" charset="-122"/>
                <a:ea typeface="微软雅黑" panose="020B0503020204020204" charset="-122"/>
              </a:rPr>
              <a:t>对外开展培训明细统计调查表（台账）</a:t>
            </a:r>
            <a:endParaRPr lang="zh-CN" altLang="en-US" sz="2800" dirty="0">
              <a:latin typeface="微软雅黑" panose="020B0503020204020204" charset="-122"/>
              <a:ea typeface="微软雅黑" panose="020B0503020204020204" charset="-122"/>
            </a:endParaRPr>
          </a:p>
        </p:txBody>
      </p:sp>
      <p:sp>
        <p:nvSpPr>
          <p:cNvPr id="10" name="线形标注 2(带边框和强调线) 2"/>
          <p:cNvSpPr/>
          <p:nvPr/>
        </p:nvSpPr>
        <p:spPr>
          <a:xfrm>
            <a:off x="6187440" y="4424680"/>
            <a:ext cx="5563235" cy="1053465"/>
          </a:xfrm>
          <a:prstGeom prst="accentBorderCallout2">
            <a:avLst>
              <a:gd name="adj1" fmla="val 26206"/>
              <a:gd name="adj2" fmla="val -2243"/>
              <a:gd name="adj3" fmla="val 15452"/>
              <a:gd name="adj4" fmla="val -6640"/>
              <a:gd name="adj5" fmla="val 3484"/>
              <a:gd name="adj6" fmla="val -36378"/>
            </a:avLst>
          </a:prstGeom>
          <a:solidFill>
            <a:schemeClr val="accent4">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往期</a:t>
            </a:r>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问题：</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培训项目的培训学时为</a:t>
            </a:r>
            <a:r>
              <a:rPr lang="en-US" altLang="zh-CN" dirty="0">
                <a:solidFill>
                  <a:srgbClr val="44546A"/>
                </a:solidFill>
                <a:latin typeface="微软雅黑" panose="020B0503020204020204" charset="-122"/>
                <a:ea typeface="微软雅黑" panose="020B0503020204020204" charset="-122"/>
                <a:cs typeface="微软雅黑" panose="020B0503020204020204" charset="-122"/>
              </a:rPr>
              <a:t>0</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学校反馈：</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填报错误，将不应计入培训项目的内部会议计入了培训项目。</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p:txBody>
      </p:sp>
      <p:sp>
        <p:nvSpPr>
          <p:cNvPr id="12" name="线形标注 2(带边框和强调线) 2"/>
          <p:cNvSpPr/>
          <p:nvPr/>
        </p:nvSpPr>
        <p:spPr>
          <a:xfrm>
            <a:off x="6188075" y="1331890"/>
            <a:ext cx="5562600" cy="1143826"/>
          </a:xfrm>
          <a:prstGeom prst="accentBorderCallout2">
            <a:avLst>
              <a:gd name="adj1" fmla="val 26206"/>
              <a:gd name="adj2" fmla="val -2243"/>
              <a:gd name="adj3" fmla="val 93699"/>
              <a:gd name="adj4" fmla="val -18887"/>
              <a:gd name="adj5" fmla="val 348954"/>
              <a:gd name="adj6" fmla="val -88484"/>
            </a:avLst>
          </a:prstGeom>
          <a:solidFill>
            <a:schemeClr val="accent4">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往期问题：</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培训项目名称存在如“沅陵西学中”“社区学院”等不规范名称。</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学校反馈：</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填报错误，按日常习惯简称填报。</a:t>
            </a:r>
            <a:endParaRPr lang="zh-CN" altLang="en-US" dirty="0">
              <a:solidFill>
                <a:srgbClr val="44546A"/>
              </a:solidFill>
              <a:highlight>
                <a:srgbClr val="FFFF00"/>
              </a:highlight>
              <a:latin typeface="微软雅黑" panose="020B0503020204020204" charset="-122"/>
              <a:ea typeface="微软雅黑" panose="020B0503020204020204" charset="-122"/>
              <a:cs typeface="微软雅黑" panose="020B0503020204020204" charset="-122"/>
            </a:endParaRPr>
          </a:p>
        </p:txBody>
      </p:sp>
      <p:sp>
        <p:nvSpPr>
          <p:cNvPr id="13" name="线形标注 2(带边框和强调线) 2"/>
          <p:cNvSpPr/>
          <p:nvPr/>
        </p:nvSpPr>
        <p:spPr>
          <a:xfrm>
            <a:off x="6187440" y="5708650"/>
            <a:ext cx="5471795" cy="982980"/>
          </a:xfrm>
          <a:prstGeom prst="accentBorderCallout2">
            <a:avLst>
              <a:gd name="adj1" fmla="val 26206"/>
              <a:gd name="adj2" fmla="val -2243"/>
              <a:gd name="adj3" fmla="val 35216"/>
              <a:gd name="adj4" fmla="val -6266"/>
              <a:gd name="adj5" fmla="val 37450"/>
              <a:gd name="adj6" fmla="val -8808"/>
            </a:avLst>
          </a:prstGeom>
          <a:solidFill>
            <a:schemeClr val="accent4">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往年</a:t>
            </a:r>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问题：</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校内教师姓名填写了数字。</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学校反馈：</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填报错误</a:t>
            </a:r>
            <a:r>
              <a:rPr lang="en-US" altLang="zh-CN" dirty="0">
                <a:solidFill>
                  <a:srgbClr val="44546A"/>
                </a:solidFill>
                <a:latin typeface="微软雅黑" panose="020B0503020204020204" charset="-122"/>
                <a:ea typeface="微软雅黑" panose="020B0503020204020204" charset="-122"/>
                <a:cs typeface="微软雅黑" panose="020B0503020204020204" charset="-122"/>
              </a:rPr>
              <a:t>，</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将参与培训的教师人数填入了教师姓名一栏。</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p:txBody>
      </p:sp>
      <p:sp>
        <p:nvSpPr>
          <p:cNvPr id="2" name="线形标注 2(带边框和强调线) 2"/>
          <p:cNvSpPr/>
          <p:nvPr/>
        </p:nvSpPr>
        <p:spPr>
          <a:xfrm>
            <a:off x="6188075" y="2706370"/>
            <a:ext cx="5562600" cy="1487805"/>
          </a:xfrm>
          <a:prstGeom prst="accentBorderCallout2">
            <a:avLst>
              <a:gd name="adj1" fmla="val 26206"/>
              <a:gd name="adj2" fmla="val -2243"/>
              <a:gd name="adj3" fmla="val 74519"/>
              <a:gd name="adj4" fmla="val -31130"/>
              <a:gd name="adj5" fmla="val 108877"/>
              <a:gd name="adj6" fmla="val -57397"/>
            </a:avLst>
          </a:prstGeom>
          <a:solidFill>
            <a:schemeClr val="accent4">
              <a:lumMod val="20000"/>
              <a:lumOff val="8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往期</a:t>
            </a:r>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问题：</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学校填写项目的主要要资金来源类型是“非财政资金支付”</a:t>
            </a:r>
            <a:r>
              <a:rPr lang="en-US" altLang="zh-CN" dirty="0">
                <a:solidFill>
                  <a:srgbClr val="44546A"/>
                </a:solidFill>
                <a:latin typeface="微软雅黑" panose="020B0503020204020204" charset="-122"/>
                <a:ea typeface="微软雅黑" panose="020B0503020204020204" charset="-122"/>
                <a:cs typeface="微软雅黑" panose="020B0503020204020204" charset="-122"/>
              </a:rPr>
              <a:t>，</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但报表中“非财政资金到账经费为</a:t>
            </a:r>
            <a:r>
              <a:rPr lang="en-US" altLang="zh-CN" dirty="0">
                <a:solidFill>
                  <a:srgbClr val="44546A"/>
                </a:solidFill>
                <a:latin typeface="微软雅黑" panose="020B0503020204020204" charset="-122"/>
                <a:ea typeface="微软雅黑" panose="020B0503020204020204" charset="-122"/>
                <a:cs typeface="微软雅黑" panose="020B0503020204020204" charset="-122"/>
              </a:rPr>
              <a:t>0</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a:p>
            <a:pPr algn="just"/>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学校</a:t>
            </a:r>
            <a:r>
              <a:rPr lang="zh-CN" altLang="en-US" b="1" dirty="0">
                <a:solidFill>
                  <a:srgbClr val="044AFA"/>
                </a:solidFill>
                <a:latin typeface="微软雅黑" panose="020B0503020204020204" charset="-122"/>
                <a:ea typeface="微软雅黑" panose="020B0503020204020204" charset="-122"/>
                <a:cs typeface="微软雅黑" panose="020B0503020204020204" charset="-122"/>
              </a:rPr>
              <a:t>反馈：</a:t>
            </a:r>
            <a:r>
              <a:rPr lang="zh-CN" altLang="en-US" dirty="0">
                <a:solidFill>
                  <a:srgbClr val="44546A"/>
                </a:solidFill>
                <a:latin typeface="微软雅黑" panose="020B0503020204020204" charset="-122"/>
                <a:ea typeface="微软雅黑" panose="020B0503020204020204" charset="-122"/>
                <a:cs typeface="微软雅黑" panose="020B0503020204020204" charset="-122"/>
              </a:rPr>
              <a:t>填报错误，选错了项目主要资金来源类型，应为免费公益项目。</a:t>
            </a:r>
            <a:endParaRPr lang="zh-CN" altLang="en-US" dirty="0">
              <a:solidFill>
                <a:srgbClr val="44546A"/>
              </a:solidFill>
              <a:latin typeface="微软雅黑" panose="020B0503020204020204" charset="-122"/>
              <a:ea typeface="微软雅黑" panose="020B0503020204020204" charset="-122"/>
              <a:cs typeface="微软雅黑" panose="020B0503020204020204" charset="-122"/>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2" grpId="0" bldLvl="0" animBg="1"/>
      <p:bldP spid="13" grpId="0" bldLvl="0" animBg="1"/>
      <p:bldP spid="2" grpId="0" bldLvl="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8389</a:t>
            </a:r>
            <a:r>
              <a:rPr lang="en-US" altLang="zh-CN" sz="2800" dirty="0">
                <a:latin typeface="微软雅黑" panose="020B0503020204020204" charset="-122"/>
                <a:ea typeface="微软雅黑" panose="020B0503020204020204" charset="-122"/>
              </a:rPr>
              <a:t> </a:t>
            </a:r>
            <a:r>
              <a:rPr lang="zh-CN" altLang="en-US" sz="2800" dirty="0">
                <a:latin typeface="微软雅黑" panose="020B0503020204020204" charset="-122"/>
                <a:ea typeface="微软雅黑" panose="020B0503020204020204" charset="-122"/>
              </a:rPr>
              <a:t>对外开展培训明细统计调查表（台账）</a:t>
            </a:r>
            <a:endParaRPr lang="zh-CN" altLang="en-US" sz="2800" dirty="0">
              <a:latin typeface="微软雅黑" panose="020B0503020204020204" charset="-122"/>
              <a:ea typeface="微软雅黑" panose="020B0503020204020204" charset="-122"/>
            </a:endParaRPr>
          </a:p>
        </p:txBody>
      </p:sp>
      <p:sp>
        <p:nvSpPr>
          <p:cNvPr id="2" name="文本框 1"/>
          <p:cNvSpPr txBox="1"/>
          <p:nvPr/>
        </p:nvSpPr>
        <p:spPr>
          <a:xfrm>
            <a:off x="647031" y="1699388"/>
            <a:ext cx="7314962" cy="3030350"/>
          </a:xfrm>
          <a:prstGeom prst="rect">
            <a:avLst/>
          </a:prstGeom>
          <a:solidFill>
            <a:schemeClr val="accent4">
              <a:lumMod val="20000"/>
              <a:lumOff val="80000"/>
              <a:alpha val="100000"/>
            </a:schemeClr>
          </a:solidFill>
          <a:ln>
            <a:solidFill>
              <a:schemeClr val="accent4">
                <a:alpha val="100000"/>
              </a:schemeClr>
            </a:solidFill>
          </a:ln>
        </p:spPr>
        <p:txBody>
          <a:bodyPr wrap="square" rtlCol="0">
            <a:noAutofit/>
          </a:bodyPr>
          <a:lstStyle/>
          <a:p>
            <a:pPr algn="just">
              <a:lnSpc>
                <a:spcPct val="120000"/>
              </a:lnSpc>
            </a:pPr>
            <a:r>
              <a:rPr lang="zh-CN" altLang="en-US" b="1">
                <a:solidFill>
                  <a:schemeClr val="accent1"/>
                </a:solidFill>
                <a:latin typeface="微软雅黑" panose="020B0503020204020204" charset="-122"/>
                <a:ea typeface="微软雅黑" panose="020B0503020204020204" charset="-122"/>
                <a:cs typeface="微软雅黑" panose="020B0503020204020204" charset="-122"/>
              </a:rPr>
              <a:t>往年</a:t>
            </a:r>
            <a:r>
              <a:rPr lang="zh-CN" altLang="en-US" b="1">
                <a:solidFill>
                  <a:schemeClr val="accent1"/>
                </a:solidFill>
                <a:latin typeface="微软雅黑" panose="020B0503020204020204" charset="-122"/>
                <a:ea typeface="微软雅黑" panose="020B0503020204020204" charset="-122"/>
                <a:cs typeface="微软雅黑" panose="020B0503020204020204" charset="-122"/>
              </a:rPr>
              <a:t>问题：</a:t>
            </a:r>
            <a:r>
              <a:rPr lang="zh-CN" altLang="en-US">
                <a:solidFill>
                  <a:schemeClr val="tx1"/>
                </a:solidFill>
                <a:latin typeface="微软雅黑" panose="020B0503020204020204" charset="-122"/>
                <a:ea typeface="微软雅黑" panose="020B0503020204020204" charset="-122"/>
                <a:cs typeface="微软雅黑" panose="020B0503020204020204" charset="-122"/>
              </a:rPr>
              <a:t>教基8389《对外开展培训明细统计调查表（台账）》中，2025年对外培训项目中，错把相同项目不同班别的培训按不同项目分别填报。</a:t>
            </a:r>
            <a:endParaRPr lang="zh-CN" altLang="en-US">
              <a:latin typeface="微软雅黑" panose="020B0503020204020204" charset="-122"/>
              <a:ea typeface="微软雅黑" panose="020B0503020204020204" charset="-122"/>
              <a:cs typeface="微软雅黑" panose="020B0503020204020204" charset="-122"/>
            </a:endParaRPr>
          </a:p>
          <a:p>
            <a:pPr algn="just">
              <a:lnSpc>
                <a:spcPct val="120000"/>
              </a:lnSpc>
            </a:pPr>
            <a:endParaRPr lang="zh-CN" altLang="en-US">
              <a:latin typeface="微软雅黑" panose="020B0503020204020204" charset="-122"/>
              <a:ea typeface="微软雅黑" panose="020B0503020204020204" charset="-122"/>
              <a:cs typeface="微软雅黑" panose="020B0503020204020204" charset="-122"/>
            </a:endParaRPr>
          </a:p>
          <a:p>
            <a:pPr algn="just">
              <a:lnSpc>
                <a:spcPct val="120000"/>
              </a:lnSpc>
            </a:pPr>
            <a:r>
              <a:rPr lang="zh-CN" altLang="en-US" b="1">
                <a:solidFill>
                  <a:schemeClr val="accent1"/>
                </a:solidFill>
                <a:latin typeface="微软雅黑" panose="020B0503020204020204" charset="-122"/>
                <a:ea typeface="微软雅黑" panose="020B0503020204020204" charset="-122"/>
                <a:cs typeface="微软雅黑" panose="020B0503020204020204" charset="-122"/>
              </a:rPr>
              <a:t>学校反馈：</a:t>
            </a:r>
            <a:r>
              <a:rPr lang="zh-CN" altLang="en-US">
                <a:solidFill>
                  <a:schemeClr val="tx1"/>
                </a:solidFill>
                <a:latin typeface="微软雅黑" panose="020B0503020204020204" charset="-122"/>
                <a:ea typeface="微软雅黑" panose="020B0503020204020204" charset="-122"/>
                <a:cs typeface="微软雅黑" panose="020B0503020204020204" charset="-122"/>
              </a:rPr>
              <a:t>填报错误，受教育统计信息管理系统限制，《对外开展培训明细统计表调查表（台账）》中，</a:t>
            </a:r>
            <a:r>
              <a:rPr lang="zh-CN" altLang="en-US" b="1">
                <a:solidFill>
                  <a:srgbClr val="FF0000"/>
                </a:solidFill>
                <a:latin typeface="微软雅黑" panose="020B0503020204020204" charset="-122"/>
                <a:ea typeface="微软雅黑" panose="020B0503020204020204" charset="-122"/>
                <a:cs typeface="微软雅黑" panose="020B0503020204020204" charset="-122"/>
              </a:rPr>
              <a:t>每个项目最多能填报 1000 人</a:t>
            </a:r>
            <a:r>
              <a:rPr lang="zh-CN" altLang="en-US">
                <a:solidFill>
                  <a:schemeClr val="tx1"/>
                </a:solidFill>
                <a:latin typeface="微软雅黑" panose="020B0503020204020204" charset="-122"/>
                <a:ea typeface="微软雅黑" panose="020B0503020204020204" charset="-122"/>
                <a:cs typeface="微软雅黑" panose="020B0503020204020204" charset="-122"/>
              </a:rPr>
              <a:t>，学校部分项目培训人数大于 1000 人，人数无法全部填入，故拆成 2 个及以上项目填报。已于 2026 年 1 月 5  日按要求重新调整项目，删除拆分班次。</a:t>
            </a:r>
            <a:endParaRPr lang="zh-CN" altLang="en-US">
              <a:solidFill>
                <a:schemeClr val="tx1"/>
              </a:solidFill>
              <a:latin typeface="微软雅黑" panose="020B0503020204020204" charset="-122"/>
              <a:ea typeface="微软雅黑" panose="020B0503020204020204" charset="-122"/>
              <a:cs typeface="微软雅黑" panose="020B0503020204020204" charset="-122"/>
            </a:endParaRPr>
          </a:p>
        </p:txBody>
      </p:sp>
      <p:pic>
        <p:nvPicPr>
          <p:cNvPr id="13" name="图片 12" descr="post_object_image_1326065305"/>
          <p:cNvPicPr>
            <a:picLocks noChangeAspect="1"/>
          </p:cNvPicPr>
          <p:nvPr/>
        </p:nvPicPr>
        <p:blipFill>
          <a:blip r:embed="rId2"/>
          <a:stretch>
            <a:fillRect/>
          </a:stretch>
        </p:blipFill>
        <p:spPr>
          <a:xfrm>
            <a:off x="8368647" y="1752598"/>
            <a:ext cx="2676525" cy="2486025"/>
          </a:xfrm>
          <a:prstGeom prst="rect">
            <a:avLst/>
          </a:prstGeom>
          <a:noFill/>
          <a:ln>
            <a:solidFill>
              <a:srgbClr val="44546A"/>
            </a:solidFill>
          </a:ln>
          <a:effectLst>
            <a:outerShdw blurRad="50800" dist="38100" dir="2700000" algn="tl" rotWithShape="0">
              <a:prstClr val="black">
                <a:alpha val="40000"/>
              </a:prstClr>
            </a:outerShdw>
          </a:effectLst>
        </p:spPr>
      </p:pic>
    </p:spTree>
    <p:custDataLst>
      <p:tags r:id="rId3"/>
    </p:custData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9090 </a:t>
            </a:r>
            <a:r>
              <a:rPr sz="2800" b="1" dirty="0">
                <a:latin typeface="微软雅黑" panose="020B0503020204020204" charset="-122"/>
                <a:ea typeface="微软雅黑" panose="020B0503020204020204" charset="-122"/>
              </a:rPr>
              <a:t>学生变动情况（季报）</a:t>
            </a:r>
            <a:endParaRPr lang="zh-CN" altLang="en-US" sz="2800" b="1" dirty="0">
              <a:latin typeface="微软雅黑" panose="020B0503020204020204" charset="-122"/>
              <a:ea typeface="微软雅黑" panose="020B0503020204020204" charset="-122"/>
            </a:endParaRPr>
          </a:p>
        </p:txBody>
      </p:sp>
      <p:pic>
        <p:nvPicPr>
          <p:cNvPr id="3" name="图片 2"/>
          <p:cNvPicPr>
            <a:picLocks noChangeAspect="1"/>
          </p:cNvPicPr>
          <p:nvPr/>
        </p:nvPicPr>
        <p:blipFill>
          <a:blip r:embed="rId2"/>
          <a:stretch>
            <a:fillRect/>
          </a:stretch>
        </p:blipFill>
        <p:spPr>
          <a:xfrm>
            <a:off x="3147060" y="1451610"/>
            <a:ext cx="5897880" cy="5152390"/>
          </a:xfrm>
          <a:prstGeom prst="rect">
            <a:avLst/>
          </a:prstGeom>
          <a:ln>
            <a:solidFill>
              <a:srgbClr val="44546A"/>
            </a:solidFill>
          </a:ln>
          <a:effectLst>
            <a:outerShdw blurRad="50800" dist="38100" dir="2700000" algn="tl" rotWithShape="0">
              <a:prstClr val="black">
                <a:alpha val="40000"/>
              </a:prstClr>
            </a:outerShdw>
          </a:effectLst>
        </p:spPr>
      </p:pic>
    </p:spTree>
    <p:custDataLst>
      <p:tags r:id="rId3"/>
    </p:custData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9091 </a:t>
            </a:r>
            <a:r>
              <a:rPr sz="2800" b="1" dirty="0">
                <a:latin typeface="微软雅黑" panose="020B0503020204020204" charset="-122"/>
                <a:ea typeface="微软雅黑" panose="020B0503020204020204" charset="-122"/>
              </a:rPr>
              <a:t>在校生中死亡的主要原因（季报）</a:t>
            </a:r>
            <a:endParaRPr lang="zh-CN" altLang="en-US" sz="2800" b="1" dirty="0">
              <a:latin typeface="微软雅黑" panose="020B0503020204020204" charset="-122"/>
              <a:ea typeface="微软雅黑" panose="020B0503020204020204" charset="-122"/>
            </a:endParaRPr>
          </a:p>
        </p:txBody>
      </p:sp>
      <p:pic>
        <p:nvPicPr>
          <p:cNvPr id="3" name="图片 2"/>
          <p:cNvPicPr>
            <a:picLocks noChangeAspect="1"/>
          </p:cNvPicPr>
          <p:nvPr/>
        </p:nvPicPr>
        <p:blipFill>
          <a:blip r:embed="rId2"/>
          <a:stretch>
            <a:fillRect/>
          </a:stretch>
        </p:blipFill>
        <p:spPr>
          <a:xfrm>
            <a:off x="321660" y="1395470"/>
            <a:ext cx="5892577" cy="5162681"/>
          </a:xfrm>
          <a:prstGeom prst="rect">
            <a:avLst/>
          </a:prstGeom>
          <a:ln>
            <a:solidFill>
              <a:srgbClr val="44546A"/>
            </a:solidFill>
          </a:ln>
          <a:effectLst>
            <a:outerShdw blurRad="50800" dist="38100" dir="2700000" algn="tl" rotWithShape="0">
              <a:prstClr val="black">
                <a:alpha val="40000"/>
              </a:prstClr>
            </a:outerShdw>
          </a:effectLst>
        </p:spPr>
      </p:pic>
      <p:pic>
        <p:nvPicPr>
          <p:cNvPr id="5" name="图片 4"/>
          <p:cNvPicPr>
            <a:picLocks noChangeAspect="1"/>
          </p:cNvPicPr>
          <p:nvPr/>
        </p:nvPicPr>
        <p:blipFill>
          <a:blip r:embed="rId3"/>
          <a:stretch>
            <a:fillRect/>
          </a:stretch>
        </p:blipFill>
        <p:spPr>
          <a:xfrm>
            <a:off x="6384175" y="1395469"/>
            <a:ext cx="5476069" cy="3617221"/>
          </a:xfrm>
          <a:prstGeom prst="rect">
            <a:avLst/>
          </a:prstGeom>
          <a:ln>
            <a:solidFill>
              <a:srgbClr val="44546A"/>
            </a:solidFill>
          </a:ln>
          <a:effectLst>
            <a:outerShdw blurRad="50800" dist="38100" dir="2700000" algn="tl" rotWithShape="0">
              <a:prstClr val="black">
                <a:alpha val="40000"/>
              </a:prstClr>
            </a:outerShdw>
          </a:effectLst>
        </p:spPr>
      </p:pic>
    </p:spTree>
    <p:custDataLst>
      <p:tags r:id="rId4"/>
    </p:custData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noAutofit/>
          </a:bodyPr>
          <a:lstStyle/>
          <a:p>
            <a:r>
              <a:rPr lang="zh-CN" altLang="en-US" sz="2800" b="1" dirty="0">
                <a:latin typeface="微软雅黑" panose="020B0503020204020204" charset="-122"/>
                <a:ea typeface="微软雅黑" panose="020B0503020204020204" charset="-122"/>
              </a:rPr>
              <a:t>教基</a:t>
            </a:r>
            <a:r>
              <a:rPr lang="en-US" altLang="zh-CN" sz="2800" b="1" dirty="0">
                <a:latin typeface="微软雅黑" panose="020B0503020204020204" charset="-122"/>
                <a:ea typeface="微软雅黑" panose="020B0503020204020204" charset="-122"/>
              </a:rPr>
              <a:t>3393 </a:t>
            </a:r>
            <a:r>
              <a:rPr sz="2800" b="1" dirty="0">
                <a:latin typeface="微软雅黑" panose="020B0503020204020204" charset="-122"/>
                <a:ea typeface="微软雅黑" panose="020B0503020204020204" charset="-122"/>
              </a:rPr>
              <a:t>中外合作办学机构及项目基本情况</a:t>
            </a:r>
            <a:endParaRPr lang="zh-CN" altLang="en-US" sz="2800" b="1" dirty="0">
              <a:latin typeface="微软雅黑" panose="020B0503020204020204" charset="-122"/>
              <a:ea typeface="微软雅黑" panose="020B0503020204020204" charset="-122"/>
            </a:endParaRPr>
          </a:p>
        </p:txBody>
      </p:sp>
      <p:pic>
        <p:nvPicPr>
          <p:cNvPr id="3" name="图片 2"/>
          <p:cNvPicPr>
            <a:picLocks noChangeAspect="1"/>
          </p:cNvPicPr>
          <p:nvPr/>
        </p:nvPicPr>
        <p:blipFill>
          <a:blip r:embed="rId2"/>
          <a:stretch>
            <a:fillRect/>
          </a:stretch>
        </p:blipFill>
        <p:spPr>
          <a:xfrm>
            <a:off x="359497" y="1331595"/>
            <a:ext cx="5784555" cy="5251416"/>
          </a:xfrm>
          <a:prstGeom prst="rect">
            <a:avLst/>
          </a:prstGeom>
          <a:ln>
            <a:solidFill>
              <a:schemeClr val="tx1"/>
            </a:solidFill>
          </a:ln>
          <a:effectLst>
            <a:outerShdw blurRad="50800" dist="38100" dir="2700000" algn="tl" rotWithShape="0">
              <a:prstClr val="black">
                <a:alpha val="40000"/>
              </a:prstClr>
            </a:outerShdw>
          </a:effectLst>
        </p:spPr>
      </p:pic>
      <p:pic>
        <p:nvPicPr>
          <p:cNvPr id="5" name="图片 4"/>
          <p:cNvPicPr>
            <a:picLocks noChangeAspect="1"/>
          </p:cNvPicPr>
          <p:nvPr/>
        </p:nvPicPr>
        <p:blipFill>
          <a:blip r:embed="rId3"/>
          <a:stretch>
            <a:fillRect/>
          </a:stretch>
        </p:blipFill>
        <p:spPr>
          <a:xfrm>
            <a:off x="6372139" y="1331595"/>
            <a:ext cx="5365461" cy="2305343"/>
          </a:xfrm>
          <a:prstGeom prst="rect">
            <a:avLst/>
          </a:prstGeom>
          <a:ln>
            <a:solidFill>
              <a:schemeClr val="tx1"/>
            </a:solidFill>
          </a:ln>
          <a:effectLst>
            <a:outerShdw blurRad="50800" dist="38100" dir="2700000" algn="tl" rotWithShape="0">
              <a:prstClr val="black">
                <a:alpha val="40000"/>
              </a:prstClr>
            </a:outerShdw>
          </a:effectLst>
        </p:spPr>
      </p:pic>
      <p:sp>
        <p:nvSpPr>
          <p:cNvPr id="6" name="圆角矩形 5"/>
          <p:cNvSpPr/>
          <p:nvPr/>
        </p:nvSpPr>
        <p:spPr>
          <a:xfrm>
            <a:off x="3657600" y="2042277"/>
            <a:ext cx="8276590" cy="540385"/>
          </a:xfrm>
          <a:prstGeom prst="roundRect">
            <a:avLst>
              <a:gd name="adj" fmla="val 15571"/>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dirty="0">
                <a:solidFill>
                  <a:srgbClr val="44546A"/>
                </a:solidFill>
                <a:latin typeface="微软雅黑" panose="020B0503020204020204" charset="-122"/>
                <a:ea typeface="微软雅黑" panose="020B0503020204020204" charset="-122"/>
                <a:sym typeface="+mn-ea"/>
              </a:rPr>
              <a:t>本表仅填报中外合作办学机构及项目招收的中国公民。</a:t>
            </a:r>
            <a:endParaRPr lang="zh-CN" altLang="en-US" dirty="0">
              <a:solidFill>
                <a:srgbClr val="44546A"/>
              </a:solidFill>
              <a:latin typeface="微软雅黑" panose="020B0503020204020204" charset="-122"/>
              <a:ea typeface="微软雅黑" panose="020B0503020204020204" charset="-122"/>
              <a:sym typeface="+mn-ea"/>
            </a:endParaRPr>
          </a:p>
        </p:txBody>
      </p:sp>
      <p:sp>
        <p:nvSpPr>
          <p:cNvPr id="8" name="圆角矩形 7"/>
          <p:cNvSpPr/>
          <p:nvPr/>
        </p:nvSpPr>
        <p:spPr>
          <a:xfrm>
            <a:off x="3657600" y="2709662"/>
            <a:ext cx="8276590" cy="744220"/>
          </a:xfrm>
          <a:prstGeom prst="roundRect">
            <a:avLst>
              <a:gd name="adj" fmla="val 15571"/>
            </a:avLst>
          </a:prstGeom>
          <a:solidFill>
            <a:schemeClr val="accent3">
              <a:lumMod val="20000"/>
              <a:lumOff val="80000"/>
              <a:alpha val="100000"/>
            </a:schemeClr>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b="1" dirty="0">
                <a:solidFill>
                  <a:srgbClr val="044AFA"/>
                </a:solidFill>
                <a:latin typeface="微软雅黑" panose="020B0503020204020204" charset="-122"/>
                <a:ea typeface="微软雅黑" panose="020B0503020204020204" charset="-122"/>
                <a:sym typeface="+mn-ea"/>
              </a:rPr>
              <a:t>不具有独立法人资格机构名称、合作项目名称</a:t>
            </a:r>
            <a:r>
              <a:rPr lang="en-US" altLang="zh-CN" b="1" dirty="0">
                <a:solidFill>
                  <a:srgbClr val="044AFA"/>
                </a:solidFill>
                <a:latin typeface="微软雅黑" panose="020B0503020204020204" charset="-122"/>
                <a:ea typeface="微软雅黑" panose="020B0503020204020204" charset="-122"/>
                <a:sym typeface="+mn-ea"/>
              </a:rPr>
              <a:t>  </a:t>
            </a:r>
            <a:r>
              <a:rPr lang="zh-CN" altLang="en-US" dirty="0">
                <a:solidFill>
                  <a:srgbClr val="44546A"/>
                </a:solidFill>
                <a:latin typeface="微软雅黑" panose="020B0503020204020204" charset="-122"/>
                <a:ea typeface="微软雅黑" panose="020B0503020204020204" charset="-122"/>
                <a:sym typeface="+mn-ea"/>
              </a:rPr>
              <a:t>以中华人民共和国教育部中外合作</a:t>
            </a:r>
            <a:r>
              <a:rPr lang="zh-CN" altLang="en-US" u="sng" dirty="0">
                <a:solidFill>
                  <a:srgbClr val="44546A"/>
                </a:solidFill>
                <a:latin typeface="微软雅黑" panose="020B0503020204020204" charset="-122"/>
                <a:ea typeface="微软雅黑" panose="020B0503020204020204" charset="-122"/>
                <a:sym typeface="+mn-ea"/>
              </a:rPr>
              <a:t>办学监管工作信息平台</a:t>
            </a:r>
            <a:r>
              <a:rPr lang="zh-CN" altLang="en-US" dirty="0">
                <a:solidFill>
                  <a:srgbClr val="44546A"/>
                </a:solidFill>
                <a:latin typeface="微软雅黑" panose="020B0503020204020204" charset="-122"/>
                <a:ea typeface="微软雅黑" panose="020B0503020204020204" charset="-122"/>
                <a:sym typeface="+mn-ea"/>
              </a:rPr>
              <a:t>对外公开的名称为准。</a:t>
            </a:r>
            <a:endParaRPr lang="zh-CN" altLang="en-US" dirty="0">
              <a:solidFill>
                <a:srgbClr val="44546A"/>
              </a:solidFill>
              <a:latin typeface="微软雅黑" panose="020B0503020204020204" charset="-122"/>
              <a:ea typeface="微软雅黑" panose="020B0503020204020204" charset="-122"/>
              <a:sym typeface="+mn-ea"/>
            </a:endParaRPr>
          </a:p>
        </p:txBody>
      </p:sp>
      <p:sp>
        <p:nvSpPr>
          <p:cNvPr id="9" name="圆角矩形 8"/>
          <p:cNvSpPr/>
          <p:nvPr/>
        </p:nvSpPr>
        <p:spPr>
          <a:xfrm>
            <a:off x="3657600" y="3580882"/>
            <a:ext cx="8276590" cy="666115"/>
          </a:xfrm>
          <a:prstGeom prst="roundRect">
            <a:avLst>
              <a:gd name="adj" fmla="val 15571"/>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b="1">
                <a:solidFill>
                  <a:srgbClr val="044AFA"/>
                </a:solidFill>
                <a:latin typeface="微软雅黑" panose="020B0503020204020204" charset="-122"/>
                <a:ea typeface="微软雅黑" panose="020B0503020204020204" charset="-122"/>
                <a:sym typeface="+mn-ea"/>
              </a:rPr>
              <a:t>未纳入国家统一招生计划</a:t>
            </a:r>
            <a:r>
              <a:rPr lang="zh-CN" altLang="en-US">
                <a:solidFill>
                  <a:srgbClr val="44546A"/>
                </a:solidFill>
                <a:latin typeface="微软雅黑" panose="020B0503020204020204" charset="-122"/>
                <a:ea typeface="微软雅黑" panose="020B0503020204020204" charset="-122"/>
                <a:sym typeface="+mn-ea"/>
              </a:rPr>
              <a:t>是指中外合作办学机构或项目通过自主招生形式，招收的只颁发国（境）外学位的学生。</a:t>
            </a:r>
            <a:endParaRPr lang="zh-CN" altLang="en-US">
              <a:solidFill>
                <a:srgbClr val="44546A"/>
              </a:solidFill>
              <a:latin typeface="微软雅黑" panose="020B0503020204020204" charset="-122"/>
              <a:ea typeface="微软雅黑" panose="020B0503020204020204" charset="-122"/>
              <a:sym typeface="+mn-ea"/>
            </a:endParaRPr>
          </a:p>
        </p:txBody>
      </p:sp>
      <p:sp>
        <p:nvSpPr>
          <p:cNvPr id="10" name="圆角矩形 9"/>
          <p:cNvSpPr/>
          <p:nvPr/>
        </p:nvSpPr>
        <p:spPr>
          <a:xfrm>
            <a:off x="3657600" y="4373997"/>
            <a:ext cx="8276590" cy="666115"/>
          </a:xfrm>
          <a:prstGeom prst="roundRect">
            <a:avLst>
              <a:gd name="adj" fmla="val 15571"/>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a:solidFill>
                  <a:srgbClr val="44546A"/>
                </a:solidFill>
                <a:latin typeface="微软雅黑" panose="020B0503020204020204" charset="-122"/>
                <a:ea typeface="微软雅黑" panose="020B0503020204020204" charset="-122"/>
                <a:sym typeface="+mn-ea"/>
              </a:rPr>
              <a:t>具有独立法人资格的中外合作办学机构中纳入国家统一招生计划的学生已在本校各类分专业学生数填报，</a:t>
            </a:r>
            <a:r>
              <a:rPr lang="zh-CN" altLang="en-US" b="1" u="sng">
                <a:solidFill>
                  <a:srgbClr val="FF0000"/>
                </a:solidFill>
                <a:latin typeface="微软雅黑" panose="020B0503020204020204" charset="-122"/>
                <a:ea typeface="微软雅黑" panose="020B0503020204020204" charset="-122"/>
                <a:sym typeface="+mn-ea"/>
              </a:rPr>
              <a:t>本表不重复录入</a:t>
            </a:r>
            <a:r>
              <a:rPr lang="zh-CN" altLang="en-US" b="1">
                <a:solidFill>
                  <a:srgbClr val="FF0000"/>
                </a:solidFill>
                <a:latin typeface="微软雅黑" panose="020B0503020204020204" charset="-122"/>
                <a:ea typeface="微软雅黑" panose="020B0503020204020204" charset="-122"/>
                <a:sym typeface="+mn-ea"/>
              </a:rPr>
              <a:t>。</a:t>
            </a:r>
            <a:endParaRPr lang="zh-CN" altLang="en-US" b="1">
              <a:solidFill>
                <a:srgbClr val="FF0000"/>
              </a:solidFill>
              <a:latin typeface="微软雅黑" panose="020B0503020204020204" charset="-122"/>
              <a:ea typeface="微软雅黑" panose="020B0503020204020204" charset="-122"/>
              <a:sym typeface="+mn-ea"/>
            </a:endParaRPr>
          </a:p>
        </p:txBody>
      </p:sp>
      <p:sp>
        <p:nvSpPr>
          <p:cNvPr id="11" name="圆角矩形 10"/>
          <p:cNvSpPr/>
          <p:nvPr/>
        </p:nvSpPr>
        <p:spPr>
          <a:xfrm>
            <a:off x="3657600" y="5166819"/>
            <a:ext cx="8276590" cy="705485"/>
          </a:xfrm>
          <a:prstGeom prst="roundRect">
            <a:avLst>
              <a:gd name="adj" fmla="val 15571"/>
            </a:avLst>
          </a:prstGeom>
          <a:solidFill>
            <a:srgbClr val="C9E7FF"/>
          </a:solidFill>
          <a:ln>
            <a:solidFill>
              <a:srgbClr val="44546A"/>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a:solidFill>
                  <a:srgbClr val="44546A"/>
                </a:solidFill>
                <a:latin typeface="微软雅黑" panose="020B0503020204020204" charset="-122"/>
                <a:ea typeface="微软雅黑" panose="020B0503020204020204" charset="-122"/>
                <a:sym typeface="+mn-ea"/>
              </a:rPr>
              <a:t>不具有独立法人资格的中外合作办学机构及项目中纳入国家统一招生计划的学生数据是本校各类分专业学生数调查表中数据的其中数。</a:t>
            </a:r>
            <a:endParaRPr lang="zh-CN" altLang="en-US">
              <a:solidFill>
                <a:srgbClr val="44546A"/>
              </a:solidFill>
              <a:latin typeface="微软雅黑" panose="020B0503020204020204" charset="-122"/>
              <a:ea typeface="微软雅黑" panose="020B0503020204020204" charset="-122"/>
              <a:sym typeface="+mn-ea"/>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6" grpId="1" animBg="1"/>
      <p:bldP spid="8" grpId="0" bldLvl="0" animBg="1"/>
      <p:bldP spid="8" grpId="1" animBg="1"/>
      <p:bldP spid="9" grpId="0" bldLvl="0" animBg="1"/>
      <p:bldP spid="9" grpId="1" animBg="1"/>
      <p:bldP spid="10" grpId="0" bldLvl="0" animBg="1"/>
      <p:bldP spid="10" grpId="1" animBg="1"/>
      <p:bldP spid="11" grpId="0" bldLvl="0" animBg="1"/>
      <p:bldP spid="11" grpId="1"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a:p>
            <a:endParaRPr lang="zh-CN" altLang="en-US"/>
          </a:p>
        </p:txBody>
      </p:sp>
      <p:sp>
        <p:nvSpPr>
          <p:cNvPr id="32" name="矩形 31"/>
          <p:cNvSpPr/>
          <p:nvPr>
            <p:custDataLst>
              <p:tags r:id="rId2"/>
            </p:custDataLst>
          </p:nvPr>
        </p:nvSpPr>
        <p:spPr>
          <a:xfrm>
            <a:off x="318" y="2283778"/>
            <a:ext cx="12191365" cy="3339465"/>
          </a:xfrm>
          <a:prstGeom prst="rect">
            <a:avLst/>
          </a:prstGeom>
          <a:gradFill>
            <a:gsLst>
              <a:gs pos="13000">
                <a:schemeClr val="accent1">
                  <a:alpha val="100000"/>
                </a:schemeClr>
              </a:gs>
              <a:gs pos="100000">
                <a:schemeClr val="accent1">
                  <a:lumMod val="60000"/>
                  <a:lumOff val="40000"/>
                  <a:alpha val="100000"/>
                </a:schemeClr>
              </a:gs>
            </a:gsLst>
            <a:lin ang="13500000" scaled="0"/>
          </a:gradFill>
          <a:ln>
            <a:no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sp>
        <p:nvSpPr>
          <p:cNvPr id="20" name="文本框 6"/>
          <p:cNvSpPr txBox="1"/>
          <p:nvPr>
            <p:custDataLst>
              <p:tags r:id="rId3"/>
            </p:custDataLst>
          </p:nvPr>
        </p:nvSpPr>
        <p:spPr>
          <a:xfrm>
            <a:off x="438106" y="3445678"/>
            <a:ext cx="10461625" cy="1014730"/>
          </a:xfrm>
          <a:prstGeom prst="rect">
            <a:avLst/>
          </a:prstGeom>
          <a:noFill/>
        </p:spPr>
        <p:txBody>
          <a:bodyPr vert="horz" wrap="square" rtlCol="0">
            <a:spAutoFit/>
          </a:bodyPr>
          <a:lstStyle/>
          <a:p>
            <a:r>
              <a:rPr lang="zh-CN" altLang="en-US" sz="6000" b="1" dirty="0">
                <a:solidFill>
                  <a:schemeClr val="bg1"/>
                </a:solidFill>
                <a:latin typeface="微软雅黑" panose="020B0503020204020204" charset="-122"/>
                <a:ea typeface="微软雅黑" panose="020B0503020204020204" charset="-122"/>
              </a:rPr>
              <a:t>谢谢！</a:t>
            </a:r>
            <a:endParaRPr lang="zh-CN" altLang="en-US" sz="6000" b="1" dirty="0">
              <a:solidFill>
                <a:schemeClr val="bg1"/>
              </a:solidFill>
              <a:latin typeface="微软雅黑" panose="020B0503020204020204" charset="-122"/>
              <a:ea typeface="微软雅黑" panose="020B0503020204020204" charset="-122"/>
            </a:endParaRPr>
          </a:p>
        </p:txBody>
      </p:sp>
      <p:pic>
        <p:nvPicPr>
          <p:cNvPr id="31" name="图形 50"/>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805786" y="6143342"/>
            <a:ext cx="187891" cy="187891"/>
          </a:xfrm>
          <a:prstGeom prst="rect">
            <a:avLst/>
          </a:prstGeom>
        </p:spPr>
      </p:pic>
    </p:spTree>
    <p:custDataLst>
      <p:tags r:id="rId6"/>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 name="KSO_WM_UNIT_PLACING_PICTURE_USER_VIEWPORT" val="{&quot;height&quot;:1334.9984251968503,&quot;width&quot;:6793.946456692914}"/>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65.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INDEX" val="4"/>
  <p:tag name="KSO_WM_UNIT_ID" val="custom20233311_1*f*4"/>
  <p:tag name="KSO_WM_TEMPLATE_CATEGORY" val="custom"/>
  <p:tag name="KSO_WM_TEMPLATE_INDEX" val="20233311"/>
  <p:tag name="KSO_WM_UNIT_LAYERLEVEL" val="1"/>
  <p:tag name="KSO_WM_TAG_VERSION" val="3.0"/>
  <p:tag name="KSO_WM_BEAUTIFY_FLAG" val="#wm#"/>
  <p:tag name="KSO_WM_UNIT_TYPE_DROP" val="f"/>
</p:tagLst>
</file>

<file path=ppt/tags/tag66.xml><?xml version="1.0" encoding="utf-8"?>
<p:tagLst xmlns:p="http://schemas.openxmlformats.org/presentationml/2006/main">
  <p:tag name="KSO_WM_BEAUTIFY_FLAG" val="#wm#"/>
  <p:tag name="KSO_WM_TEMPLATE_CATEGORY" val="custom"/>
  <p:tag name="KSO_WM_TEMPLATE_INDEX" val="40492993"/>
</p:tagLst>
</file>

<file path=ppt/tags/tag6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_6**"/>
  <p:tag name="KSO_WM_TEMPLATE_CATEGORY" val="custom"/>
  <p:tag name="KSO_WM_TEMPLATE_INDEX" val="40492993"/>
  <p:tag name="KSO_WM_UNIT_LAYERLEVEL" val="1"/>
  <p:tag name="KSO_WM_TAG_VERSION" val="1.0"/>
  <p:tag name="KSO_WM_BEAUTIFY_FLAG" val="#wm#"/>
  <p:tag name="KSO_WM_UNIT_VALUE" val="30"/>
  <p:tag name="KSO_WM_DIAGRAM_GROUP_CODE" val="l1-1"/>
  <p:tag name="KSO_WM_UNIT_TEXT_TYPE" val="1"/>
  <p:tag name="KSO_WM_UNIT_PRESET_TEXT" val="单击此处添加标题"/>
  <p:tag name="KSO_WM_UNIT_USESOURCEFORMAT_APPLY"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40492982_3*l_i*1_1"/>
  <p:tag name="KSO_WM_TEMPLATE_CATEGORY" val="diagram"/>
  <p:tag name="KSO_WM_TEMPLATE_INDEX" val="40492982"/>
  <p:tag name="KSO_WM_UNIT_LAYERLEVEL" val="1_1"/>
  <p:tag name="KSO_WM_TAG_VERSION" val="3.0"/>
  <p:tag name="KSO_WM_BEAUTIFY_FLAG" val="#wm#"/>
  <p:tag name="KSO_WM_DIAGRAM_GROUP_CODE" val="l1-1"/>
  <p:tag name="KSO_WM_UNIT_TYPE" val="l_i"/>
  <p:tag name="KSO_WM_UNIT_INDEX" val="1_1"/>
  <p:tag name="KSO_WM_DIAGRAM_VERSION" val="3"/>
  <p:tag name="KSO_WM_DIAGRAM_COLOR_TRICK" val="1"/>
  <p:tag name="KSO_WM_DIAGRAM_COLOR_TEXT_CAN_REMOVE" val="n"/>
  <p:tag name="KSO_WM_UNIT_FILL_TYPE" val="1"/>
  <p:tag name="KSO_WM_UNIT_FILL_FORE_SCHEMECOLOR_INDEX" val="5"/>
  <p:tag name="KSO_WM_UNIT_FILL_FORE_SCHEMECOLOR_INDEX_BRIGHTNESS" val="0"/>
  <p:tag name="KSO_WM_DIAGRAM_VIRTUALLY_FRAME" val="{&quot;height&quot;:290.40000000000003,&quot;left&quot;:0,&quot;top&quot;:166.12503937007872,&quot;width&quot;:959.9750393700788}"/>
  <p:tag name="KSO_WM_DIAGRAM_MAX_ITEMCNT" val="4"/>
  <p:tag name="KSO_WM_DIAGRAM_MIN_ITEMCNT" val="2"/>
  <p:tag name="KSO_WM_DIAGRAM_COLOR_MATCH_VALUE" val="{&quot;shape&quot;:{&quot;fill&quot;:{&quot;solid&quot;:{&quot;brightness&quot;:0,&quot;colorType&quot;:1,&quot;foreColorIndex&quot;:5,&quot;transparency&quot;:0.899999976158142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2"/>
  <p:tag name="KSO_WM_UNIT_TEXT_FILL_TYPE" val="1"/>
  <p:tag name="KSO_WM_UNIT_USESOURCEFORMAT_APPLY" val="1"/>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40492982_3*l_i*1_2"/>
  <p:tag name="KSO_WM_TEMPLATE_CATEGORY" val="diagram"/>
  <p:tag name="KSO_WM_TEMPLATE_INDEX" val="40492982"/>
  <p:tag name="KSO_WM_UNIT_LAYERLEVEL" val="1_1"/>
  <p:tag name="KSO_WM_TAG_VERSION" val="3.0"/>
  <p:tag name="KSO_WM_BEAUTIFY_FLAG" val="#wm#"/>
  <p:tag name="KSO_WM_DIAGRAM_GROUP_CODE" val="l1-1"/>
  <p:tag name="KSO_WM_UNIT_TYPE" val="l_i"/>
  <p:tag name="KSO_WM_UNIT_INDEX" val="1_2"/>
  <p:tag name="KSO_WM_DIAGRAM_VERSION" val="3"/>
  <p:tag name="KSO_WM_DIAGRAM_COLOR_TRICK" val="1"/>
  <p:tag name="KSO_WM_DIAGRAM_COLOR_TEXT_CAN_REMOVE" val="n"/>
  <p:tag name="KSO_WM_UNIT_FILL_TYPE" val="3"/>
  <p:tag name="KSO_WM_DIAGRAM_VIRTUALLY_FRAME" val="{&quot;height&quot;:290.40000000000003,&quot;left&quot;:0,&quot;top&quot;:166.12503937007872,&quot;width&quot;:959.9750393700788}"/>
  <p:tag name="KSO_WM_DIAGRAM_MAX_ITEMCNT" val="4"/>
  <p:tag name="KSO_WM_DIAGRAM_MIN_ITEMCNT" val="2"/>
  <p:tag name="KSO_WM_DIAGRAM_COLOR_MATCH_VALUE" val="{&quot;shape&quot;:{&quot;fill&quot;:{&quot;gradient&quot;:[{&quot;brightness&quot;:0,&quot;colorType&quot;:1,&quot;foreColorIndex&quot;:5,&quot;pos&quot;:0.12999999523162842,&quot;transparency&quot;:0},{&quot;brightness&quot;:0.400000005960464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2"/>
  <p:tag name="KSO_WM_UNIT_TEXT_FILL_TYPE" val="1"/>
  <p:tag name="KSO_WM_UNIT_USESOURCEFORMAT_APPLY" val="1"/>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40492982_3*l_h_i*1_2_3"/>
  <p:tag name="KSO_WM_TEMPLATE_CATEGORY" val="diagram"/>
  <p:tag name="KSO_WM_TEMPLATE_INDEX" val="4049298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3"/>
  <p:tag name="KSO_WM_DIAGRAM_VIRTUALLY_FRAME" val="{&quot;height&quot;:290.40000000000003,&quot;left&quot;:0,&quot;top&quot;:166.12503937007872,&quot;width&quot;:959.9750393700788}"/>
  <p:tag name="KSO_WM_DIAGRAM_MAX_ITEMCNT" val="4"/>
  <p:tag name="KSO_WM_DIAGRAM_MIN_ITEMCNT" val="2"/>
  <p:tag name="KSO_WM_DIAGRAM_COLOR_MATCH_VALUE" val="{&quot;shape&quot;:{&quot;fill&quot;:{&quot;type&quot;:0},&quot;glow&quot;:{&quot;colorType&quot;:0},&quot;line&quot;:{&quot;solidLine&quot;:{&quot;brightness&quot;:0,&quot;colorType&quot;:2,&quot;rgb&quot;:&quot;#ffffff&quot;,&quot;transparency&quot;:0.6700000166893005},&quot;type&quot;:1},&quot;shadow&quot;:{&quot;colorType&quot;:0},&quot;threeD&quot;:{&quot;curvedSurface&quot;:{&quot;brightness&quot;:0,&quot;colorType&quot;:2,&quot;rgb&quot;:&quot;#000000&quot;},&quot;depth&quot;:{&quot;colorType&quot;:0}}},&quot;text&quot;:{&quot;fill&quot;:{},&quot;glow&quot;:{},&quot;line&quot;:{},&quot;shadow&quot;:{},&quot;threeD&quot;:{}}}"/>
  <p:tag name="KSO_WM_UNIT_USESOURCEFORMAT_APPLY"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40492982_3*l_h_f*1_1_1"/>
  <p:tag name="KSO_WM_TEMPLATE_CATEGORY" val="diagram"/>
  <p:tag name="KSO_WM_TEMPLATE_INDEX" val="40492982"/>
  <p:tag name="KSO_WM_UNIT_LAYERLEVEL" val="1_1_1"/>
  <p:tag name="KSO_WM_TAG_VERSION" val="3.0"/>
  <p:tag name="KSO_WM_BEAUTIFY_FLAG" val="#wm#"/>
  <p:tag name="KSO_WM_DIAGRAM_VERSION" val="3"/>
  <p:tag name="KSO_WM_DIAGRAM_COLOR_TRICK" val="1"/>
  <p:tag name="KSO_WM_DIAGRAM_COLOR_TEXT_CAN_REMOVE" val="n"/>
  <p:tag name="KSO_WM_UNIT_SUBTYPE" val="a"/>
  <p:tag name="KSO_WM_UNIT_TEXT_LAYER_COUNT" val="1"/>
  <p:tag name="KSO_WM_UNIT_NOCLEAR" val="0"/>
  <p:tag name="KSO_WM_DIAGRAM_GROUP_CODE" val="l1-1"/>
  <p:tag name="KSO_WM_UNIT_TYPE" val="l_h_f"/>
  <p:tag name="KSO_WM_UNIT_INDEX" val="1_1_1"/>
  <p:tag name="KSO_WM_UNIT_PRESET_TEXT" val="单击此处添加文本具体内容"/>
  <p:tag name="KSO_WM_DIAGRAM_VIRTUALLY_FRAME" val="{&quot;height&quot;:290.40000000000003,&quot;left&quot;:0,&quot;top&quot;:166.12503937007872,&quot;width&quot;:959.9750393700788}"/>
  <p:tag name="KSO_WM_UNIT_TEXT_TYPE" val="1"/>
  <p:tag name="KSO_WM_DIAGRAM_MAX_ITEMCNT" val="4"/>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diagram40492982_3*l_h_i*1_1_1"/>
  <p:tag name="KSO_WM_TEMPLATE_CATEGORY" val="diagram"/>
  <p:tag name="KSO_WM_TEMPLATE_INDEX" val="4049298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DIAGRAM_VIRTUALLY_FRAME" val="{&quot;height&quot;:290.40000000000003,&quot;left&quot;:0,&quot;top&quot;:166.12503937007872,&quot;width&quot;:959.9750393700788}"/>
  <p:tag name="KSO_WM_DIAGRAM_MAX_ITEMCNT" val="4"/>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40492982_3*l_h_i*1_1_2"/>
  <p:tag name="KSO_WM_TEMPLATE_CATEGORY" val="diagram"/>
  <p:tag name="KSO_WM_TEMPLATE_INDEX" val="4049298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1_2"/>
  <p:tag name="KSO_WM_DIAGRAM_VIRTUALLY_FRAME" val="{&quot;height&quot;:290.40000000000003,&quot;left&quot;:0,&quot;top&quot;:166.12503937007872,&quot;width&quot;:959.9750393700788}"/>
  <p:tag name="KSO_WM_DIAGRAM_MAX_ITEMCNT" val="4"/>
  <p:tag name="KSO_WM_DIAGRAM_MIN_ITEMCNT" val="2"/>
  <p:tag name="KSO_WM_DIAGRAM_COLOR_MATCH_VALUE" val="{&quot;shape&quot;:{&quot;fill&quot;:{&quot;type&quot;:0},&quot;glow&quot;:{&quot;colorType&quot;:0},&quot;line&quot;:{&quot;solidLine&quot;:{&quot;brightness&quot;:0,&quot;colorType&quot;:2,&quot;rgb&quot;:&quot;#ffffff&quot;,&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USESOURCEFORMAT_APPLY" val="1"/>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40492982_3*l_h_f*1_2_1"/>
  <p:tag name="KSO_WM_TEMPLATE_CATEGORY" val="diagram"/>
  <p:tag name="KSO_WM_TEMPLATE_INDEX" val="40492982"/>
  <p:tag name="KSO_WM_UNIT_LAYERLEVEL" val="1_1_1"/>
  <p:tag name="KSO_WM_TAG_VERSION" val="3.0"/>
  <p:tag name="KSO_WM_BEAUTIFY_FLAG" val="#wm#"/>
  <p:tag name="KSO_WM_DIAGRAM_VERSION" val="3"/>
  <p:tag name="KSO_WM_DIAGRAM_COLOR_TRICK" val="1"/>
  <p:tag name="KSO_WM_DIAGRAM_COLOR_TEXT_CAN_REMOVE" val="n"/>
  <p:tag name="KSO_WM_UNIT_SUBTYPE" val="a"/>
  <p:tag name="KSO_WM_UNIT_TEXT_LAYER_COUNT" val="1"/>
  <p:tag name="KSO_WM_UNIT_NOCLEAR" val="0"/>
  <p:tag name="KSO_WM_DIAGRAM_GROUP_CODE" val="l1-1"/>
  <p:tag name="KSO_WM_UNIT_TYPE" val="l_h_f"/>
  <p:tag name="KSO_WM_UNIT_INDEX" val="1_2_1"/>
  <p:tag name="KSO_WM_UNIT_PRESET_TEXT" val="单击此处添加文本内容"/>
  <p:tag name="KSO_WM_DIAGRAM_VIRTUALLY_FRAME" val="{&quot;height&quot;:290.40000000000003,&quot;left&quot;:0,&quot;top&quot;:166.12503937007872,&quot;width&quot;:959.9750393700788}"/>
  <p:tag name="KSO_WM_UNIT_TEXT_TYPE" val="1"/>
  <p:tag name="KSO_WM_DIAGRAM_MAX_ITEMCNT" val="4"/>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diagram40492982_3*l_h_i*1_2_1"/>
  <p:tag name="KSO_WM_TEMPLATE_CATEGORY" val="diagram"/>
  <p:tag name="KSO_WM_TEMPLATE_INDEX" val="40492982"/>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l1-1"/>
  <p:tag name="KSO_WM_DIAGRAM_VIRTUALLY_FRAME" val="{&quot;height&quot;:290.40000000000003,&quot;left&quot;:0,&quot;top&quot;:166.12503937007872,&quot;width&quot;:959.9750393700788}"/>
  <p:tag name="KSO_WM_DIAGRAM_MAX_ITEMCNT" val="4"/>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40492982_3*l_h_i*1_2_2"/>
  <p:tag name="KSO_WM_TEMPLATE_CATEGORY" val="diagram"/>
  <p:tag name="KSO_WM_TEMPLATE_INDEX" val="40492982"/>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TYPE" val="l_h_i"/>
  <p:tag name="KSO_WM_UNIT_INDEX" val="1_2_2"/>
  <p:tag name="KSO_WM_DIAGRAM_VIRTUALLY_FRAME" val="{&quot;height&quot;:290.40000000000003,&quot;left&quot;:0,&quot;top&quot;:166.12503937007872,&quot;width&quot;:959.9750393700788}"/>
  <p:tag name="KSO_WM_DIAGRAM_MAX_ITEMCNT" val="4"/>
  <p:tag name="KSO_WM_DIAGRAM_MIN_ITEMCNT" val="2"/>
  <p:tag name="KSO_WM_DIAGRAM_COLOR_MATCH_VALUE" val="{&quot;shape&quot;:{&quot;fill&quot;:{&quot;type&quot;:0},&quot;glow&quot;:{&quot;colorType&quot;:0},&quot;line&quot;:{&quot;solidLine&quot;:{&quot;brightness&quot;:0,&quot;colorType&quot;:2,&quot;rgb&quot;:&quot;#ffffff&quot;,&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USESOURCEFORMAT_APPLY" val="1"/>
</p:tagLst>
</file>

<file path=ppt/tags/tag77.xml><?xml version="1.0" encoding="utf-8"?>
<p:tagLst xmlns:p="http://schemas.openxmlformats.org/presentationml/2006/main">
  <p:tag name="KSO_WM_SLIDE_ID" val="custom40492993_1"/>
  <p:tag name="KSO_WM_TEMPLATE_SUBCATEGORY" val="0"/>
  <p:tag name="KSO_WM_TEMPLATE_MASTER_TYPE" val="0"/>
  <p:tag name="KSO_WM_TEMPLATE_COLOR_TYPE" val="0"/>
  <p:tag name="KSO_WM_SLIDE_ITEM_CNT" val="4"/>
  <p:tag name="KSO_WM_SLIDE_INDEX" val="1"/>
  <p:tag name="KSO_WM_TAG_VERSION" val="3.0"/>
  <p:tag name="KSO_WM_BEAUTIFY_FLAG" val="#wm#"/>
  <p:tag name="KSO_WM_TEMPLATE_CATEGORY" val="custom"/>
  <p:tag name="KSO_WM_TEMPLATE_INDEX" val="40492993"/>
  <p:tag name="KSO_WM_SLIDE_TYPE" val="text"/>
  <p:tag name="KSO_WM_SLIDE_SUBTYPE" val="picTxt"/>
  <p:tag name="KSO_WM_SLIDE_SIZE" val="959.95*290.4"/>
  <p:tag name="KSO_WM_SLIDE_POSITION" val="0*166.125"/>
  <p:tag name="KSO_WM_SLIDE_LAYOUT" val="a_l"/>
  <p:tag name="KSO_WM_SLIDE_LAYOUT_CNT" val="1_1"/>
  <p:tag name="KSO_WM_SPECIAL_SOURCE" val="bdnull"/>
  <p:tag name="KSO_WM_DIAGRAM_GROUP_CODE" val="l1-1"/>
  <p:tag name="KSO_WM_SLIDE_DIAGTYPE" val="l"/>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40492982_3*l_i*1_2"/>
  <p:tag name="KSO_WM_TEMPLATE_CATEGORY" val="diagram"/>
  <p:tag name="KSO_WM_TEMPLATE_INDEX" val="40492982"/>
  <p:tag name="KSO_WM_UNIT_LAYERLEVEL" val="1_1"/>
  <p:tag name="KSO_WM_TAG_VERSION" val="3.0"/>
  <p:tag name="KSO_WM_BEAUTIFY_FLAG" val="#wm#"/>
  <p:tag name="KSO_WM_DIAGRAM_GROUP_CODE" val="l1-1"/>
  <p:tag name="KSO_WM_UNIT_TYPE" val="l_i"/>
  <p:tag name="KSO_WM_UNIT_INDEX" val="1_2"/>
  <p:tag name="KSO_WM_DIAGRAM_VERSION" val="3"/>
  <p:tag name="KSO_WM_DIAGRAM_COLOR_TRICK" val="1"/>
  <p:tag name="KSO_WM_DIAGRAM_COLOR_TEXT_CAN_REMOVE" val="n"/>
  <p:tag name="KSO_WM_UNIT_FILL_TYPE" val="3"/>
  <p:tag name="KSO_WM_DIAGRAM_VIRTUALLY_FRAME" val="{&quot;height&quot;:290.40000000000003,&quot;left&quot;:0,&quot;top&quot;:166.12503937007872,&quot;width&quot;:959.9750393700788}"/>
  <p:tag name="KSO_WM_DIAGRAM_MAX_ITEMCNT" val="4"/>
  <p:tag name="KSO_WM_DIAGRAM_MIN_ITEMCNT" val="2"/>
  <p:tag name="KSO_WM_DIAGRAM_COLOR_MATCH_VALUE" val="{&quot;shape&quot;:{&quot;fill&quot;:{&quot;gradient&quot;:[{&quot;brightness&quot;:0,&quot;colorType&quot;:1,&quot;foreColorIndex&quot;:5,&quot;pos&quot;:0.12999999523162842,&quot;transparency&quot;:0},{&quot;brightness&quot;:0.400000005960464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2"/>
  <p:tag name="KSO_WM_UNIT_TEXT_FILL_TYPE" val="1"/>
  <p:tag name="KSO_WM_UNIT_USESOURCEFORMAT_APPLY" val="1"/>
</p:tagLst>
</file>

<file path=ppt/tags/tag80.xml><?xml version="1.0" encoding="utf-8"?>
<p:tagLst xmlns:p="http://schemas.openxmlformats.org/presentationml/2006/main">
  <p:tag name="PA" val="v5.2.10"/>
</p:tagLst>
</file>

<file path=ppt/tags/tag81.xml><?xml version="1.0" encoding="utf-8"?>
<p:tagLst xmlns:p="http://schemas.openxmlformats.org/presentationml/2006/main">
  <p:tag name="KSO_WM_SLIDE_ID" val="custom40492993_1"/>
  <p:tag name="KSO_WM_TEMPLATE_SUBCATEGORY" val="0"/>
  <p:tag name="KSO_WM_TEMPLATE_MASTER_TYPE" val="0"/>
  <p:tag name="KSO_WM_TEMPLATE_COLOR_TYPE" val="0"/>
  <p:tag name="KSO_WM_SLIDE_ITEM_CNT" val="4"/>
  <p:tag name="KSO_WM_SLIDE_INDEX" val="1"/>
  <p:tag name="KSO_WM_TAG_VERSION" val="3.0"/>
  <p:tag name="KSO_WM_BEAUTIFY_FLAG" val="#wm#"/>
  <p:tag name="KSO_WM_TEMPLATE_CATEGORY" val="custom"/>
  <p:tag name="KSO_WM_TEMPLATE_INDEX" val="40492993"/>
  <p:tag name="KSO_WM_SLIDE_TYPE" val="text"/>
  <p:tag name="KSO_WM_SLIDE_SUBTYPE" val="picTxt"/>
  <p:tag name="KSO_WM_SLIDE_SIZE" val="959.95*290.4"/>
  <p:tag name="KSO_WM_SLIDE_POSITION" val="0*166.125"/>
  <p:tag name="KSO_WM_SLIDE_LAYOUT" val="a_l"/>
  <p:tag name="KSO_WM_SLIDE_LAYOUT_CNT" val="1_1"/>
  <p:tag name="KSO_WM_SPECIAL_SOURCE" val="bdnull"/>
  <p:tag name="KSO_WM_DIAGRAM_GROUP_CODE" val="l1-1"/>
  <p:tag name="KSO_WM_SLIDE_DIAGTYPE" val="l"/>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3.xml><?xml version="1.0" encoding="utf-8"?>
<p:tagLst xmlns:p="http://schemas.openxmlformats.org/presentationml/2006/main">
  <p:tag name="KSO_WM_DIAGRAM_VIRTUALLY_FRAME" val="{&quot;height&quot;:302.39992125984253,&quot;left&quot;:288.025,&quot;top&quot;:144,&quot;width&quot;:633.6}"/>
</p:tagLst>
</file>

<file path=ppt/tags/tag84.xml><?xml version="1.0" encoding="utf-8"?>
<p:tagLst xmlns:p="http://schemas.openxmlformats.org/presentationml/2006/main">
  <p:tag name="KSO_WM_DIAGRAM_VIRTUALLY_FRAME" val="{&quot;height&quot;:302.39992125984253,&quot;left&quot;:288.025,&quot;top&quot;:144,&quot;width&quot;:633.6}"/>
</p:tagLst>
</file>

<file path=ppt/tags/tag85.xml><?xml version="1.0" encoding="utf-8"?>
<p:tagLst xmlns:p="http://schemas.openxmlformats.org/presentationml/2006/main">
  <p:tag name="KSO_WM_DIAGRAM_VIRTUALLY_FRAME" val="{&quot;height&quot;:302.39992125984253,&quot;left&quot;:288.025,&quot;top&quot;:144,&quot;width&quot;:633.6}"/>
</p:tagLst>
</file>

<file path=ppt/tags/tag86.xml><?xml version="1.0" encoding="utf-8"?>
<p:tagLst xmlns:p="http://schemas.openxmlformats.org/presentationml/2006/main">
  <p:tag name="KSO_WM_DIAGRAM_VIRTUALLY_FRAME" val="{&quot;height&quot;:302.39992125984253,&quot;left&quot;:288.025,&quot;top&quot;:144,&quot;width&quot;:633.6}"/>
</p:tagLst>
</file>

<file path=ppt/tags/tag87.xml><?xml version="1.0" encoding="utf-8"?>
<p:tagLst xmlns:p="http://schemas.openxmlformats.org/presentationml/2006/main">
  <p:tag name="KSO_WM_DIAGRAM_VIRTUALLY_FRAME" val="{&quot;height&quot;:302.39992125984253,&quot;left&quot;:288.025,&quot;top&quot;:144,&quot;width&quot;:633.6}"/>
</p:tagLst>
</file>

<file path=ppt/tags/tag88.xml><?xml version="1.0" encoding="utf-8"?>
<p:tagLst xmlns:p="http://schemas.openxmlformats.org/presentationml/2006/main">
  <p:tag name="KSO_WM_DIAGRAM_VIRTUALLY_FRAME" val="{&quot;height&quot;:302.39992125984253,&quot;left&quot;:288.025,&quot;top&quot;:144,&quot;width&quot;:633.6}"/>
</p:tagLst>
</file>

<file path=ppt/tags/tag89.xml><?xml version="1.0" encoding="utf-8"?>
<p:tagLst xmlns:p="http://schemas.openxmlformats.org/presentationml/2006/main">
  <p:tag name="KSO_WM_DIAGRAM_VIRTUALLY_FRAME" val="{&quot;height&quot;:302.39992125984253,&quot;left&quot;:288.025,&quot;top&quot;:144,&quot;width&quot;:633.6}"/>
</p:tagLst>
</file>

<file path=ppt/tags/tag90.xml><?xml version="1.0" encoding="utf-8"?>
<p:tagLst xmlns:p="http://schemas.openxmlformats.org/presentationml/2006/main">
  <p:tag name="KSO_WM_DIAGRAM_VIRTUALLY_FRAME" val="{&quot;height&quot;:302.39992125984253,&quot;left&quot;:288.025,&quot;top&quot;:144,&quot;width&quot;:633.6}"/>
</p:tagLst>
</file>

<file path=ppt/tags/tag91.xml><?xml version="1.0" encoding="utf-8"?>
<p:tagLst xmlns:p="http://schemas.openxmlformats.org/presentationml/2006/main">
  <p:tag name="KSO_WM_DIAGRAM_VIRTUALLY_FRAME" val="{&quot;height&quot;:302.39992125984253,&quot;left&quot;:288.025,&quot;top&quot;:144,&quot;width&quot;:633.6}"/>
</p:tagLst>
</file>

<file path=ppt/tags/tag92.xml><?xml version="1.0" encoding="utf-8"?>
<p:tagLst xmlns:p="http://schemas.openxmlformats.org/presentationml/2006/main">
  <p:tag name="KSO_WM_DIAGRAM_VIRTUALLY_FRAME" val="{&quot;height&quot;:302.39992125984253,&quot;left&quot;:288.025,&quot;top&quot;:144,&quot;width&quot;:633.6}"/>
</p:tagLst>
</file>

<file path=ppt/tags/tag93.xml><?xml version="1.0" encoding="utf-8"?>
<p:tagLst xmlns:p="http://schemas.openxmlformats.org/presentationml/2006/main">
  <p:tag name="KSO_WM_DIAGRAM_VIRTUALLY_FRAME" val="{&quot;height&quot;:302.39992125984253,&quot;left&quot;:288.025,&quot;top&quot;:144,&quot;width&quot;:633.6}"/>
</p:tagLst>
</file>

<file path=ppt/tags/tag94.xml><?xml version="1.0" encoding="utf-8"?>
<p:tagLst xmlns:p="http://schemas.openxmlformats.org/presentationml/2006/main">
  <p:tag name="KSO_WM_DIAGRAM_VIRTUALLY_FRAME" val="{&quot;height&quot;:302.39992125984253,&quot;left&quot;:288.025,&quot;top&quot;:144,&quot;width&quot;:633.6}"/>
</p:tagLst>
</file>

<file path=ppt/tags/tag95.xml><?xml version="1.0" encoding="utf-8"?>
<p:tagLst xmlns:p="http://schemas.openxmlformats.org/presentationml/2006/main">
  <p:tag name="KSO_WM_DIAGRAM_VIRTUALLY_FRAME" val="{&quot;height&quot;:302.39992125984253,&quot;left&quot;:288.025,&quot;top&quot;:144,&quot;width&quot;:633.6}"/>
</p:tagLst>
</file>

<file path=ppt/tags/tag96.xml><?xml version="1.0" encoding="utf-8"?>
<p:tagLst xmlns:p="http://schemas.openxmlformats.org/presentationml/2006/main">
  <p:tag name="KSO_WM_DIAGRAM_VIRTUALLY_FRAME" val="{&quot;height&quot;:302.39992125984253,&quot;left&quot;:288.025,&quot;top&quot;:144,&quot;width&quot;:633.6}"/>
</p:tagLst>
</file>

<file path=ppt/tags/tag97.xml><?xml version="1.0" encoding="utf-8"?>
<p:tagLst xmlns:p="http://schemas.openxmlformats.org/presentationml/2006/main">
  <p:tag name="KSO_WM_DIAGRAM_VIRTUALLY_FRAME" val="{&quot;height&quot;:302.39992125984253,&quot;left&quot;:288.025,&quot;top&quot;:144,&quot;width&quot;:633.6}"/>
</p:tagLst>
</file>

<file path=ppt/tags/tag98.xml><?xml version="1.0" encoding="utf-8"?>
<p:tagLst xmlns:p="http://schemas.openxmlformats.org/presentationml/2006/main">
  <p:tag name="KSO_WM_DIAGRAM_VIRTUALLY_FRAME" val="{&quot;height&quot;:302.39992125984253,&quot;left&quot;:288.025,&quot;top&quot;:144,&quot;width&quot;:633.6}"/>
</p:tagLst>
</file>

<file path=ppt/tags/tag99.xml><?xml version="1.0" encoding="utf-8"?>
<p:tagLst xmlns:p="http://schemas.openxmlformats.org/presentationml/2006/main">
  <p:tag name="KSO_WM_DIAGRAM_VIRTUALLY_FRAME" val="{&quot;height&quot;:302.39992125984253,&quot;left&quot;:288.025,&quot;top&quot;:144,&quot;width&quot;:633.6}"/>
</p:tagLst>
</file>

<file path=ppt/tags/tag100.xml><?xml version="1.0" encoding="utf-8"?>
<p:tagLst xmlns:p="http://schemas.openxmlformats.org/presentationml/2006/main">
  <p:tag name="KSO_WM_DIAGRAM_VIRTUALLY_FRAME" val="{&quot;height&quot;:366.37944881889763,&quot;left&quot;:63.95,&quot;top&quot;:113.55338582677166,&quot;width&quot;:801.55}"/>
</p:tagLst>
</file>

<file path=ppt/tags/tag101.xml><?xml version="1.0" encoding="utf-8"?>
<p:tagLst xmlns:p="http://schemas.openxmlformats.org/presentationml/2006/main">
  <p:tag name="TABLE_ENDDRAG_ORIGIN_RECT" val="333*236"/>
  <p:tag name="TABLE_ENDDRAG_RECT" val="565*141*333*236"/>
</p:tagLst>
</file>

<file path=ppt/tags/tag102.xml><?xml version="1.0" encoding="utf-8"?>
<p:tagLst xmlns:p="http://schemas.openxmlformats.org/presentationml/2006/main">
  <p:tag name="KSO_WM_DIAGRAM_VIRTUALLY_FRAME" val="{&quot;height&quot;:281.35992125984296,&quot;left&quot;:74.375,&quot;top&quot;:151.8,&quot;width&quot;:505.35}"/>
</p:tagLst>
</file>

<file path=ppt/tags/tag103.xml><?xml version="1.0" encoding="utf-8"?>
<p:tagLst xmlns:p="http://schemas.openxmlformats.org/presentationml/2006/main">
  <p:tag name="KSO_WM_DIAGRAM_VIRTUALLY_FRAME" val="{&quot;height&quot;:281.35992125984296,&quot;left&quot;:74.375,&quot;top&quot;:151.8,&quot;width&quot;:505.35}"/>
</p:tagLst>
</file>

<file path=ppt/tags/tag104.xml><?xml version="1.0" encoding="utf-8"?>
<p:tagLst xmlns:p="http://schemas.openxmlformats.org/presentationml/2006/main">
  <p:tag name="KSO_WM_DIAGRAM_VERSION" val="3"/>
  <p:tag name="KSO_WM_UNIT_HIGHLIGHT" val="0"/>
  <p:tag name="KSO_WM_UNIT_COMPATIBLE" val="0"/>
  <p:tag name="KSO_WM_UNIT_DIAGRAM_ISNUMVISUAL" val="0"/>
  <p:tag name="KSO_WM_UNIT_DIAGRAM_ISREFERUNIT" val="0"/>
  <p:tag name="KSO_WM_DIAGRAM_GROUP_CODE" val="m1-1"/>
  <p:tag name="KSO_WM_UNIT_SUBTYPE" val="d"/>
  <p:tag name="KSO_WM_UNIT_ID" val="diagram20231068_3*m_h_i*1_1_1"/>
  <p:tag name="KSO_WM_TEMPLATE_CATEGORY" val="diagram"/>
  <p:tag name="KSO_WM_TEMPLATE_INDEX" val="20231068"/>
  <p:tag name="KSO_WM_UNIT_LAYERLEVEL" val="1_1_1"/>
  <p:tag name="KSO_WM_TAG_VERSION" val="3.0"/>
  <p:tag name="KSO_WM_UNIT_FILL_TYPE" val="3"/>
  <p:tag name="KSO_WM_DIAGRAM_MAX_ITEMCNT" val="6"/>
  <p:tag name="KSO_WM_DIAGRAM_MIN_ITEMCNT" val="3"/>
  <p:tag name="KSO_WM_DIAGRAM_VIRTUALLY_FRAME" val="{&quot;height&quot;:348.8999938964844,&quot;left&quot;:67.04998779296875,&quot;top&quot;:154.20000305175782,&quot;width&quot;:825.9000244140625}"/>
  <p:tag name="KSO_WM_DIAGRAM_COLOR_MATCH_VALUE" val="{&quot;shape&quot;:{&quot;fill&quot;:{&quot;gradient&quot;:[{&quot;brightness&quot;:0.4000000059604645,&quot;colorType&quot;:1,&quot;foreColorIndex&quot;:5,&quot;pos&quot;:0.1599999964237213,&quot;transparency&quot;:0},{&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DIAGRAM_VERSION" val="3"/>
  <p:tag name="KSO_WM_UNIT_HIGHLIGHT" val="0"/>
  <p:tag name="KSO_WM_UNIT_COMPATIBLE" val="0"/>
  <p:tag name="KSO_WM_UNIT_DIAGRAM_ISNUMVISUAL" val="0"/>
  <p:tag name="KSO_WM_UNIT_DIAGRAM_ISREFERUNIT" val="0"/>
  <p:tag name="KSO_WM_DIAGRAM_GROUP_CODE" val="m1-1"/>
  <p:tag name="KSO_WM_UNIT_SUBTYPE" val="d"/>
  <p:tag name="KSO_WM_UNIT_ID" val="diagram20231068_3*m_h_i*1_2_1"/>
  <p:tag name="KSO_WM_TEMPLATE_CATEGORY" val="diagram"/>
  <p:tag name="KSO_WM_TEMPLATE_INDEX" val="20231068"/>
  <p:tag name="KSO_WM_UNIT_LAYERLEVEL" val="1_1_1"/>
  <p:tag name="KSO_WM_TAG_VERSION" val="3.0"/>
  <p:tag name="KSO_WM_UNIT_FILL_TYPE" val="3"/>
  <p:tag name="KSO_WM_DIAGRAM_MAX_ITEMCNT" val="6"/>
  <p:tag name="KSO_WM_DIAGRAM_MIN_ITEMCNT" val="3"/>
  <p:tag name="KSO_WM_DIAGRAM_VIRTUALLY_FRAME" val="{&quot;height&quot;:348.8999938964844,&quot;left&quot;:67.04998779296875,&quot;top&quot;:154.20000305175782,&quot;width&quot;:825.9000244140625}"/>
  <p:tag name="KSO_WM_DIAGRAM_COLOR_MATCH_VALUE" val="{&quot;shape&quot;:{&quot;fill&quot;:{&quot;gradient&quot;:[{&quot;brightness&quot;:0.4000000059604645,&quot;colorType&quot;:1,&quot;foreColorIndex&quot;:6,&quot;pos&quot;:0.1599999964237213,&quot;transparency&quot;:0},{&quot;brightness&quot;:0,&quot;colorType&quot;:1,&quot;foreColorIndex&quot;:6,&quot;pos&quot;:1,&quot;transparency&quot;:0}],&quot;type&quot;:3},&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6.xml><?xml version="1.0" encoding="utf-8"?>
<p:tagLst xmlns:p="http://schemas.openxmlformats.org/presentationml/2006/main">
  <p:tag name="KSO_WM_DIAGRAM_VERSION" val="3"/>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m1-1"/>
  <p:tag name="KSO_WM_UNIT_ID" val="diagram20231068_3*m_h_a*1_1_1"/>
  <p:tag name="KSO_WM_TEMPLATE_CATEGORY" val="diagram"/>
  <p:tag name="KSO_WM_TEMPLATE_INDEX" val="20231068"/>
  <p:tag name="KSO_WM_UNIT_LAYERLEVEL" val="1_1_1"/>
  <p:tag name="KSO_WM_TAG_VERSION" val="3.0"/>
  <p:tag name="KSO_WM_UNIT_PRESET_TEXT" val="添加标题"/>
  <p:tag name="KSO_WM_UNIT_TEXT_FILL_FORE_SCHEMECOLOR_INDEX" val="1"/>
  <p:tag name="KSO_WM_UNIT_TEXT_FILL_TYPE" val="1"/>
  <p:tag name="KSO_WM_UNIT_TEXT_TYPE" val="1"/>
  <p:tag name="KSO_WM_DIAGRAM_MAX_ITEMCNT" val="6"/>
  <p:tag name="KSO_WM_DIAGRAM_MIN_ITEMCNT" val="3"/>
  <p:tag name="KSO_WM_DIAGRAM_VIRTUALLY_FRAME" val="{&quot;height&quot;:348.8999938964844,&quot;left&quot;:67.04998779296875,&quot;top&quot;:154.20000305175782,&quot;width&quot;:825.9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DIAGRAM_VERSION" val="3"/>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DIAGRAM_GROUP_CODE" val="m1-1"/>
  <p:tag name="KSO_WM_UNIT_ID" val="diagram20231068_3*m_h_f*1_1_1"/>
  <p:tag name="KSO_WM_TEMPLATE_CATEGORY" val="diagram"/>
  <p:tag name="KSO_WM_TEMPLATE_INDEX" val="20231068"/>
  <p:tag name="KSO_WM_UNIT_LAYERLEVEL" val="1_1_1"/>
  <p:tag name="KSO_WM_TAG_VERSION" val="3.0"/>
  <p:tag name="KSO_WM_UNIT_PRESET_TEXT" val="单击此处输入你的正文，文字是您思想的提炼"/>
  <p:tag name="KSO_WM_UNIT_TEXT_FILL_FORE_SCHEMECOLOR_INDEX" val="1"/>
  <p:tag name="KSO_WM_UNIT_TEXT_FILL_TYPE" val="1"/>
  <p:tag name="KSO_WM_UNIT_TEXT_TYPE" val="1"/>
  <p:tag name="KSO_WM_DIAGRAM_MAX_ITEMCNT" val="6"/>
  <p:tag name="KSO_WM_DIAGRAM_MIN_ITEMCNT" val="3"/>
  <p:tag name="KSO_WM_DIAGRAM_VIRTUALLY_FRAME" val="{&quot;height&quot;:348.8999938964844,&quot;left&quot;:67.04998779296875,&quot;top&quot;:154.20000305175782,&quot;width&quot;:825.9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8.xml><?xml version="1.0" encoding="utf-8"?>
<p:tagLst xmlns:p="http://schemas.openxmlformats.org/presentationml/2006/main">
  <p:tag name="KSO_WM_DIAGRAM_VERSION" val="3"/>
  <p:tag name="KSO_WM_UNIT_HIGHLIGHT" val="0"/>
  <p:tag name="KSO_WM_UNIT_COMPATIBLE" val="0"/>
  <p:tag name="KSO_WM_UNIT_DIAGRAM_ISNUMVISUAL" val="0"/>
  <p:tag name="KSO_WM_UNIT_DIAGRAM_ISREFERUNIT" val="0"/>
  <p:tag name="KSO_WM_DIAGRAM_GROUP_CODE" val="m1-1"/>
  <p:tag name="KSO_WM_UNIT_SUBTYPE" val="d"/>
  <p:tag name="KSO_WM_UNIT_ID" val="diagram20231068_3*m_h_i*1_3_1"/>
  <p:tag name="KSO_WM_TEMPLATE_CATEGORY" val="diagram"/>
  <p:tag name="KSO_WM_TEMPLATE_INDEX" val="20231068"/>
  <p:tag name="KSO_WM_UNIT_LAYERLEVEL" val="1_1_1"/>
  <p:tag name="KSO_WM_TAG_VERSION" val="3.0"/>
  <p:tag name="KSO_WM_UNIT_FILL_TYPE" val="3"/>
  <p:tag name="KSO_WM_DIAGRAM_MAX_ITEMCNT" val="6"/>
  <p:tag name="KSO_WM_DIAGRAM_MIN_ITEMCNT" val="3"/>
  <p:tag name="KSO_WM_DIAGRAM_VIRTUALLY_FRAME" val="{&quot;height&quot;:348.8999938964844,&quot;left&quot;:67.04998779296875,&quot;top&quot;:154.20000305175782,&quot;width&quot;:825.9000244140625}"/>
  <p:tag name="KSO_WM_DIAGRAM_COLOR_MATCH_VALUE" val="{&quot;shape&quot;:{&quot;fill&quot;:{&quot;gradient&quot;:[{&quot;brightness&quot;:0.4000000059604645,&quot;colorType&quot;:1,&quot;foreColorIndex&quot;:5,&quot;pos&quot;:0.1599999964237213,&quot;transparency&quot;:0},{&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DIAGRAM_VERSION" val="3"/>
  <p:tag name="KSO_WM_UNIT_HIGHLIGHT" val="0"/>
  <p:tag name="KSO_WM_UNIT_COMPATIBLE" val="0"/>
  <p:tag name="KSO_WM_UNIT_DIAGRAM_ISNUMVISUAL" val="0"/>
  <p:tag name="KSO_WM_UNIT_DIAGRAM_ISREFERUNIT" val="0"/>
  <p:tag name="KSO_WM_DIAGRAM_GROUP_CODE" val="m1-1"/>
  <p:tag name="KSO_WM_UNIT_SUBTYPE" val="d"/>
  <p:tag name="KSO_WM_UNIT_ID" val="diagram20231068_3*m_h_i*1_4_1"/>
  <p:tag name="KSO_WM_TEMPLATE_CATEGORY" val="diagram"/>
  <p:tag name="KSO_WM_TEMPLATE_INDEX" val="20231068"/>
  <p:tag name="KSO_WM_UNIT_LAYERLEVEL" val="1_1_1"/>
  <p:tag name="KSO_WM_TAG_VERSION" val="3.0"/>
  <p:tag name="KSO_WM_UNIT_FILL_TYPE" val="3"/>
  <p:tag name="KSO_WM_DIAGRAM_MAX_ITEMCNT" val="6"/>
  <p:tag name="KSO_WM_DIAGRAM_MIN_ITEMCNT" val="3"/>
  <p:tag name="KSO_WM_DIAGRAM_VIRTUALLY_FRAME" val="{&quot;height&quot;:348.8999938964844,&quot;left&quot;:67.04998779296875,&quot;top&quot;:154.20000305175782,&quot;width&quot;:825.9000244140625}"/>
  <p:tag name="KSO_WM_DIAGRAM_COLOR_MATCH_VALUE" val="{&quot;shape&quot;:{&quot;fill&quot;:{&quot;gradient&quot;:[{&quot;brightness&quot;:0.4000000059604645,&quot;colorType&quot;:1,&quot;foreColorIndex&quot;:6,&quot;pos&quot;:0.1599999964237213,&quot;transparency&quot;:0},{&quot;brightness&quot;:0,&quot;colorType&quot;:1,&quot;foreColorIndex&quot;:6,&quot;pos&quot;:1,&quot;transparency&quot;:0}],&quot;type&quot;:3},&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0.xml><?xml version="1.0" encoding="utf-8"?>
<p:tagLst xmlns:p="http://schemas.openxmlformats.org/presentationml/2006/main">
  <p:tag name="KSO_WM_DIAGRAM_VERSION" val="3"/>
  <p:tag name="KSO_WM_UNIT_HIGHLIGHT" val="0"/>
  <p:tag name="KSO_WM_UNIT_COMPATIBLE" val="0"/>
  <p:tag name="KSO_WM_UNIT_DIAGRAM_ISNUMVISUAL" val="0"/>
  <p:tag name="KSO_WM_UNIT_DIAGRAM_ISREFERUNIT" val="0"/>
  <p:tag name="KSO_WM_DIAGRAM_GROUP_CODE" val="m1-1"/>
  <p:tag name="KSO_WM_UNIT_SUBTYPE" val="d"/>
  <p:tag name="KSO_WM_UNIT_ID" val="diagram20231068_3*m_h_i*1_5_1"/>
  <p:tag name="KSO_WM_TEMPLATE_CATEGORY" val="diagram"/>
  <p:tag name="KSO_WM_TEMPLATE_INDEX" val="20231068"/>
  <p:tag name="KSO_WM_UNIT_LAYERLEVEL" val="1_1_1"/>
  <p:tag name="KSO_WM_TAG_VERSION" val="3.0"/>
  <p:tag name="KSO_WM_UNIT_FILL_TYPE" val="3"/>
  <p:tag name="KSO_WM_DIAGRAM_MAX_ITEMCNT" val="6"/>
  <p:tag name="KSO_WM_DIAGRAM_MIN_ITEMCNT" val="3"/>
  <p:tag name="KSO_WM_DIAGRAM_VIRTUALLY_FRAME" val="{&quot;height&quot;:348.8999938964844,&quot;left&quot;:67.04998779296875,&quot;top&quot;:154.20000305175782,&quot;width&quot;:825.9000244140625}"/>
  <p:tag name="KSO_WM_DIAGRAM_COLOR_MATCH_VALUE" val="{&quot;shape&quot;:{&quot;fill&quot;:{&quot;gradient&quot;:[{&quot;brightness&quot;:0.4000000059604645,&quot;colorType&quot;:1,&quot;foreColorIndex&quot;:5,&quot;pos&quot;:0.1599999964237213,&quot;transparency&quot;:0},{&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1.xml><?xml version="1.0" encoding="utf-8"?>
<p:tagLst xmlns:p="http://schemas.openxmlformats.org/presentationml/2006/main">
  <p:tag name="KSO_WM_DIAGRAM_VERSION" val="3"/>
  <p:tag name="KSO_WM_UNIT_HIGHLIGHT" val="0"/>
  <p:tag name="KSO_WM_UNIT_COMPATIBLE" val="0"/>
  <p:tag name="KSO_WM_UNIT_DIAGRAM_ISNUMVISUAL" val="0"/>
  <p:tag name="KSO_WM_UNIT_DIAGRAM_ISREFERUNIT" val="0"/>
  <p:tag name="KSO_WM_DIAGRAM_GROUP_CODE" val="m1-1"/>
  <p:tag name="KSO_WM_UNIT_ID" val="diagram20231068_3*m_h_i*1_1_2"/>
  <p:tag name="KSO_WM_TEMPLATE_CATEGORY" val="diagram"/>
  <p:tag name="KSO_WM_TEMPLATE_INDEX" val="20231068"/>
  <p:tag name="KSO_WM_UNIT_LAYERLEVEL" val="1_1_1"/>
  <p:tag name="KSO_WM_TAG_VERSION" val="3.0"/>
  <p:tag name="KSO_WM_UNIT_LINE_FORE_SCHEMECOLOR_INDEX" val="5"/>
  <p:tag name="KSO_WM_DIAGRAM_MAX_ITEMCNT" val="6"/>
  <p:tag name="KSO_WM_DIAGRAM_MIN_ITEMCNT" val="3"/>
  <p:tag name="KSO_WM_DIAGRAM_VIRTUALLY_FRAME" val="{&quot;height&quot;:348.8999938964844,&quot;left&quot;:67.04998779296875,&quot;top&quot;:154.20000305175782,&quot;width&quot;:825.9000244140625}"/>
  <p:tag name="KSO_WM_DIAGRAM_COLOR_MATCH_VALUE" val="{&quot;shape&quot;:{&quot;fill&quot;:{&quot;type&quot;:0},&quot;glow&quot;:{&quot;colorType&quot;:0},&quot;line&quot;:{&quot;solidLine&quot;:{&quot;brightness&quot;:0,&quot;colorType&quot;:1,&quot;foreColorIndex&quot;:5,&quot;transparency&quot;:0.5600000023841858},&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2.xml><?xml version="1.0" encoding="utf-8"?>
<p:tagLst xmlns:p="http://schemas.openxmlformats.org/presentationml/2006/main">
  <p:tag name="KSO_WM_DIAGRAM_VERSION" val="3"/>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m1-1"/>
  <p:tag name="KSO_WM_UNIT_ID" val="diagram20231068_3*m_h_a*1_2_1"/>
  <p:tag name="KSO_WM_TEMPLATE_CATEGORY" val="diagram"/>
  <p:tag name="KSO_WM_TEMPLATE_INDEX" val="20231068"/>
  <p:tag name="KSO_WM_UNIT_LAYERLEVEL" val="1_1_1"/>
  <p:tag name="KSO_WM_TAG_VERSION" val="3.0"/>
  <p:tag name="KSO_WM_UNIT_PRESET_TEXT" val="添加标题"/>
  <p:tag name="KSO_WM_UNIT_TEXT_FILL_FORE_SCHEMECOLOR_INDEX" val="1"/>
  <p:tag name="KSO_WM_UNIT_TEXT_FILL_TYPE" val="1"/>
  <p:tag name="KSO_WM_UNIT_TEXT_TYPE" val="1"/>
  <p:tag name="KSO_WM_DIAGRAM_MAX_ITEMCNT" val="6"/>
  <p:tag name="KSO_WM_DIAGRAM_MIN_ITEMCNT" val="3"/>
  <p:tag name="KSO_WM_DIAGRAM_VIRTUALLY_FRAME" val="{&quot;height&quot;:348.8999938964844,&quot;left&quot;:67.04998779296875,&quot;top&quot;:154.20000305175782,&quot;width&quot;:825.9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3.xml><?xml version="1.0" encoding="utf-8"?>
<p:tagLst xmlns:p="http://schemas.openxmlformats.org/presentationml/2006/main">
  <p:tag name="KSO_WM_DIAGRAM_VERSION" val="3"/>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DIAGRAM_GROUP_CODE" val="m1-1"/>
  <p:tag name="KSO_WM_UNIT_ID" val="diagram20231068_3*m_h_f*1_2_1"/>
  <p:tag name="KSO_WM_TEMPLATE_CATEGORY" val="diagram"/>
  <p:tag name="KSO_WM_TEMPLATE_INDEX" val="20231068"/>
  <p:tag name="KSO_WM_UNIT_LAYERLEVEL" val="1_1_1"/>
  <p:tag name="KSO_WM_TAG_VERSION" val="3.0"/>
  <p:tag name="KSO_WM_UNIT_PRESET_TEXT" val="单击此处输入你的正文，文字是您思想的提炼"/>
  <p:tag name="KSO_WM_UNIT_TEXT_FILL_FORE_SCHEMECOLOR_INDEX" val="1"/>
  <p:tag name="KSO_WM_UNIT_TEXT_FILL_TYPE" val="1"/>
  <p:tag name="KSO_WM_UNIT_TEXT_TYPE" val="1"/>
  <p:tag name="KSO_WM_DIAGRAM_MAX_ITEMCNT" val="6"/>
  <p:tag name="KSO_WM_DIAGRAM_MIN_ITEMCNT" val="3"/>
  <p:tag name="KSO_WM_DIAGRAM_VIRTUALLY_FRAME" val="{&quot;height&quot;:348.8999938964844,&quot;left&quot;:67.04998779296875,&quot;top&quot;:154.20000305175782,&quot;width&quot;:825.9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4.xml><?xml version="1.0" encoding="utf-8"?>
<p:tagLst xmlns:p="http://schemas.openxmlformats.org/presentationml/2006/main">
  <p:tag name="KSO_WM_DIAGRAM_VERSION" val="3"/>
  <p:tag name="KSO_WM_UNIT_HIGHLIGHT" val="0"/>
  <p:tag name="KSO_WM_UNIT_COMPATIBLE" val="0"/>
  <p:tag name="KSO_WM_UNIT_DIAGRAM_ISNUMVISUAL" val="0"/>
  <p:tag name="KSO_WM_UNIT_DIAGRAM_ISREFERUNIT" val="0"/>
  <p:tag name="KSO_WM_DIAGRAM_GROUP_CODE" val="m1-1"/>
  <p:tag name="KSO_WM_UNIT_ID" val="diagram20231068_3*m_h_i*1_2_2"/>
  <p:tag name="KSO_WM_TEMPLATE_CATEGORY" val="diagram"/>
  <p:tag name="KSO_WM_TEMPLATE_INDEX" val="20231068"/>
  <p:tag name="KSO_WM_UNIT_LAYERLEVEL" val="1_1_1"/>
  <p:tag name="KSO_WM_TAG_VERSION" val="3.0"/>
  <p:tag name="KSO_WM_UNIT_LINE_FORE_SCHEMECOLOR_INDEX" val="6"/>
  <p:tag name="KSO_WM_DIAGRAM_MAX_ITEMCNT" val="6"/>
  <p:tag name="KSO_WM_DIAGRAM_MIN_ITEMCNT" val="3"/>
  <p:tag name="KSO_WM_DIAGRAM_VIRTUALLY_FRAME" val="{&quot;height&quot;:348.8999938964844,&quot;left&quot;:67.04998779296875,&quot;top&quot;:154.20000305175782,&quot;width&quot;:825.9000244140625}"/>
  <p:tag name="KSO_WM_DIAGRAM_COLOR_MATCH_VALUE" val="{&quot;shape&quot;:{&quot;fill&quot;:{&quot;type&quot;:0},&quot;glow&quot;:{&quot;colorType&quot;:0},&quot;line&quot;:{&quot;solidLine&quot;:{&quot;brightness&quot;:0,&quot;colorType&quot;:1,&quot;foreColorIndex&quot;:6,&quot;transparency&quot;:0.5600000023841858},&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5.xml><?xml version="1.0" encoding="utf-8"?>
<p:tagLst xmlns:p="http://schemas.openxmlformats.org/presentationml/2006/main">
  <p:tag name="KSO_WM_DIAGRAM_VERSION" val="3"/>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m1-1"/>
  <p:tag name="KSO_WM_UNIT_ID" val="diagram20231068_3*m_h_a*1_3_1"/>
  <p:tag name="KSO_WM_TEMPLATE_CATEGORY" val="diagram"/>
  <p:tag name="KSO_WM_TEMPLATE_INDEX" val="20231068"/>
  <p:tag name="KSO_WM_UNIT_LAYERLEVEL" val="1_1_1"/>
  <p:tag name="KSO_WM_TAG_VERSION" val="3.0"/>
  <p:tag name="KSO_WM_UNIT_PRESET_TEXT" val="添加标题"/>
  <p:tag name="KSO_WM_UNIT_TEXT_FILL_FORE_SCHEMECOLOR_INDEX" val="1"/>
  <p:tag name="KSO_WM_UNIT_TEXT_FILL_TYPE" val="1"/>
  <p:tag name="KSO_WM_UNIT_TEXT_TYPE" val="1"/>
  <p:tag name="KSO_WM_DIAGRAM_MAX_ITEMCNT" val="6"/>
  <p:tag name="KSO_WM_DIAGRAM_MIN_ITEMCNT" val="3"/>
  <p:tag name="KSO_WM_DIAGRAM_VIRTUALLY_FRAME" val="{&quot;height&quot;:348.8999938964844,&quot;left&quot;:67.04998779296875,&quot;top&quot;:154.20000305175782,&quot;width&quot;:825.9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DIAGRAM_VERSION" val="3"/>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DIAGRAM_GROUP_CODE" val="m1-1"/>
  <p:tag name="KSO_WM_UNIT_ID" val="diagram20231068_3*m_h_f*1_3_1"/>
  <p:tag name="KSO_WM_TEMPLATE_CATEGORY" val="diagram"/>
  <p:tag name="KSO_WM_TEMPLATE_INDEX" val="20231068"/>
  <p:tag name="KSO_WM_UNIT_LAYERLEVEL" val="1_1_1"/>
  <p:tag name="KSO_WM_TAG_VERSION" val="3.0"/>
  <p:tag name="KSO_WM_UNIT_PRESET_TEXT" val="单击此处添加正文，文字是您思想的提炼"/>
  <p:tag name="KSO_WM_UNIT_TEXT_FILL_FORE_SCHEMECOLOR_INDEX" val="1"/>
  <p:tag name="KSO_WM_UNIT_TEXT_FILL_TYPE" val="1"/>
  <p:tag name="KSO_WM_UNIT_TEXT_TYPE" val="1"/>
  <p:tag name="KSO_WM_DIAGRAM_MAX_ITEMCNT" val="6"/>
  <p:tag name="KSO_WM_DIAGRAM_MIN_ITEMCNT" val="3"/>
  <p:tag name="KSO_WM_DIAGRAM_VIRTUALLY_FRAME" val="{&quot;height&quot;:348.8999938964844,&quot;left&quot;:67.04998779296875,&quot;top&quot;:154.20000305175782,&quot;width&quot;:825.9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DIAGRAM_VERSION" val="3"/>
  <p:tag name="KSO_WM_UNIT_HIGHLIGHT" val="0"/>
  <p:tag name="KSO_WM_UNIT_COMPATIBLE" val="0"/>
  <p:tag name="KSO_WM_UNIT_DIAGRAM_ISNUMVISUAL" val="0"/>
  <p:tag name="KSO_WM_UNIT_DIAGRAM_ISREFERUNIT" val="0"/>
  <p:tag name="KSO_WM_DIAGRAM_GROUP_CODE" val="m1-1"/>
  <p:tag name="KSO_WM_UNIT_ID" val="diagram20231068_3*m_h_i*1_3_2"/>
  <p:tag name="KSO_WM_TEMPLATE_CATEGORY" val="diagram"/>
  <p:tag name="KSO_WM_TEMPLATE_INDEX" val="20231068"/>
  <p:tag name="KSO_WM_UNIT_LAYERLEVEL" val="1_1_1"/>
  <p:tag name="KSO_WM_TAG_VERSION" val="3.0"/>
  <p:tag name="KSO_WM_UNIT_LINE_FORE_SCHEMECOLOR_INDEX" val="5"/>
  <p:tag name="KSO_WM_DIAGRAM_MAX_ITEMCNT" val="6"/>
  <p:tag name="KSO_WM_DIAGRAM_MIN_ITEMCNT" val="3"/>
  <p:tag name="KSO_WM_DIAGRAM_VIRTUALLY_FRAME" val="{&quot;height&quot;:348.8999938964844,&quot;left&quot;:67.04998779296875,&quot;top&quot;:154.20000305175782,&quot;width&quot;:825.9000244140625}"/>
  <p:tag name="KSO_WM_DIAGRAM_COLOR_MATCH_VALUE" val="{&quot;shape&quot;:{&quot;fill&quot;:{&quot;type&quot;:0},&quot;glow&quot;:{&quot;colorType&quot;:0},&quot;line&quot;:{&quot;solidLine&quot;:{&quot;brightness&quot;:0,&quot;colorType&quot;:1,&quot;foreColorIndex&quot;:5,&quot;transparency&quot;:0.5600000023841858},&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18.xml><?xml version="1.0" encoding="utf-8"?>
<p:tagLst xmlns:p="http://schemas.openxmlformats.org/presentationml/2006/main">
  <p:tag name="KSO_WM_DIAGRAM_VERSION" val="3"/>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m1-1"/>
  <p:tag name="KSO_WM_UNIT_ID" val="diagram20231068_3*m_h_a*1_4_1"/>
  <p:tag name="KSO_WM_TEMPLATE_CATEGORY" val="diagram"/>
  <p:tag name="KSO_WM_TEMPLATE_INDEX" val="20231068"/>
  <p:tag name="KSO_WM_UNIT_LAYERLEVEL" val="1_1_1"/>
  <p:tag name="KSO_WM_TAG_VERSION" val="3.0"/>
  <p:tag name="KSO_WM_UNIT_PRESET_TEXT" val="添加标题"/>
  <p:tag name="KSO_WM_UNIT_TEXT_FILL_FORE_SCHEMECOLOR_INDEX" val="1"/>
  <p:tag name="KSO_WM_UNIT_TEXT_FILL_TYPE" val="1"/>
  <p:tag name="KSO_WM_UNIT_TEXT_TYPE" val="1"/>
  <p:tag name="KSO_WM_DIAGRAM_MAX_ITEMCNT" val="6"/>
  <p:tag name="KSO_WM_DIAGRAM_MIN_ITEMCNT" val="3"/>
  <p:tag name="KSO_WM_DIAGRAM_VIRTUALLY_FRAME" val="{&quot;height&quot;:348.8999938964844,&quot;left&quot;:67.04998779296875,&quot;top&quot;:154.20000305175782,&quot;width&quot;:825.9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DIAGRAM_VERSION" val="3"/>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DIAGRAM_GROUP_CODE" val="m1-1"/>
  <p:tag name="KSO_WM_UNIT_ID" val="diagram20231068_3*m_h_f*1_4_1"/>
  <p:tag name="KSO_WM_TEMPLATE_CATEGORY" val="diagram"/>
  <p:tag name="KSO_WM_TEMPLATE_INDEX" val="20231068"/>
  <p:tag name="KSO_WM_UNIT_LAYERLEVEL" val="1_1_1"/>
  <p:tag name="KSO_WM_TAG_VERSION" val="3.0"/>
  <p:tag name="KSO_WM_UNIT_PRESET_TEXT" val="单击此处添加正文，文字是您思想的提炼"/>
  <p:tag name="KSO_WM_UNIT_TEXT_FILL_FORE_SCHEMECOLOR_INDEX" val="1"/>
  <p:tag name="KSO_WM_UNIT_TEXT_FILL_TYPE" val="1"/>
  <p:tag name="KSO_WM_UNIT_TEXT_TYPE" val="1"/>
  <p:tag name="KSO_WM_DIAGRAM_MAX_ITEMCNT" val="6"/>
  <p:tag name="KSO_WM_DIAGRAM_MIN_ITEMCNT" val="3"/>
  <p:tag name="KSO_WM_DIAGRAM_VIRTUALLY_FRAME" val="{&quot;height&quot;:348.8999938964844,&quot;left&quot;:67.04998779296875,&quot;top&quot;:154.20000305175782,&quot;width&quot;:825.9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DIAGRAM_VERSION" val="3"/>
  <p:tag name="KSO_WM_UNIT_HIGHLIGHT" val="0"/>
  <p:tag name="KSO_WM_UNIT_COMPATIBLE" val="0"/>
  <p:tag name="KSO_WM_UNIT_DIAGRAM_ISNUMVISUAL" val="0"/>
  <p:tag name="KSO_WM_UNIT_DIAGRAM_ISREFERUNIT" val="0"/>
  <p:tag name="KSO_WM_DIAGRAM_GROUP_CODE" val="m1-1"/>
  <p:tag name="KSO_WM_UNIT_ID" val="diagram20231068_3*m_h_i*1_4_2"/>
  <p:tag name="KSO_WM_TEMPLATE_CATEGORY" val="diagram"/>
  <p:tag name="KSO_WM_TEMPLATE_INDEX" val="20231068"/>
  <p:tag name="KSO_WM_UNIT_LAYERLEVEL" val="1_1_1"/>
  <p:tag name="KSO_WM_TAG_VERSION" val="3.0"/>
  <p:tag name="KSO_WM_UNIT_LINE_FORE_SCHEMECOLOR_INDEX" val="6"/>
  <p:tag name="KSO_WM_DIAGRAM_MAX_ITEMCNT" val="6"/>
  <p:tag name="KSO_WM_DIAGRAM_MIN_ITEMCNT" val="3"/>
  <p:tag name="KSO_WM_DIAGRAM_VIRTUALLY_FRAME" val="{&quot;height&quot;:348.8999938964844,&quot;left&quot;:67.04998779296875,&quot;top&quot;:154.20000305175782,&quot;width&quot;:825.9000244140625}"/>
  <p:tag name="KSO_WM_DIAGRAM_COLOR_MATCH_VALUE" val="{&quot;shape&quot;:{&quot;fill&quot;:{&quot;type&quot;:0},&quot;glow&quot;:{&quot;colorType&quot;:0},&quot;line&quot;:{&quot;solidLine&quot;:{&quot;brightness&quot;:0,&quot;colorType&quot;:1,&quot;foreColorIndex&quot;:6,&quot;transparency&quot;:0.5600000023841858},&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1.xml><?xml version="1.0" encoding="utf-8"?>
<p:tagLst xmlns:p="http://schemas.openxmlformats.org/presentationml/2006/main">
  <p:tag name="KSO_WM_DIAGRAM_VERSION" val="3"/>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m1-1"/>
  <p:tag name="KSO_WM_UNIT_ID" val="diagram20231068_3*m_h_a*1_5_1"/>
  <p:tag name="KSO_WM_TEMPLATE_CATEGORY" val="diagram"/>
  <p:tag name="KSO_WM_TEMPLATE_INDEX" val="20231068"/>
  <p:tag name="KSO_WM_UNIT_LAYERLEVEL" val="1_1_1"/>
  <p:tag name="KSO_WM_TAG_VERSION" val="3.0"/>
  <p:tag name="KSO_WM_UNIT_PRESET_TEXT" val="添加标题"/>
  <p:tag name="KSO_WM_UNIT_TEXT_FILL_FORE_SCHEMECOLOR_INDEX" val="1"/>
  <p:tag name="KSO_WM_UNIT_TEXT_FILL_TYPE" val="1"/>
  <p:tag name="KSO_WM_UNIT_TEXT_TYPE" val="1"/>
  <p:tag name="KSO_WM_DIAGRAM_MAX_ITEMCNT" val="6"/>
  <p:tag name="KSO_WM_DIAGRAM_MIN_ITEMCNT" val="3"/>
  <p:tag name="KSO_WM_DIAGRAM_VIRTUALLY_FRAME" val="{&quot;height&quot;:348.8999938964844,&quot;left&quot;:67.04998779296875,&quot;top&quot;:154.20000305175782,&quot;width&quot;:825.9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DIAGRAM_VERSION" val="3"/>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DIAGRAM_GROUP_CODE" val="m1-1"/>
  <p:tag name="KSO_WM_UNIT_ID" val="diagram20231068_3*m_h_f*1_5_1"/>
  <p:tag name="KSO_WM_TEMPLATE_CATEGORY" val="diagram"/>
  <p:tag name="KSO_WM_TEMPLATE_INDEX" val="20231068"/>
  <p:tag name="KSO_WM_UNIT_LAYERLEVEL" val="1_1_1"/>
  <p:tag name="KSO_WM_TAG_VERSION" val="3.0"/>
  <p:tag name="KSO_WM_UNIT_PRESET_TEXT" val="单击此处输入你的正文，文字是您思想的提炼"/>
  <p:tag name="KSO_WM_UNIT_TEXT_FILL_FORE_SCHEMECOLOR_INDEX" val="1"/>
  <p:tag name="KSO_WM_UNIT_TEXT_FILL_TYPE" val="1"/>
  <p:tag name="KSO_WM_UNIT_TEXT_TYPE" val="1"/>
  <p:tag name="KSO_WM_DIAGRAM_MAX_ITEMCNT" val="6"/>
  <p:tag name="KSO_WM_DIAGRAM_MIN_ITEMCNT" val="3"/>
  <p:tag name="KSO_WM_DIAGRAM_VIRTUALLY_FRAME" val="{&quot;height&quot;:348.8999938964844,&quot;left&quot;:67.04998779296875,&quot;top&quot;:154.20000305175782,&quot;width&quot;:825.9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DIAGRAM_VERSION" val="3"/>
  <p:tag name="KSO_WM_UNIT_HIGHLIGHT" val="0"/>
  <p:tag name="KSO_WM_UNIT_COMPATIBLE" val="0"/>
  <p:tag name="KSO_WM_UNIT_DIAGRAM_ISNUMVISUAL" val="0"/>
  <p:tag name="KSO_WM_UNIT_DIAGRAM_ISREFERUNIT" val="0"/>
  <p:tag name="KSO_WM_DIAGRAM_GROUP_CODE" val="m1-1"/>
  <p:tag name="KSO_WM_UNIT_ID" val="diagram20231068_3*m_h_i*1_5_2"/>
  <p:tag name="KSO_WM_TEMPLATE_CATEGORY" val="diagram"/>
  <p:tag name="KSO_WM_TEMPLATE_INDEX" val="20231068"/>
  <p:tag name="KSO_WM_UNIT_LAYERLEVEL" val="1_1_1"/>
  <p:tag name="KSO_WM_TAG_VERSION" val="3.0"/>
  <p:tag name="KSO_WM_UNIT_LINE_FORE_SCHEMECOLOR_INDEX" val="5"/>
  <p:tag name="KSO_WM_DIAGRAM_MAX_ITEMCNT" val="6"/>
  <p:tag name="KSO_WM_DIAGRAM_MIN_ITEMCNT" val="3"/>
  <p:tag name="KSO_WM_DIAGRAM_VIRTUALLY_FRAME" val="{&quot;height&quot;:348.8999938964844,&quot;left&quot;:67.04998779296875,&quot;top&quot;:154.20000305175782,&quot;width&quot;:825.9000244140625}"/>
  <p:tag name="KSO_WM_DIAGRAM_COLOR_MATCH_VALUE" val="{&quot;shape&quot;:{&quot;fill&quot;:{&quot;type&quot;:0},&quot;glow&quot;:{&quot;colorType&quot;:0},&quot;line&quot;:{&quot;solidLine&quot;:{&quot;brightness&quot;:0,&quot;colorType&quot;:1,&quot;foreColorIndex&quot;:5,&quot;transparency&quot;:0.5600000023841858},&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24.xml><?xml version="1.0" encoding="utf-8"?>
<p:tagLst xmlns:p="http://schemas.openxmlformats.org/presentationml/2006/main">
  <p:tag name="KSO_WM_DIAGRAM_VIRTUALLY_FRAME" val="{&quot;height&quot;:368.21204724409444,&quot;left&quot;:77.44267716535433,&quot;top&quot;:117.74574803149605,&quot;width&quot;:858.5791338582678}"/>
</p:tagLst>
</file>

<file path=ppt/tags/tag125.xml><?xml version="1.0" encoding="utf-8"?>
<p:tagLst xmlns:p="http://schemas.openxmlformats.org/presentationml/2006/main">
  <p:tag name="KSO_WM_AICARD_INVALID" val="Invalid"/>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40492982_3*l_i*1_2"/>
  <p:tag name="KSO_WM_TEMPLATE_CATEGORY" val="diagram"/>
  <p:tag name="KSO_WM_TEMPLATE_INDEX" val="40492982"/>
  <p:tag name="KSO_WM_UNIT_LAYERLEVEL" val="1_1"/>
  <p:tag name="KSO_WM_TAG_VERSION" val="3.0"/>
  <p:tag name="KSO_WM_BEAUTIFY_FLAG" val="#wm#"/>
  <p:tag name="KSO_WM_DIAGRAM_GROUP_CODE" val="l1-1"/>
  <p:tag name="KSO_WM_UNIT_TYPE" val="l_i"/>
  <p:tag name="KSO_WM_UNIT_INDEX" val="1_2"/>
  <p:tag name="KSO_WM_DIAGRAM_VERSION" val="3"/>
  <p:tag name="KSO_WM_DIAGRAM_COLOR_TRICK" val="1"/>
  <p:tag name="KSO_WM_DIAGRAM_COLOR_TEXT_CAN_REMOVE" val="n"/>
  <p:tag name="KSO_WM_UNIT_FILL_TYPE" val="3"/>
  <p:tag name="KSO_WM_DIAGRAM_VIRTUALLY_FRAME" val="{&quot;height&quot;:290.40000000000003,&quot;left&quot;:0,&quot;top&quot;:166.12503937007872,&quot;width&quot;:959.9750393700788}"/>
  <p:tag name="KSO_WM_DIAGRAM_MAX_ITEMCNT" val="4"/>
  <p:tag name="KSO_WM_DIAGRAM_MIN_ITEMCNT" val="2"/>
  <p:tag name="KSO_WM_DIAGRAM_COLOR_MATCH_VALUE" val="{&quot;shape&quot;:{&quot;fill&quot;:{&quot;gradient&quot;:[{&quot;brightness&quot;:0,&quot;colorType&quot;:1,&quot;foreColorIndex&quot;:5,&quot;pos&quot;:0.12999999523162842,&quot;transparency&quot;:0},{&quot;brightness&quot;:0.400000005960464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2"/>
  <p:tag name="KSO_WM_UNIT_TEXT_FILL_TYPE" val="1"/>
  <p:tag name="KSO_WM_UNIT_USESOURCEFORMAT_APPLY" val="1"/>
</p:tagLst>
</file>

<file path=ppt/tags/tag128.xml><?xml version="1.0" encoding="utf-8"?>
<p:tagLst xmlns:p="http://schemas.openxmlformats.org/presentationml/2006/main">
  <p:tag name="PA" val="v5.2.10"/>
</p:tagLst>
</file>

<file path=ppt/tags/tag129.xml><?xml version="1.0" encoding="utf-8"?>
<p:tagLst xmlns:p="http://schemas.openxmlformats.org/presentationml/2006/main">
  <p:tag name="KSO_WM_SLIDE_ID" val="custom40492993_1"/>
  <p:tag name="KSO_WM_TEMPLATE_SUBCATEGORY" val="0"/>
  <p:tag name="KSO_WM_TEMPLATE_MASTER_TYPE" val="0"/>
  <p:tag name="KSO_WM_TEMPLATE_COLOR_TYPE" val="0"/>
  <p:tag name="KSO_WM_SLIDE_ITEM_CNT" val="4"/>
  <p:tag name="KSO_WM_SLIDE_INDEX" val="1"/>
  <p:tag name="KSO_WM_TAG_VERSION" val="3.0"/>
  <p:tag name="KSO_WM_BEAUTIFY_FLAG" val="#wm#"/>
  <p:tag name="KSO_WM_TEMPLATE_CATEGORY" val="custom"/>
  <p:tag name="KSO_WM_TEMPLATE_INDEX" val="40492993"/>
  <p:tag name="KSO_WM_SLIDE_TYPE" val="text"/>
  <p:tag name="KSO_WM_SLIDE_SUBTYPE" val="picTxt"/>
  <p:tag name="KSO_WM_SLIDE_SIZE" val="959.95*290.4"/>
  <p:tag name="KSO_WM_SLIDE_POSITION" val="0*166.125"/>
  <p:tag name="KSO_WM_SLIDE_LAYOUT" val="a_l"/>
  <p:tag name="KSO_WM_SLIDE_LAYOUT_CNT" val="1_1"/>
  <p:tag name="KSO_WM_SPECIAL_SOURCE" val="bdnull"/>
  <p:tag name="KSO_WM_DIAGRAM_GROUP_CODE" val="l1-1"/>
  <p:tag name="KSO_WM_SLIDE_DIAGTYPE" val="l"/>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31.xml><?xml version="1.0" encoding="utf-8"?>
<p:tagLst xmlns:p="http://schemas.openxmlformats.org/presentationml/2006/main">
  <p:tag name="KSO_WM_AICARD_INVALID" val="Invalid"/>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33.xml><?xml version="1.0" encoding="utf-8"?>
<p:tagLst xmlns:p="http://schemas.openxmlformats.org/presentationml/2006/main">
  <p:tag name="KSO_WM_AICARD_INVALID" val="Invalid"/>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35.xml><?xml version="1.0" encoding="utf-8"?>
<p:tagLst xmlns:p="http://schemas.openxmlformats.org/presentationml/2006/main">
  <p:tag name="KSO_WM_AICARD_INVALID" val="Invalid"/>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37.xml><?xml version="1.0" encoding="utf-8"?>
<p:tagLst xmlns:p="http://schemas.openxmlformats.org/presentationml/2006/main">
  <p:tag name="KSO_WM_AICARD_INVALID" val="Invalid"/>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39.xml><?xml version="1.0" encoding="utf-8"?>
<p:tagLst xmlns:p="http://schemas.openxmlformats.org/presentationml/2006/main">
  <p:tag name="KSO_WM_AICARD_INVALID" val="Invalid"/>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41.xml><?xml version="1.0" encoding="utf-8"?>
<p:tagLst xmlns:p="http://schemas.openxmlformats.org/presentationml/2006/main">
  <p:tag name="KSO_WM_AICARD_INVALID" val="Invalid"/>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43.xml><?xml version="1.0" encoding="utf-8"?>
<p:tagLst xmlns:p="http://schemas.openxmlformats.org/presentationml/2006/main">
  <p:tag name="KSO_WM_AICARD_INVALID" val="Invalid"/>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45.xml><?xml version="1.0" encoding="utf-8"?>
<p:tagLst xmlns:p="http://schemas.openxmlformats.org/presentationml/2006/main">
  <p:tag name="KSO_WM_AICARD_INVALID" val="Invalid"/>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47.xml><?xml version="1.0" encoding="utf-8"?>
<p:tagLst xmlns:p="http://schemas.openxmlformats.org/presentationml/2006/main">
  <p:tag name="KSO_WM_AICARD_INVALID" val="Invalid"/>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49.xml><?xml version="1.0" encoding="utf-8"?>
<p:tagLst xmlns:p="http://schemas.openxmlformats.org/presentationml/2006/main">
  <p:tag name="KSO_WM_AICARD_INVALID" val="Invalid"/>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51.xml><?xml version="1.0" encoding="utf-8"?>
<p:tagLst xmlns:p="http://schemas.openxmlformats.org/presentationml/2006/main">
  <p:tag name="KSO_WM_AICARD_INVALID" val="Invalid"/>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53.xml><?xml version="1.0" encoding="utf-8"?>
<p:tagLst xmlns:p="http://schemas.openxmlformats.org/presentationml/2006/main">
  <p:tag name="KSO_WM_AICARD_INVALID" val="Invalid"/>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55.xml><?xml version="1.0" encoding="utf-8"?>
<p:tagLst xmlns:p="http://schemas.openxmlformats.org/presentationml/2006/main">
  <p:tag name="KSO_WM_AICARD_INVALID" val="Invalid"/>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57.xml><?xml version="1.0" encoding="utf-8"?>
<p:tagLst xmlns:p="http://schemas.openxmlformats.org/presentationml/2006/main">
  <p:tag name="KSO_WM_AICARD_INVALID" val="Invalid"/>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59.xml><?xml version="1.0" encoding="utf-8"?>
<p:tagLst xmlns:p="http://schemas.openxmlformats.org/presentationml/2006/main">
  <p:tag name="KSO_WM_AICARD_INVALID" val="Invalid"/>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61.xml><?xml version="1.0" encoding="utf-8"?>
<p:tagLst xmlns:p="http://schemas.openxmlformats.org/presentationml/2006/main">
  <p:tag name="KSO_WM_AICARD_INVALID" val="Invalid"/>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63.xml><?xml version="1.0" encoding="utf-8"?>
<p:tagLst xmlns:p="http://schemas.openxmlformats.org/presentationml/2006/main">
  <p:tag name="KSO_WM_AICARD_INVALID" val="Invalid"/>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65.xml><?xml version="1.0" encoding="utf-8"?>
<p:tagLst xmlns:p="http://schemas.openxmlformats.org/presentationml/2006/main">
  <p:tag name="KSO_WM_AICARD_INVALID" val="Invalid"/>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67.xml><?xml version="1.0" encoding="utf-8"?>
<p:tagLst xmlns:p="http://schemas.openxmlformats.org/presentationml/2006/main">
  <p:tag name="KSO_WM_AICARD_INVALID" val="Invalid"/>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69.xml><?xml version="1.0" encoding="utf-8"?>
<p:tagLst xmlns:p="http://schemas.openxmlformats.org/presentationml/2006/main">
  <p:tag name="KSO_WM_BEAUTIFY_FLAG" val=""/>
</p:tagLst>
</file>

<file path=ppt/tags/tag170.xml><?xml version="1.0" encoding="utf-8"?>
<p:tagLst xmlns:p="http://schemas.openxmlformats.org/presentationml/2006/main">
  <p:tag name="KSO_WM_AICARD_INVALID" val="Invalid"/>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72.xml><?xml version="1.0" encoding="utf-8"?>
<p:tagLst xmlns:p="http://schemas.openxmlformats.org/presentationml/2006/main">
  <p:tag name="KSO_WM_AICARD_INVALID" val="Invalid"/>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74.xml><?xml version="1.0" encoding="utf-8"?>
<p:tagLst xmlns:p="http://schemas.openxmlformats.org/presentationml/2006/main">
  <p:tag name="KSO_WM_AICARD_INVALID" val="Invalid"/>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76.xml><?xml version="1.0" encoding="utf-8"?>
<p:tagLst xmlns:p="http://schemas.openxmlformats.org/presentationml/2006/main">
  <p:tag name="KSO_WM_AICARD_INVALID" val="Invalid"/>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79.xml><?xml version="1.0" encoding="utf-8"?>
<p:tagLst xmlns:p="http://schemas.openxmlformats.org/presentationml/2006/main">
  <p:tag name="KSO_WM_AICARD_INVALID" val="Invalid"/>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81.xml><?xml version="1.0" encoding="utf-8"?>
<p:tagLst xmlns:p="http://schemas.openxmlformats.org/presentationml/2006/main">
  <p:tag name="KSO_WM_AICARD_INVALID" val="Invalid"/>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83.xml><?xml version="1.0" encoding="utf-8"?>
<p:tagLst xmlns:p="http://schemas.openxmlformats.org/presentationml/2006/main">
  <p:tag name="KSO_WM_AICARD_INVALID" val="Invalid"/>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85.xml><?xml version="1.0" encoding="utf-8"?>
<p:tagLst xmlns:p="http://schemas.openxmlformats.org/presentationml/2006/main">
  <p:tag name="KSO_WM_AICARD_INVALID" val="Invalid"/>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87.xml><?xml version="1.0" encoding="utf-8"?>
<p:tagLst xmlns:p="http://schemas.openxmlformats.org/presentationml/2006/main">
  <p:tag name="KSO_WM_AICARD_INVALID" val="Invalid"/>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89.xml><?xml version="1.0" encoding="utf-8"?>
<p:tagLst xmlns:p="http://schemas.openxmlformats.org/presentationml/2006/main">
  <p:tag name="KSO_WM_AICARD_INVALID" val="Invalid"/>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91.xml><?xml version="1.0" encoding="utf-8"?>
<p:tagLst xmlns:p="http://schemas.openxmlformats.org/presentationml/2006/main">
  <p:tag name="KSO_WM_AICARD_INVALID" val="Invalid"/>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93.xml><?xml version="1.0" encoding="utf-8"?>
<p:tagLst xmlns:p="http://schemas.openxmlformats.org/presentationml/2006/main">
  <p:tag name="KSO_WM_AICARD_INVALID" val="Invalid"/>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95.xml><?xml version="1.0" encoding="utf-8"?>
<p:tagLst xmlns:p="http://schemas.openxmlformats.org/presentationml/2006/main">
  <p:tag name="KSO_WM_AICARD_INVALID" val="Invalid"/>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97.xml><?xml version="1.0" encoding="utf-8"?>
<p:tagLst xmlns:p="http://schemas.openxmlformats.org/presentationml/2006/main">
  <p:tag name="KSO_WM_AICARD_INVALID" val="Invalid"/>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99.xml><?xml version="1.0" encoding="utf-8"?>
<p:tagLst xmlns:p="http://schemas.openxmlformats.org/presentationml/2006/main">
  <p:tag name="KSO_WM_AICARD_INVALID" val="Invalid"/>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01.xml><?xml version="1.0" encoding="utf-8"?>
<p:tagLst xmlns:p="http://schemas.openxmlformats.org/presentationml/2006/main">
  <p:tag name="KSO_WM_AICARD_INVALID" val="Invalid"/>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03.xml><?xml version="1.0" encoding="utf-8"?>
<p:tagLst xmlns:p="http://schemas.openxmlformats.org/presentationml/2006/main">
  <p:tag name="KSO_WM_AICARD_INVALID" val="Invalid"/>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05.xml><?xml version="1.0" encoding="utf-8"?>
<p:tagLst xmlns:p="http://schemas.openxmlformats.org/presentationml/2006/main">
  <p:tag name="KSO_WM_AICARD_INVALID" val="Invalid"/>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07.xml><?xml version="1.0" encoding="utf-8"?>
<p:tagLst xmlns:p="http://schemas.openxmlformats.org/presentationml/2006/main">
  <p:tag name="KSO_WM_AICARD_INVALID" val="Invalid"/>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09.xml><?xml version="1.0" encoding="utf-8"?>
<p:tagLst xmlns:p="http://schemas.openxmlformats.org/presentationml/2006/main">
  <p:tag name="KSO_WM_AICARD_INVALID" val="Invalid"/>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11.xml><?xml version="1.0" encoding="utf-8"?>
<p:tagLst xmlns:p="http://schemas.openxmlformats.org/presentationml/2006/main">
  <p:tag name="KSO_WM_AICARD_INVALID" val="Invalid"/>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13.xml><?xml version="1.0" encoding="utf-8"?>
<p:tagLst xmlns:p="http://schemas.openxmlformats.org/presentationml/2006/main">
  <p:tag name="KSO_WM_AICARD_INVALID" val="Invalid"/>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15.xml><?xml version="1.0" encoding="utf-8"?>
<p:tagLst xmlns:p="http://schemas.openxmlformats.org/presentationml/2006/main">
  <p:tag name="KSO_WM_AICARD_INVALID" val="Invalid"/>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17.xml><?xml version="1.0" encoding="utf-8"?>
<p:tagLst xmlns:p="http://schemas.openxmlformats.org/presentationml/2006/main">
  <p:tag name="KSO_WM_AICARD_INVALID" val="Invalid"/>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19.xml><?xml version="1.0" encoding="utf-8"?>
<p:tagLst xmlns:p="http://schemas.openxmlformats.org/presentationml/2006/main">
  <p:tag name="KSO_WM_AICARD_INVALID" val="Invalid"/>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21.xml><?xml version="1.0" encoding="utf-8"?>
<p:tagLst xmlns:p="http://schemas.openxmlformats.org/presentationml/2006/main">
  <p:tag name="KSO_WM_AICARD_INVALID" val="Invalid"/>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23.xml><?xml version="1.0" encoding="utf-8"?>
<p:tagLst xmlns:p="http://schemas.openxmlformats.org/presentationml/2006/main">
  <p:tag name="KSO_WM_AICARD_INVALID" val="Invalid"/>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25.xml><?xml version="1.0" encoding="utf-8"?>
<p:tagLst xmlns:p="http://schemas.openxmlformats.org/presentationml/2006/main">
  <p:tag name="KSO_WM_AICARD_INVALID" val="Invalid"/>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27.xml><?xml version="1.0" encoding="utf-8"?>
<p:tagLst xmlns:p="http://schemas.openxmlformats.org/presentationml/2006/main">
  <p:tag name="KSO_DOCER_RESOURCE_TRACE_INFO" val="{&quot;id&quot;:&quot;50062593&quot;,&quot;origin&quot;:0,&quot;type&quot;:&quot;icons&quot;,&quot;user&quot;:&quot;491232632&quot;}"/>
</p:tagLst>
</file>

<file path=ppt/tags/tag228.xml><?xml version="1.0" encoding="utf-8"?>
<p:tagLst xmlns:p="http://schemas.openxmlformats.org/presentationml/2006/main">
  <p:tag name="KSO_WM_AICARD_INVALID" val="Invalid"/>
  <p:tag name="RESOURCE_RECORD_KEY" val="{&quot;10&quot;:[50062593]}"/>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30.xml><?xml version="1.0" encoding="utf-8"?>
<p:tagLst xmlns:p="http://schemas.openxmlformats.org/presentationml/2006/main">
  <p:tag name="KSO_WM_AICARD_INVALID" val="Invalid"/>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32.xml><?xml version="1.0" encoding="utf-8"?>
<p:tagLst xmlns:p="http://schemas.openxmlformats.org/presentationml/2006/main">
  <p:tag name="KSO_WM_AICARD_INVALID" val="Invalid"/>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34.xml><?xml version="1.0" encoding="utf-8"?>
<p:tagLst xmlns:p="http://schemas.openxmlformats.org/presentationml/2006/main">
  <p:tag name="KSO_WM_AICARD_INVALID" val="Invalid"/>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36.xml><?xml version="1.0" encoding="utf-8"?>
<p:tagLst xmlns:p="http://schemas.openxmlformats.org/presentationml/2006/main">
  <p:tag name="KSO_WM_AICARD_INVALID" val="Invalid"/>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38.xml><?xml version="1.0" encoding="utf-8"?>
<p:tagLst xmlns:p="http://schemas.openxmlformats.org/presentationml/2006/main">
  <p:tag name="KSO_WM_AICARD_INVALID" val="Invalid"/>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40.xml><?xml version="1.0" encoding="utf-8"?>
<p:tagLst xmlns:p="http://schemas.openxmlformats.org/presentationml/2006/main">
  <p:tag name="KSO_WM_AICARD_INVALID" val="Invalid"/>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42.xml><?xml version="1.0" encoding="utf-8"?>
<p:tagLst xmlns:p="http://schemas.openxmlformats.org/presentationml/2006/main">
  <p:tag name="KSO_WM_AICARD_INVALID" val="Invalid"/>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44.xml><?xml version="1.0" encoding="utf-8"?>
<p:tagLst xmlns:p="http://schemas.openxmlformats.org/presentationml/2006/main">
  <p:tag name="KSO_DOCER_RESOURCE_TRACE_INFO" val="{&quot;id&quot;:&quot;50062593&quot;,&quot;origin&quot;:0,&quot;type&quot;:&quot;icons&quot;,&quot;user&quot;:&quot;491232632&quot;}"/>
</p:tagLst>
</file>

<file path=ppt/tags/tag245.xml><?xml version="1.0" encoding="utf-8"?>
<p:tagLst xmlns:p="http://schemas.openxmlformats.org/presentationml/2006/main">
  <p:tag name="KSO_WM_AICARD_INVALID" val="Invalid"/>
  <p:tag name="RESOURCE_RECORD_KEY" val="{&quot;10&quot;:[50062593]}"/>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47.xml><?xml version="1.0" encoding="utf-8"?>
<p:tagLst xmlns:p="http://schemas.openxmlformats.org/presentationml/2006/main">
  <p:tag name="KSO_WM_AICARD_INVALID" val="Invalid"/>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49.xml><?xml version="1.0" encoding="utf-8"?>
<p:tagLst xmlns:p="http://schemas.openxmlformats.org/presentationml/2006/main">
  <p:tag name="KSO_WM_AICARD_INVALID" val="Invalid"/>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51.xml><?xml version="1.0" encoding="utf-8"?>
<p:tagLst xmlns:p="http://schemas.openxmlformats.org/presentationml/2006/main">
  <p:tag name="KSO_DOCER_RESOURCE_TRACE_INFO" val="{&quot;id&quot;:&quot;50062593&quot;,&quot;origin&quot;:0,&quot;type&quot;:&quot;icons&quot;,&quot;user&quot;:&quot;491232632&quot;}"/>
</p:tagLst>
</file>

<file path=ppt/tags/tag252.xml><?xml version="1.0" encoding="utf-8"?>
<p:tagLst xmlns:p="http://schemas.openxmlformats.org/presentationml/2006/main">
  <p:tag name="KSO_WM_AICARD_INVALID" val="Invalid"/>
  <p:tag name="RESOURCE_RECORD_KEY" val="{&quot;10&quot;:[50062593]}"/>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54.xml><?xml version="1.0" encoding="utf-8"?>
<p:tagLst xmlns:p="http://schemas.openxmlformats.org/presentationml/2006/main">
  <p:tag name="KSO_DOCER_RESOURCE_TRACE_INFO" val="{&quot;id&quot;:&quot;50062593&quot;,&quot;origin&quot;:0,&quot;type&quot;:&quot;icons&quot;,&quot;user&quot;:&quot;491232632&quot;}"/>
</p:tagLst>
</file>

<file path=ppt/tags/tag255.xml><?xml version="1.0" encoding="utf-8"?>
<p:tagLst xmlns:p="http://schemas.openxmlformats.org/presentationml/2006/main">
  <p:tag name="KSO_WM_AICARD_INVALID" val="Invalid"/>
  <p:tag name="RESOURCE_RECORD_KEY" val="{&quot;10&quot;:[50062593]}"/>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57.xml><?xml version="1.0" encoding="utf-8"?>
<p:tagLst xmlns:p="http://schemas.openxmlformats.org/presentationml/2006/main">
  <p:tag name="KSO_WM_AICARD_INVALID" val="Invalid"/>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59.xml><?xml version="1.0" encoding="utf-8"?>
<p:tagLst xmlns:p="http://schemas.openxmlformats.org/presentationml/2006/main">
  <p:tag name="KSO_WM_UNIT_SUBTYPE" val="a"/>
</p:tagLst>
</file>

<file path=ppt/tags/tag260.xml><?xml version="1.0" encoding="utf-8"?>
<p:tagLst xmlns:p="http://schemas.openxmlformats.org/presentationml/2006/main">
  <p:tag name="KSO_WM_AICARD_INVALID" val="Invalid"/>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62.xml><?xml version="1.0" encoding="utf-8"?>
<p:tagLst xmlns:p="http://schemas.openxmlformats.org/presentationml/2006/main">
  <p:tag name="KSO_WM_AICARD_INVALID" val="Invalid"/>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64.xml><?xml version="1.0" encoding="utf-8"?>
<p:tagLst xmlns:p="http://schemas.openxmlformats.org/presentationml/2006/main">
  <p:tag name="KSO_WM_AICARD_INVALID" val="Invalid"/>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66.xml><?xml version="1.0" encoding="utf-8"?>
<p:tagLst xmlns:p="http://schemas.openxmlformats.org/presentationml/2006/main">
  <p:tag name="KSO_WM_AICARD_INVALID" val="Invalid"/>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68.xml><?xml version="1.0" encoding="utf-8"?>
<p:tagLst xmlns:p="http://schemas.openxmlformats.org/presentationml/2006/main">
  <p:tag name="KSO_WM_AICARD_INVALID" val="Invalid"/>
  <p:tag name="RESOURCE_RECORD_KEY" val="{&quot;10&quot;:[50062593]}"/>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70.xml><?xml version="1.0" encoding="utf-8"?>
<p:tagLst xmlns:p="http://schemas.openxmlformats.org/presentationml/2006/main">
  <p:tag name="KSO_WM_AICARD_INVALID" val="Invalid"/>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72.xml><?xml version="1.0" encoding="utf-8"?>
<p:tagLst xmlns:p="http://schemas.openxmlformats.org/presentationml/2006/main">
  <p:tag name="KSO_WM_AICARD_INVALID" val="Invalid"/>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74.xml><?xml version="1.0" encoding="utf-8"?>
<p:tagLst xmlns:p="http://schemas.openxmlformats.org/presentationml/2006/main">
  <p:tag name="KSO_WM_AICARD_INVALID" val="Invalid"/>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76.xml><?xml version="1.0" encoding="utf-8"?>
<p:tagLst xmlns:p="http://schemas.openxmlformats.org/presentationml/2006/main">
  <p:tag name="KSO_WM_AICARD_INVALID" val="Invalid"/>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78.xml><?xml version="1.0" encoding="utf-8"?>
<p:tagLst xmlns:p="http://schemas.openxmlformats.org/presentationml/2006/main">
  <p:tag name="KSO_WM_DIAGRAM_VIRTUALLY_FRAME" val="{&quot;height&quot;:209.5,&quot;left&quot;:198.05,&quot;top&quot;:226.55,&quot;width&quot;:727.75}"/>
</p:tagLst>
</file>

<file path=ppt/tags/tag279.xml><?xml version="1.0" encoding="utf-8"?>
<p:tagLst xmlns:p="http://schemas.openxmlformats.org/presentationml/2006/main">
  <p:tag name="KSO_WM_AICARD_INVALID" val="Invalid"/>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81.xml><?xml version="1.0" encoding="utf-8"?>
<p:tagLst xmlns:p="http://schemas.openxmlformats.org/presentationml/2006/main">
  <p:tag name="KSO_WM_AICARD_INVALID" val="Invalid"/>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83.xml><?xml version="1.0" encoding="utf-8"?>
<p:tagLst xmlns:p="http://schemas.openxmlformats.org/presentationml/2006/main">
  <p:tag name="KSO_WM_AICARD_INVALID" val="Invalid"/>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85.xml><?xml version="1.0" encoding="utf-8"?>
<p:tagLst xmlns:p="http://schemas.openxmlformats.org/presentationml/2006/main">
  <p:tag name="KSO_WM_AICARD_INVALID" val="Invalid"/>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87.xml><?xml version="1.0" encoding="utf-8"?>
<p:tagLst xmlns:p="http://schemas.openxmlformats.org/presentationml/2006/main">
  <p:tag name="KSO_WM_AICARD_INVALID" val="Invalid"/>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89.xml><?xml version="1.0" encoding="utf-8"?>
<p:tagLst xmlns:p="http://schemas.openxmlformats.org/presentationml/2006/main">
  <p:tag name="KSO_WM_AICARD_INVALID" val="Invalid"/>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1.xml><?xml version="1.0" encoding="utf-8"?>
<p:tagLst xmlns:p="http://schemas.openxmlformats.org/presentationml/2006/main">
  <p:tag name="KSO_WM_AICARD_INVALID" val="Invalid"/>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3.xml><?xml version="1.0" encoding="utf-8"?>
<p:tagLst xmlns:p="http://schemas.openxmlformats.org/presentationml/2006/main">
  <p:tag name="KSO_WM_AICARD_INVALID" val="Invalid"/>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5.xml><?xml version="1.0" encoding="utf-8"?>
<p:tagLst xmlns:p="http://schemas.openxmlformats.org/presentationml/2006/main">
  <p:tag name="KSO_WM_AICARD_INVALID" val="Invalid"/>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8.xml><?xml version="1.0" encoding="utf-8"?>
<p:tagLst xmlns:p="http://schemas.openxmlformats.org/presentationml/2006/main">
  <p:tag name="KSO_WM_AICARD_INVALID" val="Invalid"/>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0.xml><?xml version="1.0" encoding="utf-8"?>
<p:tagLst xmlns:p="http://schemas.openxmlformats.org/presentationml/2006/main">
  <p:tag name="KSO_WM_AICARD_INVALID" val="Invalid"/>
  <p:tag name="RESOURCE_RECORD_KEY" val="{&quot;10&quot;:[50062593]}"/>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2.xml><?xml version="1.0" encoding="utf-8"?>
<p:tagLst xmlns:p="http://schemas.openxmlformats.org/presentationml/2006/main">
  <p:tag name="KSO_WM_AICARD_INVALID" val="Invalid"/>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4.xml><?xml version="1.0" encoding="utf-8"?>
<p:tagLst xmlns:p="http://schemas.openxmlformats.org/presentationml/2006/main">
  <p:tag name="KSO_WM_AICARD_INVALID" val="Invalid"/>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6.xml><?xml version="1.0" encoding="utf-8"?>
<p:tagLst xmlns:p="http://schemas.openxmlformats.org/presentationml/2006/main">
  <p:tag name="KSO_WM_AICARD_INVALID" val="Invalid"/>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40492982_3*l_i*1_2"/>
  <p:tag name="KSO_WM_TEMPLATE_CATEGORY" val="diagram"/>
  <p:tag name="KSO_WM_TEMPLATE_INDEX" val="40492982"/>
  <p:tag name="KSO_WM_UNIT_LAYERLEVEL" val="1_1"/>
  <p:tag name="KSO_WM_TAG_VERSION" val="3.0"/>
  <p:tag name="KSO_WM_BEAUTIFY_FLAG" val="#wm#"/>
  <p:tag name="KSO_WM_DIAGRAM_GROUP_CODE" val="l1-1"/>
  <p:tag name="KSO_WM_UNIT_TYPE" val="l_i"/>
  <p:tag name="KSO_WM_UNIT_INDEX" val="1_2"/>
  <p:tag name="KSO_WM_DIAGRAM_VERSION" val="3"/>
  <p:tag name="KSO_WM_DIAGRAM_COLOR_TRICK" val="1"/>
  <p:tag name="KSO_WM_DIAGRAM_COLOR_TEXT_CAN_REMOVE" val="n"/>
  <p:tag name="KSO_WM_UNIT_FILL_TYPE" val="3"/>
  <p:tag name="KSO_WM_DIAGRAM_VIRTUALLY_FRAME" val="{&quot;height&quot;:290.40000000000003,&quot;left&quot;:0,&quot;top&quot;:166.12503937007872,&quot;width&quot;:959.9750393700788}"/>
  <p:tag name="KSO_WM_DIAGRAM_MAX_ITEMCNT" val="4"/>
  <p:tag name="KSO_WM_DIAGRAM_MIN_ITEMCNT" val="2"/>
  <p:tag name="KSO_WM_DIAGRAM_COLOR_MATCH_VALUE" val="{&quot;shape&quot;:{&quot;fill&quot;:{&quot;gradient&quot;:[{&quot;brightness&quot;:0,&quot;colorType&quot;:1,&quot;foreColorIndex&quot;:5,&quot;pos&quot;:0.12999999523162842,&quot;transparency&quot;:0},{&quot;brightness&quot;:0.400000005960464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2"/>
  <p:tag name="KSO_WM_UNIT_TEXT_FILL_TYPE" val="1"/>
  <p:tag name="KSO_WM_UNIT_USESOURCEFORMAT_APPLY" val="1"/>
</p:tagLst>
</file>

<file path=ppt/tags/tag309.xml><?xml version="1.0" encoding="utf-8"?>
<p:tagLst xmlns:p="http://schemas.openxmlformats.org/presentationml/2006/main">
  <p:tag name="PA" val="v5.2.10"/>
</p:tagLst>
</file>

<file path=ppt/tags/tag310.xml><?xml version="1.0" encoding="utf-8"?>
<p:tagLst xmlns:p="http://schemas.openxmlformats.org/presentationml/2006/main">
  <p:tag name="KSO_WM_SLIDE_ID" val="custom40492993_1"/>
  <p:tag name="KSO_WM_TEMPLATE_SUBCATEGORY" val="0"/>
  <p:tag name="KSO_WM_TEMPLATE_MASTER_TYPE" val="0"/>
  <p:tag name="KSO_WM_TEMPLATE_COLOR_TYPE" val="0"/>
  <p:tag name="KSO_WM_SLIDE_ITEM_CNT" val="4"/>
  <p:tag name="KSO_WM_SLIDE_INDEX" val="1"/>
  <p:tag name="KSO_WM_TAG_VERSION" val="3.0"/>
  <p:tag name="KSO_WM_BEAUTIFY_FLAG" val="#wm#"/>
  <p:tag name="KSO_WM_TEMPLATE_CATEGORY" val="custom"/>
  <p:tag name="KSO_WM_TEMPLATE_INDEX" val="40492993"/>
  <p:tag name="KSO_WM_SLIDE_TYPE" val="text"/>
  <p:tag name="KSO_WM_SLIDE_SUBTYPE" val="picTxt"/>
  <p:tag name="KSO_WM_SLIDE_SIZE" val="959.95*290.4"/>
  <p:tag name="KSO_WM_SLIDE_POSITION" val="0*166.125"/>
  <p:tag name="KSO_WM_SLIDE_LAYOUT" val="a_l"/>
  <p:tag name="KSO_WM_SLIDE_LAYOUT_CNT" val="1_1"/>
  <p:tag name="KSO_WM_SPECIAL_SOURCE" val="bdnull"/>
  <p:tag name="KSO_WM_DIAGRAM_GROUP_CODE" val="l1-1"/>
  <p:tag name="KSO_WM_SLIDE_DIAGTYPE" val="l"/>
</p:tagLst>
</file>

<file path=ppt/tags/tag311.xml><?xml version="1.0" encoding="utf-8"?>
<p:tagLst xmlns:p="http://schemas.openxmlformats.org/presentationml/2006/main">
  <p:tag name="RESOURCE_RECORD_KEY" val="{&quot;29&quot;:[50053024,50052436,50000088],&quot;65&quot;:[20233311],&quot;70&quot;:[3322025,3318487,3315855,3403294,3318988,3333557]}"/>
  <p:tag name="resource_record_key" val="{&quot;29&quot;:[50053024,50052436,50000088],&quot;65&quot;:[20233311],&quot;70&quot;:[3322025,3318487,3315855,3403294,3318988,3333557,3314161]}"/>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苹方-简"/>
        <a:ea typeface="苹方-简"/>
        <a:cs typeface=""/>
      </a:majorFont>
      <a:minorFont>
        <a:latin typeface="苹方-简"/>
        <a:ea typeface="苹方-简"/>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WPS">
      <a:majorFont>
        <a:latin typeface="苹方-简"/>
        <a:ea typeface="苹方-简"/>
        <a:cs typeface=""/>
      </a:majorFont>
      <a:minorFont>
        <a:latin typeface="苹方-简"/>
        <a:ea typeface="苹方-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WPS">
      <a:majorFont>
        <a:latin typeface="苹方-简"/>
        <a:ea typeface="苹方-简"/>
        <a:cs typeface=""/>
      </a:majorFont>
      <a:minorFont>
        <a:latin typeface="苹方-简"/>
        <a:ea typeface="苹方-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19231</Words>
  <Application>WPS 演示</Application>
  <PresentationFormat>宽屏</PresentationFormat>
  <Paragraphs>1029</Paragraphs>
  <Slides>97</Slides>
  <Notes>164</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97</vt:i4>
      </vt:variant>
    </vt:vector>
  </HeadingPairs>
  <TitlesOfParts>
    <vt:vector size="113" baseType="lpstr">
      <vt:lpstr>Arial</vt:lpstr>
      <vt:lpstr>宋体</vt:lpstr>
      <vt:lpstr>Wingdings</vt:lpstr>
      <vt:lpstr>Wingdings</vt:lpstr>
      <vt:lpstr>微软雅黑</vt:lpstr>
      <vt:lpstr>方正公文小标宋</vt:lpstr>
      <vt:lpstr>Arial</vt:lpstr>
      <vt:lpstr>Montserrat</vt:lpstr>
      <vt:lpstr>MiSans Light</vt:lpstr>
      <vt:lpstr>苹方-简</vt:lpstr>
      <vt:lpstr>Arial Unicode MS</vt:lpstr>
      <vt:lpstr>华文新魏</vt:lpstr>
      <vt:lpstr>Times New Roman</vt:lpstr>
      <vt:lpstr>Candara Light</vt:lpstr>
      <vt:lpstr>苹方护眼艺术黑体</vt:lpstr>
      <vt:lpstr>WPS</vt:lpstr>
      <vt:lpstr>PowerPoint 演示文稿</vt:lpstr>
      <vt:lpstr>目录</vt:lpstr>
      <vt:lpstr>PowerPoint 演示文稿</vt:lpstr>
      <vt:lpstr>总体介绍</vt:lpstr>
      <vt:lpstr>PowerPoint 演示文稿</vt:lpstr>
      <vt:lpstr>PowerPoint 演示文稿</vt:lpstr>
      <vt:lpstr>PowerPoint 演示文稿</vt:lpstr>
      <vt:lpstr>PowerPoint 演示文稿</vt:lpstr>
      <vt:lpstr>PowerPoint 演示文稿</vt:lpstr>
      <vt:lpstr>PowerPoint 演示文稿</vt:lpstr>
      <vt:lpstr>表号规则</vt:lpstr>
      <vt:lpstr>表例说明</vt:lpstr>
      <vt:lpstr>表例说明</vt:lpstr>
      <vt:lpstr>教基1001 学校基本情况</vt:lpstr>
      <vt:lpstr>教基1001 学校基本情况</vt:lpstr>
      <vt:lpstr>教基1203 职业教育学校基本情况</vt:lpstr>
      <vt:lpstr>教基1203 职业教育学校基本情况</vt:lpstr>
      <vt:lpstr>教基1203 职业教育学校基本情况</vt:lpstr>
      <vt:lpstr>教基1203 职业教育学校基本情况</vt:lpstr>
      <vt:lpstr>教基1304 高等教育学校基本情况</vt:lpstr>
      <vt:lpstr>教基1304 高等教育学校基本情况</vt:lpstr>
      <vt:lpstr>教基2310 高等教育班额情况</vt:lpstr>
      <vt:lpstr>教基3324/3325高等职业教育本专科分专业学生数</vt:lpstr>
      <vt:lpstr>教基3324/3325高等职业教育本专科分专业学生数</vt:lpstr>
      <vt:lpstr>教基3325/3326  本科分专业学生数</vt:lpstr>
      <vt:lpstr>教基3327/3328 成人本专科分专业学生数</vt:lpstr>
      <vt:lpstr>教基3327/3328 高等学历继续教育本专科分专业学生数</vt:lpstr>
      <vt:lpstr>教基3329/3330 开放教育本专科分专业学生数</vt:lpstr>
      <vt:lpstr>教基3331/3332 研究生分专业(领域）学生数</vt:lpstr>
      <vt:lpstr>教基3331/3332 研究生分专业(领域）学生数</vt:lpstr>
      <vt:lpstr>教基3331/3332 研究生分专业(领域）学生数</vt:lpstr>
      <vt:lpstr>教基3331/3332 研究生分专业(领域）学生数</vt:lpstr>
      <vt:lpstr>教基3334 高等教育分年龄在校学生数</vt:lpstr>
      <vt:lpstr>教基3335 高等教育招生、在校生来源情况</vt:lpstr>
      <vt:lpstr>教基3336/3337高等职业教育专科录取/招生类型来源情况</vt:lpstr>
      <vt:lpstr>教基3336/3337高等职业教育专科录取/招生类型来源情况</vt:lpstr>
      <vt:lpstr>教基3336/3337高等职业教育专科录取/招生类型来源情况</vt:lpstr>
      <vt:lpstr>教基3336/3337高等职业教育专科录取/招生类型来源情况</vt:lpstr>
      <vt:lpstr>教基3336/3337</vt:lpstr>
      <vt:lpstr>教基3336/3337高等职业教育专科录取/招生类型来源情况</vt:lpstr>
      <vt:lpstr>教基3338/3339普通、职业本科录取/招生类型来源情况</vt:lpstr>
      <vt:lpstr>教基3040 学生变动情况</vt:lpstr>
      <vt:lpstr>教基3040 学生变动情况</vt:lpstr>
      <vt:lpstr>教基3040 学生变动情况</vt:lpstr>
      <vt:lpstr>教基3041 在校生中死亡的主要原因</vt:lpstr>
      <vt:lpstr>教基3343 职业教育学生、高等教育学生休退学的主要原因</vt:lpstr>
      <vt:lpstr>教基3244 职业教育招生中其他情况</vt:lpstr>
      <vt:lpstr>教基3045 在校生中其他情况</vt:lpstr>
      <vt:lpstr>教基3045 在校生中其他情况</vt:lpstr>
      <vt:lpstr>教基3046 国际学生基本情况</vt:lpstr>
      <vt:lpstr>教基3347 对外开展培训情况</vt:lpstr>
      <vt:lpstr>教基3347 对外开展培训情况</vt:lpstr>
      <vt:lpstr>教基4352高等教育学校教职工情况</vt:lpstr>
      <vt:lpstr>教基4352 高等教育学校教职工情况</vt:lpstr>
      <vt:lpstr>教基4352 高等教育学校教职工情况</vt:lpstr>
      <vt:lpstr>教基4352 高等教育学校教职工情况</vt:lpstr>
      <vt:lpstr>教基4352 高等教育学校教职工情况</vt:lpstr>
      <vt:lpstr>教基4352 高等教育学校教职工情况</vt:lpstr>
      <vt:lpstr>教基4352 高等教育学校教职工情况</vt:lpstr>
      <vt:lpstr>教基4354 职业教育学校、高等教育学校专任教师分年龄情况</vt:lpstr>
      <vt:lpstr>教基4257/4358 职业教育专任教师教学领域所属大类情况/高等教育专任教师教学领域分学科门类情况</vt:lpstr>
      <vt:lpstr>教基4257/4358 职业教育专任教师教学领域所属大类情况/高等教育专任教师教学领域分学科门类情况</vt:lpstr>
      <vt:lpstr>教基4360职业教育学校、高等学校教师分学历（位)情况</vt:lpstr>
      <vt:lpstr>教基4261 职业教育学校教师授课分类情况</vt:lpstr>
      <vt:lpstr>教基4362 高等教育学校教师授课分类情况</vt:lpstr>
      <vt:lpstr>教基4362 高等教育学校教师授课分类情况</vt:lpstr>
      <vt:lpstr>教基4362/4360</vt:lpstr>
      <vt:lpstr>教基4063 专任教师变动情况</vt:lpstr>
      <vt:lpstr>教基4063 专任教师变动情况</vt:lpstr>
      <vt:lpstr>教基4063 专任教师变动情况</vt:lpstr>
      <vt:lpstr>教基4063 专任教师变动情况</vt:lpstr>
      <vt:lpstr>教基4064 心理咨询工作人员（心理健康教育教师）情况</vt:lpstr>
      <vt:lpstr>教基4064 心理咨询工作人员（心理健康教育教师）情况</vt:lpstr>
      <vt:lpstr>教基4365 研究生指导教师情况</vt:lpstr>
      <vt:lpstr>教基4366 专职辅导员分年龄、专业技术职务、学历情况</vt:lpstr>
      <vt:lpstr>教基4067 教职工其他情况</vt:lpstr>
      <vt:lpstr>教基4067 教职工其他情况</vt:lpstr>
      <vt:lpstr>教基4068 专任教师接受培训情况</vt:lpstr>
      <vt:lpstr>教基4068 专任教师接受培训情况</vt:lpstr>
      <vt:lpstr>教基5373 高等教育学校（职业、成人）校舍情况</vt:lpstr>
      <vt:lpstr>教基5373 高等教育学校（职业、成人）校舍情况</vt:lpstr>
      <vt:lpstr>教基5373 高等教育学校（职业、成人）校舍情况</vt:lpstr>
      <vt:lpstr>教基5374 高等教育学校（普通）校舍情况</vt:lpstr>
      <vt:lpstr>教基5374 高等教育学校（普通）校舍情况</vt:lpstr>
      <vt:lpstr>教基5374 高等教育学校（普通）校舍情况</vt:lpstr>
      <vt:lpstr>教基5377 职业教育学校、高等教育学校资产等办学条件</vt:lpstr>
      <vt:lpstr>教基5377 职业教育学校、高等教育学校资产等办学条件</vt:lpstr>
      <vt:lpstr>教基5377 职业教育学校、高等教育学校资产等办学条件</vt:lpstr>
      <vt:lpstr>教基8386 高等教育学校校园占地情况统计调查表（台账）</vt:lpstr>
      <vt:lpstr>教基8387/8388校舍功能统计调查表（台账）</vt:lpstr>
      <vt:lpstr>教基8387/8388校舍功能统计调查表（台账）</vt:lpstr>
      <vt:lpstr>教基8389 对外开展培训明细统计调查表（台账）</vt:lpstr>
      <vt:lpstr>教基8389 对外开展培训明细统计调查表（台账）</vt:lpstr>
      <vt:lpstr>教基9090 学生变动情况（季报）</vt:lpstr>
      <vt:lpstr>教基9091 在校生中死亡的主要原因（季报）</vt:lpstr>
      <vt:lpstr>教基3393 中外合作办学机构及项目基本情况</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alfonso</dc:creator>
  <cp:lastModifiedBy>chzy</cp:lastModifiedBy>
  <cp:revision>13</cp:revision>
  <dcterms:created xsi:type="dcterms:W3CDTF">2026-08-31T00:23:00Z</dcterms:created>
  <dcterms:modified xsi:type="dcterms:W3CDTF">2026-09-23T02:58:56Z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2052-12.1.0.24034</vt:lpwstr>
  </property>
  <property fmtid="{D5CDD505-2E9C-101B-9397-08002B2CF9AE}" pid="3" name="ICV">
    <vt:lpwstr>7B4CA944AD3F4B158E3C798E58A67C03_13</vt:lpwstr>
  </property>
</Properties>
</file>